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2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6.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0.xml" ContentType="application/vnd.openxmlformats-officedocument.presentationml.notesSlide+xml"/>
  <Override PartName="/ppt/notesSlides/notesSlide18.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1418" r:id="rId2"/>
    <p:sldId id="1443" r:id="rId3"/>
    <p:sldId id="1419" r:id="rId4"/>
    <p:sldId id="1450" r:id="rId5"/>
    <p:sldId id="1499" r:id="rId6"/>
    <p:sldId id="1510" r:id="rId7"/>
    <p:sldId id="1509" r:id="rId8"/>
    <p:sldId id="1494" r:id="rId9"/>
    <p:sldId id="1511" r:id="rId10"/>
    <p:sldId id="1496" r:id="rId11"/>
    <p:sldId id="1512" r:id="rId12"/>
    <p:sldId id="1495" r:id="rId13"/>
    <p:sldId id="1513" r:id="rId14"/>
    <p:sldId id="1497" r:id="rId15"/>
    <p:sldId id="1514" r:id="rId16"/>
    <p:sldId id="1498" r:id="rId17"/>
    <p:sldId id="1515" r:id="rId18"/>
    <p:sldId id="1485" r:id="rId19"/>
    <p:sldId id="1506" r:id="rId20"/>
    <p:sldId id="1507" r:id="rId21"/>
    <p:sldId id="1508" r:id="rId22"/>
    <p:sldId id="1516" r:id="rId23"/>
    <p:sldId id="1453" r:id="rId24"/>
    <p:sldId id="1438" r:id="rId25"/>
    <p:sldId id="1439" r:id="rId26"/>
    <p:sldId id="260" r:id="rId27"/>
    <p:sldId id="1433" r:id="rId28"/>
    <p:sldId id="1435" r:id="rId29"/>
    <p:sldId id="1434" r:id="rId30"/>
    <p:sldId id="1445" r:id="rId31"/>
    <p:sldId id="1463" r:id="rId32"/>
    <p:sldId id="1464" r:id="rId33"/>
    <p:sldId id="1465" r:id="rId34"/>
    <p:sldId id="1428" r:id="rId35"/>
    <p:sldId id="1451" r:id="rId36"/>
    <p:sldId id="1462" r:id="rId37"/>
    <p:sldId id="1455" r:id="rId38"/>
    <p:sldId id="1456" r:id="rId39"/>
    <p:sldId id="1466" r:id="rId40"/>
    <p:sldId id="383" r:id="rId41"/>
    <p:sldId id="1457" r:id="rId42"/>
    <p:sldId id="1467" r:id="rId43"/>
    <p:sldId id="1458" r:id="rId44"/>
    <p:sldId id="1468" r:id="rId45"/>
    <p:sldId id="1452" r:id="rId46"/>
    <p:sldId id="1500" r:id="rId47"/>
    <p:sldId id="1518" r:id="rId48"/>
    <p:sldId id="1519" r:id="rId49"/>
    <p:sldId id="1521" r:id="rId50"/>
    <p:sldId id="1520" r:id="rId51"/>
    <p:sldId id="1522" r:id="rId52"/>
    <p:sldId id="1523" r:id="rId53"/>
    <p:sldId id="1524" r:id="rId54"/>
    <p:sldId id="1517" r:id="rId55"/>
    <p:sldId id="1501" r:id="rId56"/>
    <p:sldId id="1502" r:id="rId57"/>
    <p:sldId id="1503" r:id="rId58"/>
    <p:sldId id="1504" r:id="rId59"/>
    <p:sldId id="1475" r:id="rId60"/>
    <p:sldId id="290" r:id="rId6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16"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5645"/>
    <a:srgbClr val="F3B78F"/>
    <a:srgbClr val="419ED7"/>
    <a:srgbClr val="45C1A4"/>
    <a:srgbClr val="2A3549"/>
    <a:srgbClr val="7C6856"/>
    <a:srgbClr val="FC8074"/>
    <a:srgbClr val="2A89C4"/>
    <a:srgbClr val="F3C144"/>
    <a:srgbClr val="F6D1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79758" autoAdjust="0"/>
  </p:normalViewPr>
  <p:slideViewPr>
    <p:cSldViewPr showGuides="1">
      <p:cViewPr>
        <p:scale>
          <a:sx n="75" d="100"/>
          <a:sy n="75" d="100"/>
        </p:scale>
        <p:origin x="1572" y="120"/>
      </p:cViewPr>
      <p:guideLst>
        <p:guide orient="horz" pos="1716"/>
        <p:guide pos="2880"/>
      </p:guideLst>
    </p:cSldViewPr>
  </p:slideViewPr>
  <p:notesTextViewPr>
    <p:cViewPr>
      <p:scale>
        <a:sx n="125" d="100"/>
        <a:sy n="125" d="100"/>
      </p:scale>
      <p:origin x="0" y="0"/>
    </p:cViewPr>
  </p:notesTextViewPr>
  <p:notesViewPr>
    <p:cSldViewPr showGuides="1">
      <p:cViewPr varScale="1">
        <p:scale>
          <a:sx n="51" d="100"/>
          <a:sy n="51" d="100"/>
        </p:scale>
        <p:origin x="283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A5E059-BABE-4A80-9AB3-FE944F8F72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2E8CCA-89A0-4A03-81F1-D9965AF45E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39DED5-2531-40D2-9F57-F0B3A5FCD5A2}" type="datetimeFigureOut">
              <a:rPr lang="en-US" smtClean="0"/>
              <a:t>14-Jul-20</a:t>
            </a:fld>
            <a:endParaRPr lang="en-US"/>
          </a:p>
        </p:txBody>
      </p:sp>
      <p:sp>
        <p:nvSpPr>
          <p:cNvPr id="4" name="Footer Placeholder 3">
            <a:extLst>
              <a:ext uri="{FF2B5EF4-FFF2-40B4-BE49-F238E27FC236}">
                <a16:creationId xmlns:a16="http://schemas.microsoft.com/office/drawing/2014/main" id="{5A5238A7-AF42-4C4A-828C-0A571CA39B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C99260-0D07-4FF1-85C3-922FBC47BD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B24A58-BEAB-4F37-92FB-86F219B04FB5}" type="slidenum">
              <a:rPr lang="en-US" smtClean="0"/>
              <a:t>‹#›</a:t>
            </a:fld>
            <a:endParaRPr lang="en-US"/>
          </a:p>
        </p:txBody>
      </p:sp>
    </p:spTree>
    <p:extLst>
      <p:ext uri="{BB962C8B-B14F-4D97-AF65-F5344CB8AC3E}">
        <p14:creationId xmlns:p14="http://schemas.microsoft.com/office/powerpoint/2010/main" val="3311711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79D7D-3DAD-42B9-A32A-EE35F6F61638}" type="datetimeFigureOut">
              <a:rPr lang="en-US" smtClean="0"/>
              <a:t>14-Jul-20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A963E-A884-47DC-9569-4CCAD85EE7CC}" type="slidenum">
              <a:rPr lang="en-US" smtClean="0"/>
              <a:t>‹#›</a:t>
            </a:fld>
            <a:endParaRPr lang="en-US"/>
          </a:p>
        </p:txBody>
      </p:sp>
    </p:spTree>
    <p:extLst>
      <p:ext uri="{BB962C8B-B14F-4D97-AF65-F5344CB8AC3E}">
        <p14:creationId xmlns:p14="http://schemas.microsoft.com/office/powerpoint/2010/main" val="2025570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facebook.com/help/167970719931213"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zoom.us/"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acebook.com/help/167970719931213"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zoom.u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diygenius.com/resources/bluehost-wordpres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ortheastern.edu/graduate/blog/tips-for-taking-online-class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pen.bccampus.ca/browse-our-collection/find-open-textbook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labxchange.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merlot.org/merlot/materials.ht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opencourselibrary.org/cours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skillscommons.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1</a:t>
            </a:fld>
            <a:endParaRPr lang="en-US"/>
          </a:p>
        </p:txBody>
      </p:sp>
    </p:spTree>
    <p:extLst>
      <p:ext uri="{BB962C8B-B14F-4D97-AF65-F5344CB8AC3E}">
        <p14:creationId xmlns:p14="http://schemas.microsoft.com/office/powerpoint/2010/main" val="150623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0FBAF85-70F9-4580-8759-F87D9A2D6910}" type="slidenum">
              <a:rPr lang="en-US" smtClean="0"/>
              <a:t>29</a:t>
            </a:fld>
            <a:endParaRPr lang="en-US"/>
          </a:p>
        </p:txBody>
      </p:sp>
    </p:spTree>
    <p:extLst>
      <p:ext uri="{BB962C8B-B14F-4D97-AF65-F5344CB8AC3E}">
        <p14:creationId xmlns:p14="http://schemas.microsoft.com/office/powerpoint/2010/main" val="3732340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Comparison between people whose motivation is </a:t>
            </a:r>
            <a:r>
              <a:rPr lang="en-US" sz="1200" dirty="0">
                <a:solidFill>
                  <a:srgbClr val="F3C144"/>
                </a:solidFill>
                <a:latin typeface="Source Sans Pro Black" panose="020B0803030403020204" pitchFamily="34" charset="0"/>
                <a:ea typeface="Source Sans Pro Black" panose="020B0803030403020204" pitchFamily="34" charset="0"/>
              </a:rPr>
              <a:t>authentic</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 and those who are merely </a:t>
            </a:r>
            <a:r>
              <a:rPr lang="en-US" sz="1200" dirty="0">
                <a:solidFill>
                  <a:srgbClr val="F3C144"/>
                </a:solidFill>
                <a:latin typeface="Source Sans Pro Black" panose="020B0803030403020204" pitchFamily="34" charset="0"/>
                <a:ea typeface="Source Sans Pro Black" panose="020B0803030403020204" pitchFamily="34" charset="0"/>
              </a:rPr>
              <a:t> externally controlled</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 have more interest, excitement, and confidence.</a:t>
            </a:r>
          </a:p>
          <a:p>
            <a:pPr marL="342900" indent="-342900">
              <a:buFont typeface="Wingdings" panose="05000000000000000000" pitchFamily="2" charset="2"/>
              <a:buChar char="ü"/>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Have enhanced </a:t>
            </a:r>
            <a:r>
              <a:rPr lang="en-US" sz="1200" dirty="0">
                <a:solidFill>
                  <a:srgbClr val="F3C144"/>
                </a:solidFill>
                <a:latin typeface="Source Sans Pro Black" panose="020B0803030403020204" pitchFamily="34" charset="0"/>
                <a:ea typeface="Source Sans Pro Black" panose="020B0803030403020204" pitchFamily="34" charset="0"/>
              </a:rPr>
              <a:t>performance</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200" dirty="0">
                <a:solidFill>
                  <a:srgbClr val="F3C144"/>
                </a:solidFill>
                <a:latin typeface="Source Sans Pro Black" panose="020B0803030403020204" pitchFamily="34" charset="0"/>
                <a:ea typeface="Source Sans Pro Black" panose="020B0803030403020204" pitchFamily="34" charset="0"/>
              </a:rPr>
              <a:t>persistence</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 and </a:t>
            </a:r>
            <a:r>
              <a:rPr lang="en-US" sz="1200" dirty="0">
                <a:solidFill>
                  <a:srgbClr val="F3C144"/>
                </a:solidFill>
                <a:latin typeface="Source Sans Pro Black" panose="020B0803030403020204" pitchFamily="34" charset="0"/>
                <a:ea typeface="Source Sans Pro Black" panose="020B0803030403020204" pitchFamily="34" charset="0"/>
              </a:rPr>
              <a:t>creativity</a:t>
            </a:r>
            <a:endPar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endParaRPr>
          </a:p>
          <a:p>
            <a:pPr marL="342900" indent="-342900">
              <a:buFont typeface="Wingdings" panose="05000000000000000000" pitchFamily="2" charset="2"/>
              <a:buChar char="ü"/>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Heightened </a:t>
            </a:r>
            <a:r>
              <a:rPr lang="en-US" sz="1200" dirty="0">
                <a:solidFill>
                  <a:srgbClr val="F3C144"/>
                </a:solidFill>
                <a:latin typeface="Source Sans Pro Black" panose="020B0803030403020204" pitchFamily="34" charset="0"/>
                <a:ea typeface="Source Sans Pro Black" panose="020B0803030403020204" pitchFamily="34" charset="0"/>
              </a:rPr>
              <a:t>vitality</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200" dirty="0">
                <a:solidFill>
                  <a:srgbClr val="F3C144"/>
                </a:solidFill>
                <a:latin typeface="Source Sans Pro Black" panose="020B0803030403020204" pitchFamily="34" charset="0"/>
                <a:ea typeface="Source Sans Pro Black" panose="020B0803030403020204" pitchFamily="34" charset="0"/>
              </a:rPr>
              <a:t>self-esteem</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 and </a:t>
            </a:r>
            <a:r>
              <a:rPr lang="en-US" sz="1200" dirty="0">
                <a:solidFill>
                  <a:srgbClr val="F3C144"/>
                </a:solidFill>
                <a:latin typeface="Source Sans Pro Black" panose="020B0803030403020204" pitchFamily="34" charset="0"/>
                <a:ea typeface="Source Sans Pro Black" panose="020B0803030403020204" pitchFamily="34" charset="0"/>
              </a:rPr>
              <a:t>general well-being</a:t>
            </a:r>
            <a:endPar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endParaRPr>
          </a:p>
          <a:p>
            <a:pPr marL="342900" indent="-342900">
              <a:buFont typeface="Arial" panose="020B0604020202020204" pitchFamily="34" charset="0"/>
              <a:buChar char="•"/>
            </a:pPr>
            <a:endPar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endParaRPr>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30</a:t>
            </a:fld>
            <a:endParaRPr lang="en-US"/>
          </a:p>
        </p:txBody>
      </p:sp>
    </p:spTree>
    <p:extLst>
      <p:ext uri="{BB962C8B-B14F-4D97-AF65-F5344CB8AC3E}">
        <p14:creationId xmlns:p14="http://schemas.microsoft.com/office/powerpoint/2010/main" val="67836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threats, deadlines, directives, pressured evaluations, and imposed goals diminish intrinsic motivation because, like tangible rewards, they conduce toward an external perceived locus of causality. </a:t>
            </a:r>
            <a:endParaRPr lang="en-US" dirty="0"/>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31</a:t>
            </a:fld>
            <a:endParaRPr lang="en-US"/>
          </a:p>
        </p:txBody>
      </p:sp>
    </p:spTree>
    <p:extLst>
      <p:ext uri="{BB962C8B-B14F-4D97-AF65-F5344CB8AC3E}">
        <p14:creationId xmlns:p14="http://schemas.microsoft.com/office/powerpoint/2010/main" val="1067184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infancy, intrinsic motivation is readily observable as exploratory behavior and, as suggested by attachment theorists (e.g., Bowlby, 1979), it is more evident when the infant is securely attached to a parent.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Anderson, Manoogian, and Reznick (1976) found that when children worked on an interesting task in the presence of an adult stranger who ignored them and failed to respond to their initiations, a very low level of intrinsic motivation resulted, and Ryan and </a:t>
            </a:r>
            <a:r>
              <a:rPr lang="en-US" dirty="0" err="1"/>
              <a:t>Grolnick</a:t>
            </a:r>
            <a:r>
              <a:rPr lang="en-US" dirty="0"/>
              <a:t> (1986) observed lower intrinsic motivation in students who experienced their teachers as cold and uncaring.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many intrinsically motivated behaviors are happily performed in isolation, suggesting that proximal relational supports may not be necessary for intrinsic motivation</a:t>
            </a:r>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32</a:t>
            </a:fld>
            <a:endParaRPr lang="en-US"/>
          </a:p>
        </p:txBody>
      </p:sp>
    </p:spTree>
    <p:extLst>
      <p:ext uri="{BB962C8B-B14F-4D97-AF65-F5344CB8AC3E}">
        <p14:creationId xmlns:p14="http://schemas.microsoft.com/office/powerpoint/2010/main" val="1314890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SDT proposes that extrinsic motivation can vary in the degree to which it’s either controlling of behavior or allows autonomy. These types of extrinsic motivation sit on what is called Self-determination Continuum</a:t>
            </a:r>
          </a:p>
          <a:p>
            <a:r>
              <a:rPr lang="en-US" dirty="0"/>
              <a:t>External – performing a task to receive a reward or avoid punishment</a:t>
            </a:r>
          </a:p>
          <a:p>
            <a:r>
              <a:rPr lang="en-US" dirty="0"/>
              <a:t>Introjection – performing a task to avoid feeling guilty or to please someone else</a:t>
            </a:r>
          </a:p>
          <a:p>
            <a:r>
              <a:rPr lang="en-US" dirty="0"/>
              <a:t>Identification – the person is starting to identify with the task, improve job performance</a:t>
            </a:r>
          </a:p>
          <a:p>
            <a:r>
              <a:rPr lang="en-US" dirty="0"/>
              <a:t>Integration – close to intrinsic, but there’s still a separable outcome, preparing for a future job role</a:t>
            </a:r>
          </a:p>
        </p:txBody>
      </p:sp>
      <p:sp>
        <p:nvSpPr>
          <p:cNvPr id="4" name="Slide Number Placeholder 3"/>
          <p:cNvSpPr>
            <a:spLocks noGrp="1"/>
          </p:cNvSpPr>
          <p:nvPr>
            <p:ph type="sldNum" sz="quarter" idx="5"/>
          </p:nvPr>
        </p:nvSpPr>
        <p:spPr/>
        <p:txBody>
          <a:bodyPr/>
          <a:lstStyle/>
          <a:p>
            <a:fld id="{9F8A963E-A884-47DC-9569-4CCAD85EE7CC}" type="slidenum">
              <a:rPr lang="en-US" smtClean="0"/>
              <a:t>34</a:t>
            </a:fld>
            <a:endParaRPr lang="en-US"/>
          </a:p>
        </p:txBody>
      </p:sp>
    </p:spTree>
    <p:extLst>
      <p:ext uri="{BB962C8B-B14F-4D97-AF65-F5344CB8AC3E}">
        <p14:creationId xmlns:p14="http://schemas.microsoft.com/office/powerpoint/2010/main" val="2863938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environments can facilitate or forestall intrinsic motivation by supporting versus thwarting people's innate psychological needs.</a:t>
            </a:r>
          </a:p>
          <a:p>
            <a:r>
              <a:rPr lang="en-US" dirty="0"/>
              <a:t>first, that </a:t>
            </a:r>
            <a:r>
              <a:rPr lang="en-US" b="1" dirty="0"/>
              <a:t>social-contextual events </a:t>
            </a:r>
            <a:r>
              <a:rPr lang="en-US" dirty="0"/>
              <a:t>(e.g., feedback, communications, rewards) that conduce toward feelings of competence during action can enhance intrinsic motivation for that action.</a:t>
            </a:r>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35</a:t>
            </a:fld>
            <a:endParaRPr lang="en-US"/>
          </a:p>
        </p:txBody>
      </p:sp>
    </p:spTree>
    <p:extLst>
      <p:ext uri="{BB962C8B-B14F-4D97-AF65-F5344CB8AC3E}">
        <p14:creationId xmlns:p14="http://schemas.microsoft.com/office/powerpoint/2010/main" val="1134763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Competence, Autonomy, Relatedness (?)</a:t>
            </a:r>
          </a:p>
          <a:p>
            <a:pPr marL="228600" indent="-228600">
              <a:buAutoNum type="arabicPeriod"/>
            </a:pPr>
            <a:r>
              <a:rPr lang="en-US" dirty="0"/>
              <a:t>Autonomy</a:t>
            </a:r>
          </a:p>
          <a:p>
            <a:pPr marL="228600" indent="-228600">
              <a:buAutoNum type="arabicPeriod"/>
            </a:pPr>
            <a:r>
              <a:rPr lang="en-US" dirty="0"/>
              <a:t>Competence, Relatedness</a:t>
            </a:r>
          </a:p>
          <a:p>
            <a:pPr marL="228600" indent="-228600">
              <a:buAutoNum type="arabicPeriod"/>
            </a:pPr>
            <a:r>
              <a:rPr lang="en-US" dirty="0"/>
              <a:t>Competence, Autonomy, Relatedness</a:t>
            </a:r>
          </a:p>
          <a:p>
            <a:pPr marL="228600" indent="-228600">
              <a:buAutoNum type="arabicPeriod"/>
            </a:pPr>
            <a:endParaRPr lang="en-US" dirty="0"/>
          </a:p>
          <a:p>
            <a:pPr marL="228600" indent="-228600">
              <a:buAutoNum type="arabicPeriod"/>
            </a:pPr>
            <a:r>
              <a:rPr lang="en-US" dirty="0"/>
              <a:t>It </a:t>
            </a:r>
            <a:r>
              <a:rPr lang="en-US" dirty="0" err="1"/>
              <a:t>alls</a:t>
            </a:r>
            <a:r>
              <a:rPr lang="en-US" dirty="0"/>
              <a:t> depends on how you use it</a:t>
            </a:r>
          </a:p>
        </p:txBody>
      </p:sp>
      <p:sp>
        <p:nvSpPr>
          <p:cNvPr id="4" name="Slide Number Placeholder 3"/>
          <p:cNvSpPr>
            <a:spLocks noGrp="1"/>
          </p:cNvSpPr>
          <p:nvPr>
            <p:ph type="sldNum" sz="quarter" idx="5"/>
          </p:nvPr>
        </p:nvSpPr>
        <p:spPr/>
        <p:txBody>
          <a:bodyPr/>
          <a:lstStyle/>
          <a:p>
            <a:fld id="{021852BA-9654-4AA2-90E0-67B0D728F0DC}" type="slidenum">
              <a:rPr lang="en-US" smtClean="0"/>
              <a:t>37</a:t>
            </a:fld>
            <a:endParaRPr lang="en-US"/>
          </a:p>
        </p:txBody>
      </p:sp>
    </p:spTree>
    <p:extLst>
      <p:ext uri="{BB962C8B-B14F-4D97-AF65-F5344CB8AC3E}">
        <p14:creationId xmlns:p14="http://schemas.microsoft.com/office/powerpoint/2010/main" val="2158073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38</a:t>
            </a:fld>
            <a:endParaRPr lang="en-US"/>
          </a:p>
        </p:txBody>
      </p:sp>
    </p:spTree>
    <p:extLst>
      <p:ext uri="{BB962C8B-B14F-4D97-AF65-F5344CB8AC3E}">
        <p14:creationId xmlns:p14="http://schemas.microsoft.com/office/powerpoint/2010/main" val="393978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39</a:t>
            </a:fld>
            <a:endParaRPr lang="en-US"/>
          </a:p>
        </p:txBody>
      </p:sp>
    </p:spTree>
    <p:extLst>
      <p:ext uri="{BB962C8B-B14F-4D97-AF65-F5344CB8AC3E}">
        <p14:creationId xmlns:p14="http://schemas.microsoft.com/office/powerpoint/2010/main" val="1627936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Specific:</a:t>
            </a:r>
            <a:r>
              <a:rPr lang="en-US" sz="1200" dirty="0"/>
              <a:t> The first step is to get really specific about what you want to achieve. Write down a single sentence that identifies exactly what you are committing yourself to learn.</a:t>
            </a:r>
          </a:p>
          <a:p>
            <a:r>
              <a:rPr lang="en-US" sz="1200" b="1" dirty="0"/>
              <a:t>Measurable:</a:t>
            </a:r>
            <a:r>
              <a:rPr lang="en-US" sz="1200" dirty="0"/>
              <a:t> You need to make sure you can easily measure your goal. A good place to start is committing some time each week to pursue your goal without interruption or distraction.</a:t>
            </a:r>
          </a:p>
          <a:p>
            <a:r>
              <a:rPr lang="en-US" sz="1200" b="1" dirty="0"/>
              <a:t>Achievable:</a:t>
            </a:r>
            <a:r>
              <a:rPr lang="en-US" sz="1200" dirty="0"/>
              <a:t> You need to be realistic. If you’ve struggled in the past with online learning, you need to set the bar low to build the initial habit and then work your way up to more time and effort as your confidence improves.</a:t>
            </a:r>
          </a:p>
          <a:p>
            <a:r>
              <a:rPr lang="en-US" sz="1200" b="1" dirty="0"/>
              <a:t>Relevant:</a:t>
            </a:r>
            <a:r>
              <a:rPr lang="en-US" sz="1200" dirty="0"/>
              <a:t> You need to make it relevant to your life, this is where “your why” comes in. You want to commit to this goal because you have thought deeply about how it will impact and improve your life and well-being.</a:t>
            </a:r>
          </a:p>
          <a:p>
            <a:r>
              <a:rPr lang="en-US" sz="1200" b="1" dirty="0"/>
              <a:t>Timely:</a:t>
            </a:r>
            <a:r>
              <a:rPr lang="en-US" sz="1200" dirty="0"/>
              <a:t> You need to set a time window so you have a milestone to celebrate when you’ve achieved your goal. I recommend initially setting short-term goals for learning that can achieve in less than 30 days.</a:t>
            </a:r>
          </a:p>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40</a:t>
            </a:fld>
            <a:endParaRPr lang="en-US"/>
          </a:p>
        </p:txBody>
      </p:sp>
    </p:spTree>
    <p:extLst>
      <p:ext uri="{BB962C8B-B14F-4D97-AF65-F5344CB8AC3E}">
        <p14:creationId xmlns:p14="http://schemas.microsoft.com/office/powerpoint/2010/main" val="27634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2</a:t>
            </a:fld>
            <a:endParaRPr lang="en-US"/>
          </a:p>
        </p:txBody>
      </p:sp>
    </p:spTree>
    <p:extLst>
      <p:ext uri="{BB962C8B-B14F-4D97-AF65-F5344CB8AC3E}">
        <p14:creationId xmlns:p14="http://schemas.microsoft.com/office/powerpoint/2010/main" val="771625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have someone to learn with, join a popular online course or membership-based learning community with other students who are committed to learning. You can also start your own </a:t>
            </a:r>
            <a:r>
              <a:rPr lang="en-US" dirty="0">
                <a:hlinkClick r:id="rId3"/>
              </a:rPr>
              <a:t>Facebook Group</a:t>
            </a:r>
            <a:r>
              <a:rPr lang="en-US" dirty="0"/>
              <a:t> or weekly </a:t>
            </a:r>
            <a:r>
              <a:rPr lang="en-US" dirty="0">
                <a:hlinkClick r:id="rId4"/>
              </a:rPr>
              <a:t>Zoom Hangout</a:t>
            </a:r>
            <a:r>
              <a:rPr lang="en-US" dirty="0"/>
              <a:t> so you can talk about what you’re learning, ask questions and help each other succeed together.</a:t>
            </a:r>
          </a:p>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41</a:t>
            </a:fld>
            <a:endParaRPr lang="en-US"/>
          </a:p>
        </p:txBody>
      </p:sp>
    </p:spTree>
    <p:extLst>
      <p:ext uri="{BB962C8B-B14F-4D97-AF65-F5344CB8AC3E}">
        <p14:creationId xmlns:p14="http://schemas.microsoft.com/office/powerpoint/2010/main" val="228391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have someone to learn with, join a popular online course or membership-based learning community with other students who are committed to learning. You can also start your own </a:t>
            </a:r>
            <a:r>
              <a:rPr lang="en-US" dirty="0">
                <a:hlinkClick r:id="rId3"/>
              </a:rPr>
              <a:t>Facebook Group</a:t>
            </a:r>
            <a:r>
              <a:rPr lang="en-US" dirty="0"/>
              <a:t> or weekly </a:t>
            </a:r>
            <a:r>
              <a:rPr lang="en-US" dirty="0">
                <a:hlinkClick r:id="rId4"/>
              </a:rPr>
              <a:t>Zoom Hangout</a:t>
            </a:r>
            <a:r>
              <a:rPr lang="en-US" dirty="0"/>
              <a:t> so you can talk about what you’re learning, ask questions and help each other succeed together.</a:t>
            </a:r>
          </a:p>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42</a:t>
            </a:fld>
            <a:endParaRPr lang="en-US"/>
          </a:p>
        </p:txBody>
      </p:sp>
    </p:spTree>
    <p:extLst>
      <p:ext uri="{BB962C8B-B14F-4D97-AF65-F5344CB8AC3E}">
        <p14:creationId xmlns:p14="http://schemas.microsoft.com/office/powerpoint/2010/main" val="3794903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you need to build a personal brand to differentiate yourself and your own professional-looking website with a digital portfolio section that shows off what you can do.</a:t>
            </a:r>
          </a:p>
          <a:p>
            <a:r>
              <a:rPr lang="en-US" sz="1200" dirty="0"/>
              <a:t>A good place to start is with your own domain and </a:t>
            </a:r>
            <a:r>
              <a:rPr lang="en-US" sz="1200" dirty="0">
                <a:hlinkClick r:id="rId3" tooltip="BlueHost Wordpress"/>
              </a:rPr>
              <a:t>WordPress website</a:t>
            </a:r>
            <a:r>
              <a:rPr lang="en-US" sz="1200" dirty="0"/>
              <a:t>. If you’re not technical, you can have your own WordPress website up and running in 20 minutes using a plug-and-play host like Bluehost.</a:t>
            </a:r>
          </a:p>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43</a:t>
            </a:fld>
            <a:endParaRPr lang="en-US"/>
          </a:p>
        </p:txBody>
      </p:sp>
    </p:spTree>
    <p:extLst>
      <p:ext uri="{BB962C8B-B14F-4D97-AF65-F5344CB8AC3E}">
        <p14:creationId xmlns:p14="http://schemas.microsoft.com/office/powerpoint/2010/main" val="2807600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852BA-9654-4AA2-90E0-67B0D728F0DC}" type="slidenum">
              <a:rPr lang="en-US" smtClean="0"/>
              <a:t>44</a:t>
            </a:fld>
            <a:endParaRPr lang="en-US"/>
          </a:p>
        </p:txBody>
      </p:sp>
    </p:spTree>
    <p:extLst>
      <p:ext uri="{BB962C8B-B14F-4D97-AF65-F5344CB8AC3E}">
        <p14:creationId xmlns:p14="http://schemas.microsoft.com/office/powerpoint/2010/main" val="2626869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45</a:t>
            </a:fld>
            <a:endParaRPr lang="en-US"/>
          </a:p>
        </p:txBody>
      </p:sp>
    </p:spTree>
    <p:extLst>
      <p:ext uri="{BB962C8B-B14F-4D97-AF65-F5344CB8AC3E}">
        <p14:creationId xmlns:p14="http://schemas.microsoft.com/office/powerpoint/2010/main" val="1305018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46</a:t>
            </a:fld>
            <a:endParaRPr lang="en-US"/>
          </a:p>
        </p:txBody>
      </p:sp>
    </p:spTree>
    <p:extLst>
      <p:ext uri="{BB962C8B-B14F-4D97-AF65-F5344CB8AC3E}">
        <p14:creationId xmlns:p14="http://schemas.microsoft.com/office/powerpoint/2010/main" val="837328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47</a:t>
            </a:fld>
            <a:endParaRPr lang="en-US"/>
          </a:p>
        </p:txBody>
      </p:sp>
    </p:spTree>
    <p:extLst>
      <p:ext uri="{BB962C8B-B14F-4D97-AF65-F5344CB8AC3E}">
        <p14:creationId xmlns:p14="http://schemas.microsoft.com/office/powerpoint/2010/main" val="1801928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48</a:t>
            </a:fld>
            <a:endParaRPr lang="en-US"/>
          </a:p>
        </p:txBody>
      </p:sp>
    </p:spTree>
    <p:extLst>
      <p:ext uri="{BB962C8B-B14F-4D97-AF65-F5344CB8AC3E}">
        <p14:creationId xmlns:p14="http://schemas.microsoft.com/office/powerpoint/2010/main" val="335030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49</a:t>
            </a:fld>
            <a:endParaRPr lang="en-US"/>
          </a:p>
        </p:txBody>
      </p:sp>
    </p:spTree>
    <p:extLst>
      <p:ext uri="{BB962C8B-B14F-4D97-AF65-F5344CB8AC3E}">
        <p14:creationId xmlns:p14="http://schemas.microsoft.com/office/powerpoint/2010/main" val="155538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50</a:t>
            </a:fld>
            <a:endParaRPr lang="en-US"/>
          </a:p>
        </p:txBody>
      </p:sp>
    </p:spTree>
    <p:extLst>
      <p:ext uri="{BB962C8B-B14F-4D97-AF65-F5344CB8AC3E}">
        <p14:creationId xmlns:p14="http://schemas.microsoft.com/office/powerpoint/2010/main" val="3620279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https://www.northeastern.edu/graduate/blog/tips-for-taking-online-classes/</a:t>
            </a:r>
            <a:endParaRPr lang="en-US" dirty="0"/>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4</a:t>
            </a:fld>
            <a:endParaRPr lang="en-US"/>
          </a:p>
        </p:txBody>
      </p:sp>
    </p:spTree>
    <p:extLst>
      <p:ext uri="{BB962C8B-B14F-4D97-AF65-F5344CB8AC3E}">
        <p14:creationId xmlns:p14="http://schemas.microsoft.com/office/powerpoint/2010/main" val="3911717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51</a:t>
            </a:fld>
            <a:endParaRPr lang="en-US"/>
          </a:p>
        </p:txBody>
      </p:sp>
    </p:spTree>
    <p:extLst>
      <p:ext uri="{BB962C8B-B14F-4D97-AF65-F5344CB8AC3E}">
        <p14:creationId xmlns:p14="http://schemas.microsoft.com/office/powerpoint/2010/main" val="2248413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52</a:t>
            </a:fld>
            <a:endParaRPr lang="en-US"/>
          </a:p>
        </p:txBody>
      </p:sp>
    </p:spTree>
    <p:extLst>
      <p:ext uri="{BB962C8B-B14F-4D97-AF65-F5344CB8AC3E}">
        <p14:creationId xmlns:p14="http://schemas.microsoft.com/office/powerpoint/2010/main" val="347524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53</a:t>
            </a:fld>
            <a:endParaRPr lang="en-US"/>
          </a:p>
        </p:txBody>
      </p:sp>
    </p:spTree>
    <p:extLst>
      <p:ext uri="{BB962C8B-B14F-4D97-AF65-F5344CB8AC3E}">
        <p14:creationId xmlns:p14="http://schemas.microsoft.com/office/powerpoint/2010/main" val="2201952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463688"/>
                </a:solidFill>
                <a:effectLst/>
                <a:latin typeface="Lato"/>
                <a:hlinkClick r:id="rId3"/>
              </a:rPr>
              <a:t>BC Open Textbooks</a:t>
            </a:r>
            <a:r>
              <a:rPr lang="en-US" b="0" i="0" dirty="0">
                <a:solidFill>
                  <a:srgbClr val="000000"/>
                </a:solidFill>
                <a:effectLst/>
                <a:latin typeface="Open Sans" panose="020B0606030504020204" pitchFamily="34" charset="0"/>
              </a:rPr>
              <a:t>:</a:t>
            </a:r>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54</a:t>
            </a:fld>
            <a:endParaRPr lang="en-US"/>
          </a:p>
        </p:txBody>
      </p:sp>
    </p:spTree>
    <p:extLst>
      <p:ext uri="{BB962C8B-B14F-4D97-AF65-F5344CB8AC3E}">
        <p14:creationId xmlns:p14="http://schemas.microsoft.com/office/powerpoint/2010/main" val="385729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err="1">
                <a:solidFill>
                  <a:srgbClr val="463688"/>
                </a:solidFill>
                <a:effectLst/>
                <a:latin typeface="Lato"/>
                <a:hlinkClick r:id="rId3"/>
              </a:rPr>
              <a:t>LabXchange</a:t>
            </a:r>
            <a:r>
              <a:rPr lang="en-US" b="0" i="0" dirty="0">
                <a:solidFill>
                  <a:srgbClr val="000000"/>
                </a:solidFill>
                <a:effectLst/>
                <a:latin typeface="Open Sans" panose="020B0606030504020204" pitchFamily="34" charset="0"/>
              </a:rPr>
              <a:t>: an online community for learning, sharing, and collaboration.</a:t>
            </a:r>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55</a:t>
            </a:fld>
            <a:endParaRPr lang="en-US"/>
          </a:p>
        </p:txBody>
      </p:sp>
    </p:spTree>
    <p:extLst>
      <p:ext uri="{BB962C8B-B14F-4D97-AF65-F5344CB8AC3E}">
        <p14:creationId xmlns:p14="http://schemas.microsoft.com/office/powerpoint/2010/main" val="499653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463688"/>
                </a:solidFill>
                <a:effectLst/>
                <a:latin typeface="Lato"/>
                <a:hlinkClick r:id="rId3"/>
              </a:rPr>
              <a:t>MERLOT</a:t>
            </a:r>
            <a:r>
              <a:rPr lang="en-US" b="0" i="0" dirty="0">
                <a:solidFill>
                  <a:srgbClr val="000000"/>
                </a:solidFill>
                <a:effectLst/>
                <a:latin typeface="Open Sans" panose="020B0606030504020204" pitchFamily="34" charset="0"/>
              </a:rPr>
              <a:t>: a high-quality sharable online learning resources repository contributed by member institutions from around the world.</a:t>
            </a:r>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56</a:t>
            </a:fld>
            <a:endParaRPr lang="en-US"/>
          </a:p>
        </p:txBody>
      </p:sp>
    </p:spTree>
    <p:extLst>
      <p:ext uri="{BB962C8B-B14F-4D97-AF65-F5344CB8AC3E}">
        <p14:creationId xmlns:p14="http://schemas.microsoft.com/office/powerpoint/2010/main" val="3413675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463688"/>
                </a:solidFill>
                <a:effectLst/>
                <a:latin typeface="Lato"/>
                <a:hlinkClick r:id="rId3"/>
              </a:rPr>
              <a:t>Open Course Library</a:t>
            </a:r>
            <a:r>
              <a:rPr lang="en-US" b="0" i="0" dirty="0">
                <a:solidFill>
                  <a:srgbClr val="000000"/>
                </a:solidFill>
                <a:effectLst/>
                <a:latin typeface="Open Sans" panose="020B0606030504020204" pitchFamily="34" charset="0"/>
              </a:rPr>
              <a:t>: a collection of sharable course materials at college level.</a:t>
            </a:r>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57</a:t>
            </a:fld>
            <a:endParaRPr lang="en-US"/>
          </a:p>
        </p:txBody>
      </p:sp>
    </p:spTree>
    <p:extLst>
      <p:ext uri="{BB962C8B-B14F-4D97-AF65-F5344CB8AC3E}">
        <p14:creationId xmlns:p14="http://schemas.microsoft.com/office/powerpoint/2010/main" val="3079182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dirty="0">
                <a:solidFill>
                  <a:srgbClr val="463688"/>
                </a:solidFill>
                <a:effectLst/>
                <a:latin typeface="Lato"/>
                <a:hlinkClick r:id="rId3"/>
              </a:rPr>
              <a:t>Skills Commons</a:t>
            </a:r>
            <a:r>
              <a:rPr lang="en-US" b="0" i="0" dirty="0">
                <a:solidFill>
                  <a:srgbClr val="000000"/>
                </a:solidFill>
                <a:effectLst/>
                <a:latin typeface="Open Sans" panose="020B0606030504020204" pitchFamily="34" charset="0"/>
              </a:rPr>
              <a:t>: </a:t>
            </a:r>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58</a:t>
            </a:fld>
            <a:endParaRPr lang="en-US"/>
          </a:p>
        </p:txBody>
      </p:sp>
    </p:spTree>
    <p:extLst>
      <p:ext uri="{BB962C8B-B14F-4D97-AF65-F5344CB8AC3E}">
        <p14:creationId xmlns:p14="http://schemas.microsoft.com/office/powerpoint/2010/main" val="3921159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59</a:t>
            </a:fld>
            <a:endParaRPr lang="en-US"/>
          </a:p>
        </p:txBody>
      </p:sp>
    </p:spTree>
    <p:extLst>
      <p:ext uri="{BB962C8B-B14F-4D97-AF65-F5344CB8AC3E}">
        <p14:creationId xmlns:p14="http://schemas.microsoft.com/office/powerpoint/2010/main" val="394601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dirty="0">
                <a:solidFill>
                  <a:srgbClr val="333333"/>
                </a:solidFill>
                <a:effectLst/>
                <a:latin typeface="Open Sans" panose="020B0606030504020204" pitchFamily="34" charset="0"/>
              </a:rPr>
              <a:t>Look at the syllabus at the start of the semester and </a:t>
            </a:r>
            <a:r>
              <a:rPr lang="en-US" sz="1200" b="1" i="0" dirty="0">
                <a:solidFill>
                  <a:srgbClr val="333333"/>
                </a:solidFill>
                <a:effectLst/>
                <a:latin typeface="Open Sans" panose="020B0606030504020204" pitchFamily="34" charset="0"/>
              </a:rPr>
              <a:t>make note of major assignments</a:t>
            </a:r>
            <a:r>
              <a:rPr lang="en-US" sz="1200" b="0" i="0" dirty="0">
                <a:solidFill>
                  <a:srgbClr val="333333"/>
                </a:solidFill>
                <a:effectLst/>
                <a:latin typeface="Open Sans" panose="020B0606030504020204" pitchFamily="34" charset="0"/>
              </a:rPr>
              <a:t>. Mark them on a calendar you check regularly so you know what workload is coming in the weeks ahead. Don’t forget to </a:t>
            </a:r>
            <a:r>
              <a:rPr lang="en-US" sz="1200" b="1" i="0" dirty="0">
                <a:solidFill>
                  <a:srgbClr val="333333"/>
                </a:solidFill>
                <a:effectLst/>
                <a:latin typeface="Open Sans" panose="020B0606030504020204" pitchFamily="34" charset="0"/>
              </a:rPr>
              <a:t>include any personal plans </a:t>
            </a:r>
            <a:r>
              <a:rPr lang="en-US" sz="1200" b="0" i="0" dirty="0">
                <a:solidFill>
                  <a:srgbClr val="333333"/>
                </a:solidFill>
                <a:effectLst/>
                <a:latin typeface="Open Sans" panose="020B0606030504020204" pitchFamily="34" charset="0"/>
              </a:rPr>
              <a:t>that may interfere with your regular study schedule, such as weddings or vacations, so you can give yourself enough extra time to complete assignments.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dirty="0">
                <a:solidFill>
                  <a:srgbClr val="333333"/>
                </a:solidFill>
                <a:effectLst/>
                <a:latin typeface="Open Sans" panose="020B0606030504020204" pitchFamily="34" charset="0"/>
              </a:rPr>
              <a:t>Create a weekly schedule that you follow</a:t>
            </a:r>
            <a:r>
              <a:rPr lang="en-US" sz="1200" b="0" i="0" dirty="0">
                <a:solidFill>
                  <a:srgbClr val="333333"/>
                </a:solidFill>
                <a:effectLst/>
                <a:latin typeface="Open Sans" panose="020B0606030504020204" pitchFamily="34" charset="0"/>
              </a:rPr>
              <a:t>, designating certain hours each week to reading, watching lectures, completing assignments, studying, and participating in forums. Commit to making your online coursework part of your weekly routine and </a:t>
            </a:r>
            <a:r>
              <a:rPr lang="en-US" sz="1200" b="1" i="0" dirty="0">
                <a:solidFill>
                  <a:srgbClr val="333333"/>
                </a:solidFill>
                <a:effectLst/>
                <a:latin typeface="Open Sans" panose="020B0606030504020204" pitchFamily="34" charset="0"/>
              </a:rPr>
              <a:t>set reminders for yourself</a:t>
            </a:r>
            <a:r>
              <a:rPr lang="en-US" sz="1200" b="0" i="0" dirty="0">
                <a:solidFill>
                  <a:srgbClr val="333333"/>
                </a:solidFill>
                <a:effectLst/>
                <a:latin typeface="Open Sans" panose="020B0606030504020204" pitchFamily="34" charset="0"/>
              </a:rPr>
              <a:t> to complete these tasks.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dirty="0">
                <a:solidFill>
                  <a:srgbClr val="333333"/>
                </a:solidFill>
                <a:effectLst/>
                <a:latin typeface="Open Sans" panose="020B0606030504020204" pitchFamily="34" charset="0"/>
              </a:rPr>
              <a:t>When working on your assignments, </a:t>
            </a:r>
            <a:r>
              <a:rPr lang="en-US" sz="1200" b="1" i="0" dirty="0">
                <a:solidFill>
                  <a:srgbClr val="333333"/>
                </a:solidFill>
                <a:effectLst/>
                <a:latin typeface="Open Sans" panose="020B0606030504020204" pitchFamily="34" charset="0"/>
              </a:rPr>
              <a:t>try time-blocking</a:t>
            </a:r>
            <a:r>
              <a:rPr lang="en-US" sz="1200" b="0" i="0" dirty="0">
                <a:solidFill>
                  <a:srgbClr val="333333"/>
                </a:solidFill>
                <a:effectLst/>
                <a:latin typeface="Open Sans" panose="020B0606030504020204" pitchFamily="34" charset="0"/>
              </a:rPr>
              <a:t>, allotting yourself a certain amount of time for each task before moving on to the next one and setting a timer to keep you accountable.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0" dirty="0">
                <a:solidFill>
                  <a:srgbClr val="333333"/>
                </a:solidFill>
                <a:effectLst/>
                <a:latin typeface="Open Sans" panose="020B0606030504020204" pitchFamily="34" charset="0"/>
              </a:rPr>
              <a:t>Check in periodically throughout the term</a:t>
            </a:r>
            <a:r>
              <a:rPr lang="en-US" sz="1200" b="0" i="0" dirty="0">
                <a:solidFill>
                  <a:srgbClr val="333333"/>
                </a:solidFill>
                <a:effectLst/>
                <a:latin typeface="Open Sans" panose="020B0606030504020204" pitchFamily="34" charset="0"/>
              </a:rPr>
              <a:t>, and look at how you’re spending your time. Ask yourself: </a:t>
            </a:r>
            <a:r>
              <a:rPr lang="en-US" sz="1200" b="0" i="1" dirty="0">
                <a:solidFill>
                  <a:srgbClr val="333333"/>
                </a:solidFill>
                <a:effectLst/>
                <a:latin typeface="Open Sans" panose="020B0606030504020204" pitchFamily="34" charset="0"/>
              </a:rPr>
              <a:t>How much time am I dedicating to course reading and assignments? Am I regularly underestimating the time it’s taking me to get things done, forcing me to cram the nights before the exams?</a:t>
            </a:r>
            <a:r>
              <a:rPr lang="en-US" sz="1200" b="0" i="0" dirty="0">
                <a:solidFill>
                  <a:srgbClr val="333333"/>
                </a:solidFill>
                <a:effectLst/>
                <a:latin typeface="Open Sans" panose="020B0606030504020204" pitchFamily="34" charset="0"/>
              </a:rPr>
              <a:t> A little self-reflection and adjustment can go a long way.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0" i="0" dirty="0">
              <a:solidFill>
                <a:srgbClr val="333333"/>
              </a:solidFill>
              <a:effectLst/>
              <a:latin typeface="Open Sans"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7</a:t>
            </a:fld>
            <a:endParaRPr lang="en-US"/>
          </a:p>
        </p:txBody>
      </p:sp>
    </p:spTree>
    <p:extLst>
      <p:ext uri="{BB962C8B-B14F-4D97-AF65-F5344CB8AC3E}">
        <p14:creationId xmlns:p14="http://schemas.microsoft.com/office/powerpoint/2010/main" val="3671087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People’s inherent growth tendencies and innate psychological needs that are the basis for their self-motivation and personality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appear to be essential for facilitating optimal functioning of the natural propensities for growth and integration, as well as for constructive social development and personal well-being.</a:t>
            </a:r>
            <a:r>
              <a:rPr lang="en-US" dirty="0"/>
              <a:t> </a:t>
            </a:r>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24</a:t>
            </a:fld>
            <a:endParaRPr lang="en-US"/>
          </a:p>
        </p:txBody>
      </p:sp>
    </p:spTree>
    <p:extLst>
      <p:ext uri="{BB962C8B-B14F-4D97-AF65-F5344CB8AC3E}">
        <p14:creationId xmlns:p14="http://schemas.microsoft.com/office/powerpoint/2010/main" val="2329136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Yet, it is also clear that the human spirit can be diminished or crushed and that individuals sometimes reject growth and responsibility. Regardless of social strata or cultural origin, examples of both children and adults who are apathetic, alienated, and irresponsible are abundant. Such non-optimal human functioning can be observed among the millions who, for hours a day, sit passively before their televisions, stare blankly from the back of their classrooms, or wait listlessly for the weekend as they go about their jobs.</a:t>
            </a:r>
          </a:p>
          <a:p>
            <a:endParaRPr lang="en-US" dirty="0"/>
          </a:p>
        </p:txBody>
      </p:sp>
      <p:sp>
        <p:nvSpPr>
          <p:cNvPr id="4" name="Slide Number Placeholder 3"/>
          <p:cNvSpPr>
            <a:spLocks noGrp="1"/>
          </p:cNvSpPr>
          <p:nvPr>
            <p:ph type="sldNum" sz="quarter" idx="5"/>
          </p:nvPr>
        </p:nvSpPr>
        <p:spPr/>
        <p:txBody>
          <a:bodyPr/>
          <a:lstStyle/>
          <a:p>
            <a:fld id="{9F8A963E-A884-47DC-9569-4CCAD85EE7CC}" type="slidenum">
              <a:rPr lang="en-US" smtClean="0"/>
              <a:t>25</a:t>
            </a:fld>
            <a:endParaRPr lang="en-US"/>
          </a:p>
        </p:txBody>
      </p:sp>
    </p:spTree>
    <p:extLst>
      <p:ext uri="{BB962C8B-B14F-4D97-AF65-F5344CB8AC3E}">
        <p14:creationId xmlns:p14="http://schemas.microsoft.com/office/powerpoint/2010/main" val="1048687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Underpinning SDT is that people require the satisfaction of three basic psychological needs</a:t>
            </a:r>
          </a:p>
        </p:txBody>
      </p:sp>
      <p:sp>
        <p:nvSpPr>
          <p:cNvPr id="4" name="Slide Number Placeholder 3"/>
          <p:cNvSpPr>
            <a:spLocks noGrp="1"/>
          </p:cNvSpPr>
          <p:nvPr>
            <p:ph type="sldNum" sz="quarter" idx="10"/>
          </p:nvPr>
        </p:nvSpPr>
        <p:spPr/>
        <p:txBody>
          <a:bodyPr/>
          <a:lstStyle/>
          <a:p>
            <a:fld id="{40FBAF85-70F9-4580-8759-F87D9A2D6910}" type="slidenum">
              <a:rPr lang="en-US" smtClean="0"/>
              <a:t>26</a:t>
            </a:fld>
            <a:endParaRPr lang="en-US"/>
          </a:p>
        </p:txBody>
      </p:sp>
    </p:spTree>
    <p:extLst>
      <p:ext uri="{BB962C8B-B14F-4D97-AF65-F5344CB8AC3E}">
        <p14:creationId xmlns:p14="http://schemas.microsoft.com/office/powerpoint/2010/main" val="307923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0FBAF85-70F9-4580-8759-F87D9A2D6910}" type="slidenum">
              <a:rPr lang="en-US" smtClean="0"/>
              <a:t>27</a:t>
            </a:fld>
            <a:endParaRPr lang="en-US"/>
          </a:p>
        </p:txBody>
      </p:sp>
    </p:spTree>
    <p:extLst>
      <p:ext uri="{BB962C8B-B14F-4D97-AF65-F5344CB8AC3E}">
        <p14:creationId xmlns:p14="http://schemas.microsoft.com/office/powerpoint/2010/main" val="3645903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0FBAF85-70F9-4580-8759-F87D9A2D6910}" type="slidenum">
              <a:rPr lang="en-US" smtClean="0"/>
              <a:t>28</a:t>
            </a:fld>
            <a:endParaRPr lang="en-US"/>
          </a:p>
        </p:txBody>
      </p:sp>
    </p:spTree>
    <p:extLst>
      <p:ext uri="{BB962C8B-B14F-4D97-AF65-F5344CB8AC3E}">
        <p14:creationId xmlns:p14="http://schemas.microsoft.com/office/powerpoint/2010/main" val="232276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92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393666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252851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4164423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3655520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3404750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382892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687023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4085249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37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338861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6" name="Picture Placeholder 12">
            <a:extLst>
              <a:ext uri="{FF2B5EF4-FFF2-40B4-BE49-F238E27FC236}">
                <a16:creationId xmlns:a16="http://schemas.microsoft.com/office/drawing/2014/main" id="{EB15C3C8-C995-4097-92EC-06293C535BD6}"/>
              </a:ext>
            </a:extLst>
          </p:cNvPr>
          <p:cNvSpPr>
            <a:spLocks noGrp="1"/>
          </p:cNvSpPr>
          <p:nvPr>
            <p:ph type="pic" sz="quarter" idx="16"/>
          </p:nvPr>
        </p:nvSpPr>
        <p:spPr>
          <a:xfrm>
            <a:off x="0" y="0"/>
            <a:ext cx="9144000" cy="5143500"/>
          </a:xfrm>
          <a:prstGeom prst="rect">
            <a:avLst/>
          </a:prstGeom>
        </p:spPr>
        <p:txBody>
          <a:bodyPr/>
          <a:lstStyle/>
          <a:p>
            <a:endParaRPr lang="en-US" dirty="0"/>
          </a:p>
        </p:txBody>
      </p:sp>
      <p:sp>
        <p:nvSpPr>
          <p:cNvPr id="25" name="Picture Placeholder 24">
            <a:extLst>
              <a:ext uri="{FF2B5EF4-FFF2-40B4-BE49-F238E27FC236}">
                <a16:creationId xmlns:a16="http://schemas.microsoft.com/office/drawing/2014/main" id="{CB085325-43C1-451F-BE9C-74A141F5F293}"/>
              </a:ext>
            </a:extLst>
          </p:cNvPr>
          <p:cNvSpPr>
            <a:spLocks noGrp="1"/>
          </p:cNvSpPr>
          <p:nvPr>
            <p:ph type="pic" sz="quarter" idx="15"/>
          </p:nvPr>
        </p:nvSpPr>
        <p:spPr>
          <a:xfrm>
            <a:off x="6641774" y="0"/>
            <a:ext cx="2502226" cy="3352432"/>
          </a:xfrm>
          <a:custGeom>
            <a:avLst/>
            <a:gdLst>
              <a:gd name="connsiteX0" fmla="*/ 2391418 w 2502226"/>
              <a:gd name="connsiteY0" fmla="*/ 0 h 3352432"/>
              <a:gd name="connsiteX1" fmla="*/ 2502226 w 2502226"/>
              <a:gd name="connsiteY1" fmla="*/ 0 h 3352432"/>
              <a:gd name="connsiteX2" fmla="*/ 2502226 w 2502226"/>
              <a:gd name="connsiteY2" fmla="*/ 1903249 h 3352432"/>
              <a:gd name="connsiteX3" fmla="*/ 1004699 w 2502226"/>
              <a:gd name="connsiteY3" fmla="*/ 3352432 h 3352432"/>
              <a:gd name="connsiteX4" fmla="*/ 0 w 2502226"/>
              <a:gd name="connsiteY4" fmla="*/ 2314218 h 335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26" h="3352432">
                <a:moveTo>
                  <a:pt x="2391418" y="0"/>
                </a:moveTo>
                <a:lnTo>
                  <a:pt x="2502226" y="0"/>
                </a:lnTo>
                <a:lnTo>
                  <a:pt x="2502226" y="1903249"/>
                </a:lnTo>
                <a:lnTo>
                  <a:pt x="1004699" y="3352432"/>
                </a:lnTo>
                <a:lnTo>
                  <a:pt x="0" y="2314218"/>
                </a:lnTo>
                <a:close/>
              </a:path>
            </a:pathLst>
          </a:custGeom>
        </p:spPr>
        <p:txBody>
          <a:bodyPr wrap="square">
            <a:noAutofit/>
          </a:bodyPr>
          <a:lstStyle/>
          <a:p>
            <a:endParaRPr lang="en-US" dirty="0"/>
          </a:p>
        </p:txBody>
      </p:sp>
      <p:sp>
        <p:nvSpPr>
          <p:cNvPr id="23" name="Picture Placeholder 22">
            <a:extLst>
              <a:ext uri="{FF2B5EF4-FFF2-40B4-BE49-F238E27FC236}">
                <a16:creationId xmlns:a16="http://schemas.microsoft.com/office/drawing/2014/main" id="{B1ACA0C0-A4FB-41A2-98C0-A82139365E56}"/>
              </a:ext>
            </a:extLst>
          </p:cNvPr>
          <p:cNvSpPr>
            <a:spLocks noGrp="1"/>
          </p:cNvSpPr>
          <p:nvPr>
            <p:ph type="pic" sz="quarter" idx="14"/>
          </p:nvPr>
        </p:nvSpPr>
        <p:spPr>
          <a:xfrm>
            <a:off x="5608913" y="235577"/>
            <a:ext cx="2042913" cy="2042913"/>
          </a:xfrm>
          <a:custGeom>
            <a:avLst/>
            <a:gdLst>
              <a:gd name="connsiteX0" fmla="*/ 1038214 w 2042913"/>
              <a:gd name="connsiteY0" fmla="*/ 0 h 2042913"/>
              <a:gd name="connsiteX1" fmla="*/ 2042913 w 2042913"/>
              <a:gd name="connsiteY1" fmla="*/ 1038214 h 2042913"/>
              <a:gd name="connsiteX2" fmla="*/ 1004698 w 2042913"/>
              <a:gd name="connsiteY2" fmla="*/ 2042913 h 2042913"/>
              <a:gd name="connsiteX3" fmla="*/ 0 w 2042913"/>
              <a:gd name="connsiteY3" fmla="*/ 1004698 h 2042913"/>
            </a:gdLst>
            <a:ahLst/>
            <a:cxnLst>
              <a:cxn ang="0">
                <a:pos x="connsiteX0" y="connsiteY0"/>
              </a:cxn>
              <a:cxn ang="0">
                <a:pos x="connsiteX1" y="connsiteY1"/>
              </a:cxn>
              <a:cxn ang="0">
                <a:pos x="connsiteX2" y="connsiteY2"/>
              </a:cxn>
              <a:cxn ang="0">
                <a:pos x="connsiteX3" y="connsiteY3"/>
              </a:cxn>
            </a:cxnLst>
            <a:rect l="l" t="t" r="r" b="b"/>
            <a:pathLst>
              <a:path w="2042913" h="2042913">
                <a:moveTo>
                  <a:pt x="1038214" y="0"/>
                </a:moveTo>
                <a:lnTo>
                  <a:pt x="2042913" y="1038214"/>
                </a:lnTo>
                <a:lnTo>
                  <a:pt x="1004698" y="2042913"/>
                </a:lnTo>
                <a:lnTo>
                  <a:pt x="0" y="1004698"/>
                </a:lnTo>
                <a:close/>
              </a:path>
            </a:pathLst>
          </a:custGeom>
        </p:spPr>
        <p:txBody>
          <a:bodyPr wrap="square">
            <a:noAutofit/>
          </a:bodyPr>
          <a:lstStyle/>
          <a:p>
            <a:endParaRPr lang="en-US" dirty="0"/>
          </a:p>
        </p:txBody>
      </p:sp>
      <p:sp>
        <p:nvSpPr>
          <p:cNvPr id="21" name="Picture Placeholder 20">
            <a:extLst>
              <a:ext uri="{FF2B5EF4-FFF2-40B4-BE49-F238E27FC236}">
                <a16:creationId xmlns:a16="http://schemas.microsoft.com/office/drawing/2014/main" id="{62D7C3A0-6FF3-4BE4-9CDB-308614D92E3C}"/>
              </a:ext>
            </a:extLst>
          </p:cNvPr>
          <p:cNvSpPr>
            <a:spLocks noGrp="1"/>
          </p:cNvSpPr>
          <p:nvPr>
            <p:ph type="pic" sz="quarter" idx="13"/>
          </p:nvPr>
        </p:nvSpPr>
        <p:spPr>
          <a:xfrm>
            <a:off x="4536900" y="1269079"/>
            <a:ext cx="2042913" cy="2042913"/>
          </a:xfrm>
          <a:custGeom>
            <a:avLst/>
            <a:gdLst>
              <a:gd name="connsiteX0" fmla="*/ 1038214 w 2042913"/>
              <a:gd name="connsiteY0" fmla="*/ 0 h 2042913"/>
              <a:gd name="connsiteX1" fmla="*/ 2042913 w 2042913"/>
              <a:gd name="connsiteY1" fmla="*/ 1038214 h 2042913"/>
              <a:gd name="connsiteX2" fmla="*/ 1004698 w 2042913"/>
              <a:gd name="connsiteY2" fmla="*/ 2042913 h 2042913"/>
              <a:gd name="connsiteX3" fmla="*/ 0 w 2042913"/>
              <a:gd name="connsiteY3" fmla="*/ 1004698 h 2042913"/>
            </a:gdLst>
            <a:ahLst/>
            <a:cxnLst>
              <a:cxn ang="0">
                <a:pos x="connsiteX0" y="connsiteY0"/>
              </a:cxn>
              <a:cxn ang="0">
                <a:pos x="connsiteX1" y="connsiteY1"/>
              </a:cxn>
              <a:cxn ang="0">
                <a:pos x="connsiteX2" y="connsiteY2"/>
              </a:cxn>
              <a:cxn ang="0">
                <a:pos x="connsiteX3" y="connsiteY3"/>
              </a:cxn>
            </a:cxnLst>
            <a:rect l="l" t="t" r="r" b="b"/>
            <a:pathLst>
              <a:path w="2042913" h="2042913">
                <a:moveTo>
                  <a:pt x="1038214" y="0"/>
                </a:moveTo>
                <a:lnTo>
                  <a:pt x="2042913" y="1038214"/>
                </a:lnTo>
                <a:lnTo>
                  <a:pt x="1004698" y="2042913"/>
                </a:lnTo>
                <a:lnTo>
                  <a:pt x="0" y="1004698"/>
                </a:lnTo>
                <a:close/>
              </a:path>
            </a:pathLst>
          </a:custGeom>
        </p:spPr>
        <p:txBody>
          <a:bodyPr wrap="square">
            <a:noAutofit/>
          </a:bodyPr>
          <a:lstStyle/>
          <a:p>
            <a:endParaRPr lang="en-US" dirty="0"/>
          </a:p>
        </p:txBody>
      </p:sp>
      <p:sp>
        <p:nvSpPr>
          <p:cNvPr id="19" name="Picture Placeholder 18">
            <a:extLst>
              <a:ext uri="{FF2B5EF4-FFF2-40B4-BE49-F238E27FC236}">
                <a16:creationId xmlns:a16="http://schemas.microsoft.com/office/drawing/2014/main" id="{571D8903-C9DC-48D7-BFC5-60EE1A454703}"/>
              </a:ext>
            </a:extLst>
          </p:cNvPr>
          <p:cNvSpPr>
            <a:spLocks noGrp="1"/>
          </p:cNvSpPr>
          <p:nvPr>
            <p:ph type="pic" sz="quarter" idx="12"/>
          </p:nvPr>
        </p:nvSpPr>
        <p:spPr>
          <a:xfrm>
            <a:off x="2430484" y="200960"/>
            <a:ext cx="3113252" cy="3078700"/>
          </a:xfrm>
          <a:custGeom>
            <a:avLst/>
            <a:gdLst>
              <a:gd name="connsiteX0" fmla="*/ 2108554 w 3113252"/>
              <a:gd name="connsiteY0" fmla="*/ 0 h 3078700"/>
              <a:gd name="connsiteX1" fmla="*/ 3113252 w 3113252"/>
              <a:gd name="connsiteY1" fmla="*/ 1038215 h 3078700"/>
              <a:gd name="connsiteX2" fmla="*/ 1004699 w 3113252"/>
              <a:gd name="connsiteY2" fmla="*/ 3078700 h 3078700"/>
              <a:gd name="connsiteX3" fmla="*/ 0 w 3113252"/>
              <a:gd name="connsiteY3" fmla="*/ 2040485 h 3078700"/>
            </a:gdLst>
            <a:ahLst/>
            <a:cxnLst>
              <a:cxn ang="0">
                <a:pos x="connsiteX0" y="connsiteY0"/>
              </a:cxn>
              <a:cxn ang="0">
                <a:pos x="connsiteX1" y="connsiteY1"/>
              </a:cxn>
              <a:cxn ang="0">
                <a:pos x="connsiteX2" y="connsiteY2"/>
              </a:cxn>
              <a:cxn ang="0">
                <a:pos x="connsiteX3" y="connsiteY3"/>
              </a:cxn>
            </a:cxnLst>
            <a:rect l="l" t="t" r="r" b="b"/>
            <a:pathLst>
              <a:path w="3113252" h="3078700">
                <a:moveTo>
                  <a:pt x="2108554" y="0"/>
                </a:moveTo>
                <a:lnTo>
                  <a:pt x="3113252" y="1038215"/>
                </a:lnTo>
                <a:lnTo>
                  <a:pt x="1004699" y="3078700"/>
                </a:lnTo>
                <a:lnTo>
                  <a:pt x="0" y="2040485"/>
                </a:lnTo>
                <a:close/>
              </a:path>
            </a:pathLst>
          </a:custGeom>
        </p:spPr>
        <p:txBody>
          <a:bodyPr wrap="square">
            <a:noAutofit/>
          </a:bodyPr>
          <a:lstStyle/>
          <a:p>
            <a:endParaRPr lang="en-US" dirty="0"/>
          </a:p>
        </p:txBody>
      </p:sp>
      <p:sp>
        <p:nvSpPr>
          <p:cNvPr id="17" name="Picture Placeholder 16">
            <a:extLst>
              <a:ext uri="{FF2B5EF4-FFF2-40B4-BE49-F238E27FC236}">
                <a16:creationId xmlns:a16="http://schemas.microsoft.com/office/drawing/2014/main" id="{A3A2667F-2693-4017-96CD-42A468060A21}"/>
              </a:ext>
            </a:extLst>
          </p:cNvPr>
          <p:cNvSpPr>
            <a:spLocks noGrp="1"/>
          </p:cNvSpPr>
          <p:nvPr>
            <p:ph type="pic" sz="quarter" idx="11"/>
          </p:nvPr>
        </p:nvSpPr>
        <p:spPr>
          <a:xfrm>
            <a:off x="1364876" y="2273260"/>
            <a:ext cx="2029983" cy="2029983"/>
          </a:xfrm>
          <a:custGeom>
            <a:avLst/>
            <a:gdLst>
              <a:gd name="connsiteX0" fmla="*/ 1031643 w 2029983"/>
              <a:gd name="connsiteY0" fmla="*/ 0 h 2029983"/>
              <a:gd name="connsiteX1" fmla="*/ 2029983 w 2029983"/>
              <a:gd name="connsiteY1" fmla="*/ 1031643 h 2029983"/>
              <a:gd name="connsiteX2" fmla="*/ 998339 w 2029983"/>
              <a:gd name="connsiteY2" fmla="*/ 2029983 h 2029983"/>
              <a:gd name="connsiteX3" fmla="*/ 0 w 2029983"/>
              <a:gd name="connsiteY3" fmla="*/ 998339 h 2029983"/>
            </a:gdLst>
            <a:ahLst/>
            <a:cxnLst>
              <a:cxn ang="0">
                <a:pos x="connsiteX0" y="connsiteY0"/>
              </a:cxn>
              <a:cxn ang="0">
                <a:pos x="connsiteX1" y="connsiteY1"/>
              </a:cxn>
              <a:cxn ang="0">
                <a:pos x="connsiteX2" y="connsiteY2"/>
              </a:cxn>
              <a:cxn ang="0">
                <a:pos x="connsiteX3" y="connsiteY3"/>
              </a:cxn>
            </a:cxnLst>
            <a:rect l="l" t="t" r="r" b="b"/>
            <a:pathLst>
              <a:path w="2029983" h="2029983">
                <a:moveTo>
                  <a:pt x="1031643" y="0"/>
                </a:moveTo>
                <a:lnTo>
                  <a:pt x="2029983" y="1031643"/>
                </a:lnTo>
                <a:lnTo>
                  <a:pt x="998339" y="2029983"/>
                </a:lnTo>
                <a:lnTo>
                  <a:pt x="0" y="998339"/>
                </a:ln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6A1ABCA0-70F4-4550-8212-ABADF70CF7FE}"/>
              </a:ext>
            </a:extLst>
          </p:cNvPr>
          <p:cNvSpPr>
            <a:spLocks noGrp="1"/>
          </p:cNvSpPr>
          <p:nvPr>
            <p:ph type="pic" sz="quarter" idx="10"/>
          </p:nvPr>
        </p:nvSpPr>
        <p:spPr>
          <a:xfrm>
            <a:off x="1" y="0"/>
            <a:ext cx="3400759" cy="4534846"/>
          </a:xfrm>
          <a:custGeom>
            <a:avLst/>
            <a:gdLst>
              <a:gd name="connsiteX0" fmla="*/ 0 w 3400759"/>
              <a:gd name="connsiteY0" fmla="*/ 0 h 4534846"/>
              <a:gd name="connsiteX1" fmla="*/ 2197045 w 3400759"/>
              <a:gd name="connsiteY1" fmla="*/ 0 h 4534846"/>
              <a:gd name="connsiteX2" fmla="*/ 3400759 w 3400759"/>
              <a:gd name="connsiteY2" fmla="*/ 1243870 h 4534846"/>
              <a:gd name="connsiteX3" fmla="*/ 0 w 3400759"/>
              <a:gd name="connsiteY3" fmla="*/ 4534846 h 4534846"/>
            </a:gdLst>
            <a:ahLst/>
            <a:cxnLst>
              <a:cxn ang="0">
                <a:pos x="connsiteX0" y="connsiteY0"/>
              </a:cxn>
              <a:cxn ang="0">
                <a:pos x="connsiteX1" y="connsiteY1"/>
              </a:cxn>
              <a:cxn ang="0">
                <a:pos x="connsiteX2" y="connsiteY2"/>
              </a:cxn>
              <a:cxn ang="0">
                <a:pos x="connsiteX3" y="connsiteY3"/>
              </a:cxn>
            </a:cxnLst>
            <a:rect l="l" t="t" r="r" b="b"/>
            <a:pathLst>
              <a:path w="3400759" h="4534846">
                <a:moveTo>
                  <a:pt x="0" y="0"/>
                </a:moveTo>
                <a:lnTo>
                  <a:pt x="2197045" y="0"/>
                </a:lnTo>
                <a:lnTo>
                  <a:pt x="3400759" y="1243870"/>
                </a:lnTo>
                <a:lnTo>
                  <a:pt x="0" y="4534846"/>
                </a:lnTo>
                <a:close/>
              </a:path>
            </a:pathLst>
          </a:custGeom>
        </p:spPr>
        <p:txBody>
          <a:bodyPr wrap="square">
            <a:noAutofit/>
          </a:bodyPr>
          <a:lstStyle/>
          <a:p>
            <a:endParaRPr lang="en-US"/>
          </a:p>
        </p:txBody>
      </p:sp>
    </p:spTree>
    <p:extLst>
      <p:ext uri="{BB962C8B-B14F-4D97-AF65-F5344CB8AC3E}">
        <p14:creationId xmlns:p14="http://schemas.microsoft.com/office/powerpoint/2010/main" val="1218214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CE7873E2-3B05-463D-97D7-DB75438CF78D}"/>
              </a:ext>
            </a:extLst>
          </p:cNvPr>
          <p:cNvSpPr>
            <a:spLocks noGrp="1"/>
          </p:cNvSpPr>
          <p:nvPr userDrawn="1">
            <p:ph type="pic" sz="quarter" idx="10"/>
          </p:nvPr>
        </p:nvSpPr>
        <p:spPr>
          <a:xfrm>
            <a:off x="-411722" y="-2358625"/>
            <a:ext cx="8774729" cy="6301975"/>
          </a:xfrm>
          <a:custGeom>
            <a:avLst/>
            <a:gdLst>
              <a:gd name="connsiteX0" fmla="*/ 3750635 w 8774729"/>
              <a:gd name="connsiteY0" fmla="*/ 3833095 h 6301975"/>
              <a:gd name="connsiteX1" fmla="*/ 4985075 w 8774729"/>
              <a:gd name="connsiteY1" fmla="*/ 5067535 h 6301975"/>
              <a:gd name="connsiteX2" fmla="*/ 3750635 w 8774729"/>
              <a:gd name="connsiteY2" fmla="*/ 6301975 h 6301975"/>
              <a:gd name="connsiteX3" fmla="*/ 2516195 w 8774729"/>
              <a:gd name="connsiteY3" fmla="*/ 5067535 h 6301975"/>
              <a:gd name="connsiteX4" fmla="*/ 5010397 w 8774729"/>
              <a:gd name="connsiteY4" fmla="*/ 2564697 h 6301975"/>
              <a:gd name="connsiteX5" fmla="*/ 6244837 w 8774729"/>
              <a:gd name="connsiteY5" fmla="*/ 3799137 h 6301975"/>
              <a:gd name="connsiteX6" fmla="*/ 5010397 w 8774729"/>
              <a:gd name="connsiteY6" fmla="*/ 5033577 h 6301975"/>
              <a:gd name="connsiteX7" fmla="*/ 3775957 w 8774729"/>
              <a:gd name="connsiteY7" fmla="*/ 3799137 h 6301975"/>
              <a:gd name="connsiteX8" fmla="*/ 2492537 w 8774729"/>
              <a:gd name="connsiteY8" fmla="*/ 2556776 h 6301975"/>
              <a:gd name="connsiteX9" fmla="*/ 3726977 w 8774729"/>
              <a:gd name="connsiteY9" fmla="*/ 3791216 h 6301975"/>
              <a:gd name="connsiteX10" fmla="*/ 2492537 w 8774729"/>
              <a:gd name="connsiteY10" fmla="*/ 5025656 h 6301975"/>
              <a:gd name="connsiteX11" fmla="*/ 1258097 w 8774729"/>
              <a:gd name="connsiteY11" fmla="*/ 3791216 h 6301975"/>
              <a:gd name="connsiteX12" fmla="*/ 3752648 w 8774729"/>
              <a:gd name="connsiteY12" fmla="*/ 1284240 h 6301975"/>
              <a:gd name="connsiteX13" fmla="*/ 4987088 w 8774729"/>
              <a:gd name="connsiteY13" fmla="*/ 2518680 h 6301975"/>
              <a:gd name="connsiteX14" fmla="*/ 3752648 w 8774729"/>
              <a:gd name="connsiteY14" fmla="*/ 3753120 h 6301975"/>
              <a:gd name="connsiteX15" fmla="*/ 2518208 w 8774729"/>
              <a:gd name="connsiteY15" fmla="*/ 2518680 h 6301975"/>
              <a:gd name="connsiteX16" fmla="*/ 6263882 w 8774729"/>
              <a:gd name="connsiteY16" fmla="*/ 1280628 h 6301975"/>
              <a:gd name="connsiteX17" fmla="*/ 7498322 w 8774729"/>
              <a:gd name="connsiteY17" fmla="*/ 2515068 h 6301975"/>
              <a:gd name="connsiteX18" fmla="*/ 6263882 w 8774729"/>
              <a:gd name="connsiteY18" fmla="*/ 3749508 h 6301975"/>
              <a:gd name="connsiteX19" fmla="*/ 5029442 w 8774729"/>
              <a:gd name="connsiteY19" fmla="*/ 2515068 h 6301975"/>
              <a:gd name="connsiteX20" fmla="*/ 1234440 w 8774729"/>
              <a:gd name="connsiteY20" fmla="*/ 1280628 h 6301975"/>
              <a:gd name="connsiteX21" fmla="*/ 2468880 w 8774729"/>
              <a:gd name="connsiteY21" fmla="*/ 2515068 h 6301975"/>
              <a:gd name="connsiteX22" fmla="*/ 1234440 w 8774729"/>
              <a:gd name="connsiteY22" fmla="*/ 3749508 h 6301975"/>
              <a:gd name="connsiteX23" fmla="*/ 0 w 8774729"/>
              <a:gd name="connsiteY23" fmla="*/ 2515068 h 6301975"/>
              <a:gd name="connsiteX24" fmla="*/ 5629648 w 8774729"/>
              <a:gd name="connsiteY24" fmla="*/ 296319 h 6301975"/>
              <a:gd name="connsiteX25" fmla="*/ 6848848 w 8774729"/>
              <a:gd name="connsiteY25" fmla="*/ 296319 h 6301975"/>
              <a:gd name="connsiteX26" fmla="*/ 6848848 w 8774729"/>
              <a:gd name="connsiteY26" fmla="*/ 704042 h 6301975"/>
              <a:gd name="connsiteX27" fmla="*/ 6502508 w 8774729"/>
              <a:gd name="connsiteY27" fmla="*/ 1050382 h 6301975"/>
              <a:gd name="connsiteX28" fmla="*/ 6052858 w 8774729"/>
              <a:gd name="connsiteY28" fmla="*/ 1050382 h 6301975"/>
              <a:gd name="connsiteX29" fmla="*/ 5629648 w 8774729"/>
              <a:gd name="connsiteY29" fmla="*/ 627173 h 6301975"/>
              <a:gd name="connsiteX30" fmla="*/ 7540289 w 8774729"/>
              <a:gd name="connsiteY30" fmla="*/ 12601 h 6301975"/>
              <a:gd name="connsiteX31" fmla="*/ 8774729 w 8774729"/>
              <a:gd name="connsiteY31" fmla="*/ 1247042 h 6301975"/>
              <a:gd name="connsiteX32" fmla="*/ 7540289 w 8774729"/>
              <a:gd name="connsiteY32" fmla="*/ 2481481 h 6301975"/>
              <a:gd name="connsiteX33" fmla="*/ 6305849 w 8774729"/>
              <a:gd name="connsiteY33" fmla="*/ 1247042 h 6301975"/>
              <a:gd name="connsiteX34" fmla="*/ 6502508 w 8774729"/>
              <a:gd name="connsiteY34" fmla="*/ 1050382 h 6301975"/>
              <a:gd name="connsiteX35" fmla="*/ 6848848 w 8774729"/>
              <a:gd name="connsiteY35" fmla="*/ 1050382 h 6301975"/>
              <a:gd name="connsiteX36" fmla="*/ 6848848 w 8774729"/>
              <a:gd name="connsiteY36" fmla="*/ 704042 h 6301975"/>
              <a:gd name="connsiteX37" fmla="*/ 5010397 w 8774729"/>
              <a:gd name="connsiteY37" fmla="*/ 7921 h 6301975"/>
              <a:gd name="connsiteX38" fmla="*/ 5629648 w 8774729"/>
              <a:gd name="connsiteY38" fmla="*/ 627173 h 6301975"/>
              <a:gd name="connsiteX39" fmla="*/ 5629648 w 8774729"/>
              <a:gd name="connsiteY39" fmla="*/ 1050382 h 6301975"/>
              <a:gd name="connsiteX40" fmla="*/ 6052858 w 8774729"/>
              <a:gd name="connsiteY40" fmla="*/ 1050382 h 6301975"/>
              <a:gd name="connsiteX41" fmla="*/ 6244837 w 8774729"/>
              <a:gd name="connsiteY41" fmla="*/ 1242362 h 6301975"/>
              <a:gd name="connsiteX42" fmla="*/ 5010397 w 8774729"/>
              <a:gd name="connsiteY42" fmla="*/ 2476801 h 6301975"/>
              <a:gd name="connsiteX43" fmla="*/ 3775958 w 8774729"/>
              <a:gd name="connsiteY43" fmla="*/ 1242362 h 6301975"/>
              <a:gd name="connsiteX44" fmla="*/ 2492538 w 8774729"/>
              <a:gd name="connsiteY44" fmla="*/ 0 h 6301975"/>
              <a:gd name="connsiteX45" fmla="*/ 3726978 w 8774729"/>
              <a:gd name="connsiteY45" fmla="*/ 1234440 h 6301975"/>
              <a:gd name="connsiteX46" fmla="*/ 2492538 w 8774729"/>
              <a:gd name="connsiteY46" fmla="*/ 2468880 h 6301975"/>
              <a:gd name="connsiteX47" fmla="*/ 1258098 w 8774729"/>
              <a:gd name="connsiteY47" fmla="*/ 1234440 h 630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774729" h="6301975">
                <a:moveTo>
                  <a:pt x="3750635" y="3833095"/>
                </a:moveTo>
                <a:lnTo>
                  <a:pt x="4985075" y="5067535"/>
                </a:lnTo>
                <a:lnTo>
                  <a:pt x="3750635" y="6301975"/>
                </a:lnTo>
                <a:lnTo>
                  <a:pt x="2516195" y="5067535"/>
                </a:lnTo>
                <a:close/>
                <a:moveTo>
                  <a:pt x="5010397" y="2564697"/>
                </a:moveTo>
                <a:lnTo>
                  <a:pt x="6244837" y="3799137"/>
                </a:lnTo>
                <a:lnTo>
                  <a:pt x="5010397" y="5033577"/>
                </a:lnTo>
                <a:lnTo>
                  <a:pt x="3775957" y="3799137"/>
                </a:lnTo>
                <a:close/>
                <a:moveTo>
                  <a:pt x="2492537" y="2556776"/>
                </a:moveTo>
                <a:lnTo>
                  <a:pt x="3726977" y="3791216"/>
                </a:lnTo>
                <a:lnTo>
                  <a:pt x="2492537" y="5025656"/>
                </a:lnTo>
                <a:lnTo>
                  <a:pt x="1258097" y="3791216"/>
                </a:lnTo>
                <a:close/>
                <a:moveTo>
                  <a:pt x="3752648" y="1284240"/>
                </a:moveTo>
                <a:lnTo>
                  <a:pt x="4987088" y="2518680"/>
                </a:lnTo>
                <a:lnTo>
                  <a:pt x="3752648" y="3753120"/>
                </a:lnTo>
                <a:lnTo>
                  <a:pt x="2518208" y="2518680"/>
                </a:lnTo>
                <a:close/>
                <a:moveTo>
                  <a:pt x="6263882" y="1280628"/>
                </a:moveTo>
                <a:lnTo>
                  <a:pt x="7498322" y="2515068"/>
                </a:lnTo>
                <a:lnTo>
                  <a:pt x="6263882" y="3749508"/>
                </a:lnTo>
                <a:lnTo>
                  <a:pt x="5029442" y="2515068"/>
                </a:lnTo>
                <a:close/>
                <a:moveTo>
                  <a:pt x="1234440" y="1280628"/>
                </a:moveTo>
                <a:lnTo>
                  <a:pt x="2468880" y="2515068"/>
                </a:lnTo>
                <a:lnTo>
                  <a:pt x="1234440" y="3749508"/>
                </a:lnTo>
                <a:lnTo>
                  <a:pt x="0" y="2515068"/>
                </a:lnTo>
                <a:close/>
                <a:moveTo>
                  <a:pt x="5629648" y="296319"/>
                </a:moveTo>
                <a:lnTo>
                  <a:pt x="6848848" y="296319"/>
                </a:lnTo>
                <a:lnTo>
                  <a:pt x="6848848" y="704042"/>
                </a:lnTo>
                <a:lnTo>
                  <a:pt x="6502508" y="1050382"/>
                </a:lnTo>
                <a:lnTo>
                  <a:pt x="6052858" y="1050382"/>
                </a:lnTo>
                <a:lnTo>
                  <a:pt x="5629648" y="627173"/>
                </a:lnTo>
                <a:close/>
                <a:moveTo>
                  <a:pt x="7540289" y="12601"/>
                </a:moveTo>
                <a:lnTo>
                  <a:pt x="8774729" y="1247042"/>
                </a:lnTo>
                <a:lnTo>
                  <a:pt x="7540289" y="2481481"/>
                </a:lnTo>
                <a:lnTo>
                  <a:pt x="6305849" y="1247042"/>
                </a:lnTo>
                <a:lnTo>
                  <a:pt x="6502508" y="1050382"/>
                </a:lnTo>
                <a:lnTo>
                  <a:pt x="6848848" y="1050382"/>
                </a:lnTo>
                <a:lnTo>
                  <a:pt x="6848848" y="704042"/>
                </a:lnTo>
                <a:close/>
                <a:moveTo>
                  <a:pt x="5010397" y="7921"/>
                </a:moveTo>
                <a:lnTo>
                  <a:pt x="5629648" y="627173"/>
                </a:lnTo>
                <a:lnTo>
                  <a:pt x="5629648" y="1050382"/>
                </a:lnTo>
                <a:lnTo>
                  <a:pt x="6052858" y="1050382"/>
                </a:lnTo>
                <a:lnTo>
                  <a:pt x="6244837" y="1242362"/>
                </a:lnTo>
                <a:lnTo>
                  <a:pt x="5010397" y="2476801"/>
                </a:lnTo>
                <a:lnTo>
                  <a:pt x="3775958" y="1242362"/>
                </a:lnTo>
                <a:close/>
                <a:moveTo>
                  <a:pt x="2492538" y="0"/>
                </a:moveTo>
                <a:lnTo>
                  <a:pt x="3726978" y="1234440"/>
                </a:lnTo>
                <a:lnTo>
                  <a:pt x="2492538" y="2468880"/>
                </a:lnTo>
                <a:lnTo>
                  <a:pt x="1258098" y="1234440"/>
                </a:lnTo>
                <a:close/>
              </a:path>
            </a:pathLst>
          </a:custGeom>
        </p:spPr>
        <p:txBody>
          <a:bodyPr wrap="square">
            <a:noAutofit/>
          </a:bodyPr>
          <a:lstStyle/>
          <a:p>
            <a:endParaRPr lang="en-US" dirty="0"/>
          </a:p>
        </p:txBody>
      </p:sp>
    </p:spTree>
    <p:extLst>
      <p:ext uri="{BB962C8B-B14F-4D97-AF65-F5344CB8AC3E}">
        <p14:creationId xmlns:p14="http://schemas.microsoft.com/office/powerpoint/2010/main" val="3919317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FD6806D-83D6-472A-B174-A9FF9F8063B0}"/>
              </a:ext>
            </a:extLst>
          </p:cNvPr>
          <p:cNvSpPr>
            <a:spLocks noGrp="1"/>
          </p:cNvSpPr>
          <p:nvPr>
            <p:ph type="pic" sz="quarter" idx="10"/>
          </p:nvPr>
        </p:nvSpPr>
        <p:spPr>
          <a:xfrm>
            <a:off x="3505199" y="-1210691"/>
            <a:ext cx="6803398" cy="7564882"/>
          </a:xfrm>
          <a:custGeom>
            <a:avLst/>
            <a:gdLst>
              <a:gd name="connsiteX0" fmla="*/ 2493602 w 6803398"/>
              <a:gd name="connsiteY0" fmla="*/ 5096002 h 7564882"/>
              <a:gd name="connsiteX1" fmla="*/ 3728042 w 6803398"/>
              <a:gd name="connsiteY1" fmla="*/ 6330442 h 7564882"/>
              <a:gd name="connsiteX2" fmla="*/ 2493602 w 6803398"/>
              <a:gd name="connsiteY2" fmla="*/ 7564882 h 7564882"/>
              <a:gd name="connsiteX3" fmla="*/ 1259162 w 6803398"/>
              <a:gd name="connsiteY3" fmla="*/ 6330442 h 7564882"/>
              <a:gd name="connsiteX4" fmla="*/ 5025840 w 6803398"/>
              <a:gd name="connsiteY4" fmla="*/ 5086164 h 7564882"/>
              <a:gd name="connsiteX5" fmla="*/ 6260280 w 6803398"/>
              <a:gd name="connsiteY5" fmla="*/ 6320604 h 7564882"/>
              <a:gd name="connsiteX6" fmla="*/ 5025840 w 6803398"/>
              <a:gd name="connsiteY6" fmla="*/ 7555044 h 7564882"/>
              <a:gd name="connsiteX7" fmla="*/ 3791400 w 6803398"/>
              <a:gd name="connsiteY7" fmla="*/ 6320604 h 7564882"/>
              <a:gd name="connsiteX8" fmla="*/ 3751700 w 6803398"/>
              <a:gd name="connsiteY8" fmla="*/ 3825887 h 7564882"/>
              <a:gd name="connsiteX9" fmla="*/ 4986140 w 6803398"/>
              <a:gd name="connsiteY9" fmla="*/ 5060327 h 7564882"/>
              <a:gd name="connsiteX10" fmla="*/ 3751700 w 6803398"/>
              <a:gd name="connsiteY10" fmla="*/ 6294767 h 7564882"/>
              <a:gd name="connsiteX11" fmla="*/ 2517260 w 6803398"/>
              <a:gd name="connsiteY11" fmla="*/ 5060327 h 7564882"/>
              <a:gd name="connsiteX12" fmla="*/ 1234440 w 6803398"/>
              <a:gd name="connsiteY12" fmla="*/ 3825887 h 7564882"/>
              <a:gd name="connsiteX13" fmla="*/ 2468880 w 6803398"/>
              <a:gd name="connsiteY13" fmla="*/ 5060327 h 7564882"/>
              <a:gd name="connsiteX14" fmla="*/ 1234440 w 6803398"/>
              <a:gd name="connsiteY14" fmla="*/ 6294767 h 7564882"/>
              <a:gd name="connsiteX15" fmla="*/ 0 w 6803398"/>
              <a:gd name="connsiteY15" fmla="*/ 5060327 h 7564882"/>
              <a:gd name="connsiteX16" fmla="*/ 5747711 w 6803398"/>
              <a:gd name="connsiteY16" fmla="*/ 3157656 h 7564882"/>
              <a:gd name="connsiteX17" fmla="*/ 6803398 w 6803398"/>
              <a:gd name="connsiteY17" fmla="*/ 3157656 h 7564882"/>
              <a:gd name="connsiteX18" fmla="*/ 6803398 w 6803398"/>
              <a:gd name="connsiteY18" fmla="*/ 4300656 h 7564882"/>
              <a:gd name="connsiteX19" fmla="*/ 5747711 w 6803398"/>
              <a:gd name="connsiteY19" fmla="*/ 4300656 h 7564882"/>
              <a:gd name="connsiteX20" fmla="*/ 2493602 w 6803398"/>
              <a:gd name="connsiteY20" fmla="*/ 2549739 h 7564882"/>
              <a:gd name="connsiteX21" fmla="*/ 3728042 w 6803398"/>
              <a:gd name="connsiteY21" fmla="*/ 3784179 h 7564882"/>
              <a:gd name="connsiteX22" fmla="*/ 2493602 w 6803398"/>
              <a:gd name="connsiteY22" fmla="*/ 5018619 h 7564882"/>
              <a:gd name="connsiteX23" fmla="*/ 1259162 w 6803398"/>
              <a:gd name="connsiteY23" fmla="*/ 3784179 h 7564882"/>
              <a:gd name="connsiteX24" fmla="*/ 3751700 w 6803398"/>
              <a:gd name="connsiteY24" fmla="*/ 1269112 h 7564882"/>
              <a:gd name="connsiteX25" fmla="*/ 4986140 w 6803398"/>
              <a:gd name="connsiteY25" fmla="*/ 2503551 h 7564882"/>
              <a:gd name="connsiteX26" fmla="*/ 3751700 w 6803398"/>
              <a:gd name="connsiteY26" fmla="*/ 3737991 h 7564882"/>
              <a:gd name="connsiteX27" fmla="*/ 2517260 w 6803398"/>
              <a:gd name="connsiteY27" fmla="*/ 2503551 h 7564882"/>
              <a:gd name="connsiteX28" fmla="*/ 5009798 w 6803398"/>
              <a:gd name="connsiteY28" fmla="*/ 0 h 7564882"/>
              <a:gd name="connsiteX29" fmla="*/ 6244238 w 6803398"/>
              <a:gd name="connsiteY29" fmla="*/ 1234440 h 7564882"/>
              <a:gd name="connsiteX30" fmla="*/ 5009798 w 6803398"/>
              <a:gd name="connsiteY30" fmla="*/ 2468879 h 7564882"/>
              <a:gd name="connsiteX31" fmla="*/ 3775358 w 6803398"/>
              <a:gd name="connsiteY31" fmla="*/ 1234440 h 756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03398" h="7564882">
                <a:moveTo>
                  <a:pt x="2493602" y="5096002"/>
                </a:moveTo>
                <a:lnTo>
                  <a:pt x="3728042" y="6330442"/>
                </a:lnTo>
                <a:lnTo>
                  <a:pt x="2493602" y="7564882"/>
                </a:lnTo>
                <a:lnTo>
                  <a:pt x="1259162" y="6330442"/>
                </a:lnTo>
                <a:close/>
                <a:moveTo>
                  <a:pt x="5025840" y="5086164"/>
                </a:moveTo>
                <a:lnTo>
                  <a:pt x="6260280" y="6320604"/>
                </a:lnTo>
                <a:lnTo>
                  <a:pt x="5025840" y="7555044"/>
                </a:lnTo>
                <a:lnTo>
                  <a:pt x="3791400" y="6320604"/>
                </a:lnTo>
                <a:close/>
                <a:moveTo>
                  <a:pt x="3751700" y="3825887"/>
                </a:moveTo>
                <a:lnTo>
                  <a:pt x="4986140" y="5060327"/>
                </a:lnTo>
                <a:lnTo>
                  <a:pt x="3751700" y="6294767"/>
                </a:lnTo>
                <a:lnTo>
                  <a:pt x="2517260" y="5060327"/>
                </a:lnTo>
                <a:close/>
                <a:moveTo>
                  <a:pt x="1234440" y="3825887"/>
                </a:moveTo>
                <a:lnTo>
                  <a:pt x="2468880" y="5060327"/>
                </a:lnTo>
                <a:lnTo>
                  <a:pt x="1234440" y="6294767"/>
                </a:lnTo>
                <a:lnTo>
                  <a:pt x="0" y="5060327"/>
                </a:lnTo>
                <a:close/>
                <a:moveTo>
                  <a:pt x="5747711" y="3157656"/>
                </a:moveTo>
                <a:lnTo>
                  <a:pt x="6803398" y="3157656"/>
                </a:lnTo>
                <a:lnTo>
                  <a:pt x="6803398" y="4300656"/>
                </a:lnTo>
                <a:lnTo>
                  <a:pt x="5747711" y="4300656"/>
                </a:lnTo>
                <a:close/>
                <a:moveTo>
                  <a:pt x="2493602" y="2549739"/>
                </a:moveTo>
                <a:lnTo>
                  <a:pt x="3728042" y="3784179"/>
                </a:lnTo>
                <a:lnTo>
                  <a:pt x="2493602" y="5018619"/>
                </a:lnTo>
                <a:lnTo>
                  <a:pt x="1259162" y="3784179"/>
                </a:lnTo>
                <a:close/>
                <a:moveTo>
                  <a:pt x="3751700" y="1269112"/>
                </a:moveTo>
                <a:lnTo>
                  <a:pt x="4986140" y="2503551"/>
                </a:lnTo>
                <a:lnTo>
                  <a:pt x="3751700" y="3737991"/>
                </a:lnTo>
                <a:lnTo>
                  <a:pt x="2517260" y="2503551"/>
                </a:lnTo>
                <a:close/>
                <a:moveTo>
                  <a:pt x="5009798" y="0"/>
                </a:moveTo>
                <a:lnTo>
                  <a:pt x="6244238" y="1234440"/>
                </a:lnTo>
                <a:lnTo>
                  <a:pt x="5009798" y="2468879"/>
                </a:lnTo>
                <a:lnTo>
                  <a:pt x="3775358" y="1234440"/>
                </a:lnTo>
                <a:close/>
              </a:path>
            </a:pathLst>
          </a:custGeom>
        </p:spPr>
        <p:txBody>
          <a:bodyPr wrap="square">
            <a:noAutofit/>
          </a:bodyPr>
          <a:lstStyle/>
          <a:p>
            <a:endParaRPr lang="en-US" dirty="0"/>
          </a:p>
        </p:txBody>
      </p:sp>
    </p:spTree>
    <p:extLst>
      <p:ext uri="{BB962C8B-B14F-4D97-AF65-F5344CB8AC3E}">
        <p14:creationId xmlns:p14="http://schemas.microsoft.com/office/powerpoint/2010/main" val="15772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D6AD1D4-D39D-440B-846B-E6FB590B9F74}"/>
              </a:ext>
            </a:extLst>
          </p:cNvPr>
          <p:cNvSpPr>
            <a:spLocks noGrp="1"/>
          </p:cNvSpPr>
          <p:nvPr>
            <p:ph type="pic" sz="quarter" idx="10"/>
          </p:nvPr>
        </p:nvSpPr>
        <p:spPr>
          <a:xfrm>
            <a:off x="-152400" y="235618"/>
            <a:ext cx="4191000" cy="4672264"/>
          </a:xfrm>
          <a:custGeom>
            <a:avLst/>
            <a:gdLst>
              <a:gd name="connsiteX0" fmla="*/ 1867401 w 4191000"/>
              <a:gd name="connsiteY0" fmla="*/ 2386264 h 4672264"/>
              <a:gd name="connsiteX1" fmla="*/ 3010401 w 4191000"/>
              <a:gd name="connsiteY1" fmla="*/ 3529264 h 4672264"/>
              <a:gd name="connsiteX2" fmla="*/ 1867401 w 4191000"/>
              <a:gd name="connsiteY2" fmla="*/ 4672264 h 4672264"/>
              <a:gd name="connsiteX3" fmla="*/ 724401 w 4191000"/>
              <a:gd name="connsiteY3" fmla="*/ 3529264 h 4672264"/>
              <a:gd name="connsiteX4" fmla="*/ 0 w 4191000"/>
              <a:gd name="connsiteY4" fmla="*/ 2031332 h 4672264"/>
              <a:gd name="connsiteX5" fmla="*/ 152400 w 4191000"/>
              <a:gd name="connsiteY5" fmla="*/ 2031332 h 4672264"/>
              <a:gd name="connsiteX6" fmla="*/ 152400 w 4191000"/>
              <a:gd name="connsiteY6" fmla="*/ 2640932 h 4672264"/>
              <a:gd name="connsiteX7" fmla="*/ 0 w 4191000"/>
              <a:gd name="connsiteY7" fmla="*/ 2640932 h 4672264"/>
              <a:gd name="connsiteX8" fmla="*/ 3048000 w 4191000"/>
              <a:gd name="connsiteY8" fmla="*/ 1193132 h 4672264"/>
              <a:gd name="connsiteX9" fmla="*/ 4191000 w 4191000"/>
              <a:gd name="connsiteY9" fmla="*/ 2336132 h 4672264"/>
              <a:gd name="connsiteX10" fmla="*/ 3048000 w 4191000"/>
              <a:gd name="connsiteY10" fmla="*/ 3479132 h 4672264"/>
              <a:gd name="connsiteX11" fmla="*/ 1905000 w 4191000"/>
              <a:gd name="connsiteY11" fmla="*/ 2336132 h 4672264"/>
              <a:gd name="connsiteX12" fmla="*/ 1867401 w 4191000"/>
              <a:gd name="connsiteY12" fmla="*/ 0 h 4672264"/>
              <a:gd name="connsiteX13" fmla="*/ 3010401 w 4191000"/>
              <a:gd name="connsiteY13" fmla="*/ 1143000 h 4672264"/>
              <a:gd name="connsiteX14" fmla="*/ 1867401 w 4191000"/>
              <a:gd name="connsiteY14" fmla="*/ 2286000 h 4672264"/>
              <a:gd name="connsiteX15" fmla="*/ 724401 w 4191000"/>
              <a:gd name="connsiteY15" fmla="*/ 1143000 h 467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91000" h="4672264">
                <a:moveTo>
                  <a:pt x="1867401" y="2386264"/>
                </a:moveTo>
                <a:lnTo>
                  <a:pt x="3010401" y="3529264"/>
                </a:lnTo>
                <a:lnTo>
                  <a:pt x="1867401" y="4672264"/>
                </a:lnTo>
                <a:lnTo>
                  <a:pt x="724401" y="3529264"/>
                </a:lnTo>
                <a:close/>
                <a:moveTo>
                  <a:pt x="0" y="2031332"/>
                </a:moveTo>
                <a:lnTo>
                  <a:pt x="152400" y="2031332"/>
                </a:lnTo>
                <a:lnTo>
                  <a:pt x="152400" y="2640932"/>
                </a:lnTo>
                <a:lnTo>
                  <a:pt x="0" y="2640932"/>
                </a:lnTo>
                <a:close/>
                <a:moveTo>
                  <a:pt x="3048000" y="1193132"/>
                </a:moveTo>
                <a:lnTo>
                  <a:pt x="4191000" y="2336132"/>
                </a:lnTo>
                <a:lnTo>
                  <a:pt x="3048000" y="3479132"/>
                </a:lnTo>
                <a:lnTo>
                  <a:pt x="1905000" y="2336132"/>
                </a:lnTo>
                <a:close/>
                <a:moveTo>
                  <a:pt x="1867401" y="0"/>
                </a:moveTo>
                <a:lnTo>
                  <a:pt x="3010401" y="1143000"/>
                </a:lnTo>
                <a:lnTo>
                  <a:pt x="1867401" y="2286000"/>
                </a:lnTo>
                <a:lnTo>
                  <a:pt x="724401" y="1143000"/>
                </a:lnTo>
                <a:close/>
              </a:path>
            </a:pathLst>
          </a:custGeom>
        </p:spPr>
        <p:txBody>
          <a:bodyPr wrap="square">
            <a:noAutofit/>
          </a:bodyPr>
          <a:lstStyle/>
          <a:p>
            <a:endParaRPr lang="en-US"/>
          </a:p>
        </p:txBody>
      </p:sp>
    </p:spTree>
    <p:extLst>
      <p:ext uri="{BB962C8B-B14F-4D97-AF65-F5344CB8AC3E}">
        <p14:creationId xmlns:p14="http://schemas.microsoft.com/office/powerpoint/2010/main" val="1073019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F9DC19D1-9BCA-4D0F-8E2B-9FA2C55B6286}"/>
              </a:ext>
            </a:extLst>
          </p:cNvPr>
          <p:cNvSpPr>
            <a:spLocks noGrp="1"/>
          </p:cNvSpPr>
          <p:nvPr>
            <p:ph type="pic" sz="quarter" idx="10"/>
          </p:nvPr>
        </p:nvSpPr>
        <p:spPr>
          <a:xfrm>
            <a:off x="-152400" y="1047750"/>
            <a:ext cx="4863164" cy="3857525"/>
          </a:xfrm>
          <a:custGeom>
            <a:avLst/>
            <a:gdLst>
              <a:gd name="connsiteX0" fmla="*/ 3521242 w 4863164"/>
              <a:gd name="connsiteY0" fmla="*/ 3217445 h 3857525"/>
              <a:gd name="connsiteX1" fmla="*/ 4161322 w 4863164"/>
              <a:gd name="connsiteY1" fmla="*/ 3217445 h 3857525"/>
              <a:gd name="connsiteX2" fmla="*/ 4161322 w 4863164"/>
              <a:gd name="connsiteY2" fmla="*/ 3857525 h 3857525"/>
              <a:gd name="connsiteX3" fmla="*/ 3521242 w 4863164"/>
              <a:gd name="connsiteY3" fmla="*/ 3857525 h 3857525"/>
              <a:gd name="connsiteX4" fmla="*/ 2606842 w 4863164"/>
              <a:gd name="connsiteY4" fmla="*/ 1600200 h 3857525"/>
              <a:gd name="connsiteX5" fmla="*/ 4161322 w 4863164"/>
              <a:gd name="connsiteY5" fmla="*/ 1600200 h 3857525"/>
              <a:gd name="connsiteX6" fmla="*/ 4161322 w 4863164"/>
              <a:gd name="connsiteY6" fmla="*/ 3154680 h 3857525"/>
              <a:gd name="connsiteX7" fmla="*/ 2606842 w 4863164"/>
              <a:gd name="connsiteY7" fmla="*/ 3154680 h 3857525"/>
              <a:gd name="connsiteX8" fmla="*/ 990600 w 4863164"/>
              <a:gd name="connsiteY8" fmla="*/ 1600200 h 3857525"/>
              <a:gd name="connsiteX9" fmla="*/ 2545080 w 4863164"/>
              <a:gd name="connsiteY9" fmla="*/ 1600200 h 3857525"/>
              <a:gd name="connsiteX10" fmla="*/ 2545080 w 4863164"/>
              <a:gd name="connsiteY10" fmla="*/ 3154680 h 3857525"/>
              <a:gd name="connsiteX11" fmla="*/ 990600 w 4863164"/>
              <a:gd name="connsiteY11" fmla="*/ 3154680 h 3857525"/>
              <a:gd name="connsiteX12" fmla="*/ 0 w 4863164"/>
              <a:gd name="connsiteY12" fmla="*/ 1197934 h 3857525"/>
              <a:gd name="connsiteX13" fmla="*/ 152400 w 4863164"/>
              <a:gd name="connsiteY13" fmla="*/ 1197934 h 3857525"/>
              <a:gd name="connsiteX14" fmla="*/ 152400 w 4863164"/>
              <a:gd name="connsiteY14" fmla="*/ 1959934 h 3857525"/>
              <a:gd name="connsiteX15" fmla="*/ 0 w 4863164"/>
              <a:gd name="connsiteY15" fmla="*/ 1959934 h 3857525"/>
              <a:gd name="connsiteX16" fmla="*/ 2606842 w 4863164"/>
              <a:gd name="connsiteY16" fmla="*/ 0 h 3857525"/>
              <a:gd name="connsiteX17" fmla="*/ 4161322 w 4863164"/>
              <a:gd name="connsiteY17" fmla="*/ 0 h 3857525"/>
              <a:gd name="connsiteX18" fmla="*/ 4161322 w 4863164"/>
              <a:gd name="connsiteY18" fmla="*/ 1554480 h 3857525"/>
              <a:gd name="connsiteX19" fmla="*/ 2606842 w 4863164"/>
              <a:gd name="connsiteY19" fmla="*/ 1554480 h 3857525"/>
              <a:gd name="connsiteX20" fmla="*/ 990600 w 4863164"/>
              <a:gd name="connsiteY20" fmla="*/ 0 h 3857525"/>
              <a:gd name="connsiteX21" fmla="*/ 2545080 w 4863164"/>
              <a:gd name="connsiteY21" fmla="*/ 0 h 3857525"/>
              <a:gd name="connsiteX22" fmla="*/ 2545080 w 4863164"/>
              <a:gd name="connsiteY22" fmla="*/ 1554480 h 3857525"/>
              <a:gd name="connsiteX23" fmla="*/ 990600 w 4863164"/>
              <a:gd name="connsiteY23" fmla="*/ 1554480 h 3857525"/>
              <a:gd name="connsiteX24" fmla="*/ 4223084 w 4863164"/>
              <a:gd name="connsiteY24" fmla="*/ 0 h 3857525"/>
              <a:gd name="connsiteX25" fmla="*/ 4863164 w 4863164"/>
              <a:gd name="connsiteY25" fmla="*/ 0 h 3857525"/>
              <a:gd name="connsiteX26" fmla="*/ 4863164 w 4863164"/>
              <a:gd name="connsiteY26" fmla="*/ 640080 h 3857525"/>
              <a:gd name="connsiteX27" fmla="*/ 4223084 w 4863164"/>
              <a:gd name="connsiteY27" fmla="*/ 640080 h 385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63164" h="3857525">
                <a:moveTo>
                  <a:pt x="3521242" y="3217445"/>
                </a:moveTo>
                <a:lnTo>
                  <a:pt x="4161322" y="3217445"/>
                </a:lnTo>
                <a:lnTo>
                  <a:pt x="4161322" y="3857525"/>
                </a:lnTo>
                <a:lnTo>
                  <a:pt x="3521242" y="3857525"/>
                </a:lnTo>
                <a:close/>
                <a:moveTo>
                  <a:pt x="2606842" y="1600200"/>
                </a:moveTo>
                <a:lnTo>
                  <a:pt x="4161322" y="1600200"/>
                </a:lnTo>
                <a:lnTo>
                  <a:pt x="4161322" y="3154680"/>
                </a:lnTo>
                <a:lnTo>
                  <a:pt x="2606842" y="3154680"/>
                </a:lnTo>
                <a:close/>
                <a:moveTo>
                  <a:pt x="990600" y="1600200"/>
                </a:moveTo>
                <a:lnTo>
                  <a:pt x="2545080" y="1600200"/>
                </a:lnTo>
                <a:lnTo>
                  <a:pt x="2545080" y="3154680"/>
                </a:lnTo>
                <a:lnTo>
                  <a:pt x="990600" y="3154680"/>
                </a:lnTo>
                <a:close/>
                <a:moveTo>
                  <a:pt x="0" y="1197934"/>
                </a:moveTo>
                <a:lnTo>
                  <a:pt x="152400" y="1197934"/>
                </a:lnTo>
                <a:lnTo>
                  <a:pt x="152400" y="1959934"/>
                </a:lnTo>
                <a:lnTo>
                  <a:pt x="0" y="1959934"/>
                </a:lnTo>
                <a:close/>
                <a:moveTo>
                  <a:pt x="2606842" y="0"/>
                </a:moveTo>
                <a:lnTo>
                  <a:pt x="4161322" y="0"/>
                </a:lnTo>
                <a:lnTo>
                  <a:pt x="4161322" y="1554480"/>
                </a:lnTo>
                <a:lnTo>
                  <a:pt x="2606842" y="1554480"/>
                </a:lnTo>
                <a:close/>
                <a:moveTo>
                  <a:pt x="990600" y="0"/>
                </a:moveTo>
                <a:lnTo>
                  <a:pt x="2545080" y="0"/>
                </a:lnTo>
                <a:lnTo>
                  <a:pt x="2545080" y="1554480"/>
                </a:lnTo>
                <a:lnTo>
                  <a:pt x="990600" y="1554480"/>
                </a:lnTo>
                <a:close/>
                <a:moveTo>
                  <a:pt x="4223084" y="0"/>
                </a:moveTo>
                <a:lnTo>
                  <a:pt x="4863164" y="0"/>
                </a:lnTo>
                <a:lnTo>
                  <a:pt x="4863164" y="640080"/>
                </a:lnTo>
                <a:lnTo>
                  <a:pt x="4223084" y="640080"/>
                </a:lnTo>
                <a:close/>
              </a:path>
            </a:pathLst>
          </a:custGeom>
        </p:spPr>
        <p:txBody>
          <a:bodyPr wrap="square">
            <a:noAutofit/>
          </a:bodyPr>
          <a:lstStyle/>
          <a:p>
            <a:endParaRPr lang="en-US" dirty="0"/>
          </a:p>
        </p:txBody>
      </p:sp>
    </p:spTree>
    <p:extLst>
      <p:ext uri="{BB962C8B-B14F-4D97-AF65-F5344CB8AC3E}">
        <p14:creationId xmlns:p14="http://schemas.microsoft.com/office/powerpoint/2010/main" val="670483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Media Placeholder 8">
            <a:extLst>
              <a:ext uri="{FF2B5EF4-FFF2-40B4-BE49-F238E27FC236}">
                <a16:creationId xmlns:a16="http://schemas.microsoft.com/office/drawing/2014/main" id="{C848708D-E6B6-489B-9C3C-301F7D9652C4}"/>
              </a:ext>
            </a:extLst>
          </p:cNvPr>
          <p:cNvSpPr>
            <a:spLocks noGrp="1"/>
          </p:cNvSpPr>
          <p:nvPr>
            <p:ph type="media" sz="quarter" idx="10"/>
          </p:nvPr>
        </p:nvSpPr>
        <p:spPr>
          <a:xfrm>
            <a:off x="3352800" y="-171450"/>
            <a:ext cx="5486400" cy="5486400"/>
          </a:xfrm>
          <a:custGeom>
            <a:avLst/>
            <a:gdLst>
              <a:gd name="connsiteX0" fmla="*/ 2743200 w 5486400"/>
              <a:gd name="connsiteY0" fmla="*/ 0 h 5486400"/>
              <a:gd name="connsiteX1" fmla="*/ 5486400 w 5486400"/>
              <a:gd name="connsiteY1" fmla="*/ 2743200 h 5486400"/>
              <a:gd name="connsiteX2" fmla="*/ 2743200 w 5486400"/>
              <a:gd name="connsiteY2" fmla="*/ 5486400 h 5486400"/>
              <a:gd name="connsiteX3" fmla="*/ 0 w 5486400"/>
              <a:gd name="connsiteY3" fmla="*/ 2743200 h 5486400"/>
              <a:gd name="connsiteX4" fmla="*/ 2743200 w 5486400"/>
              <a:gd name="connsiteY4" fmla="*/ 0 h 548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5486400">
                <a:moveTo>
                  <a:pt x="2743200" y="0"/>
                </a:moveTo>
                <a:cubicBezTo>
                  <a:pt x="4258228" y="0"/>
                  <a:pt x="5486400" y="1228172"/>
                  <a:pt x="5486400" y="2743200"/>
                </a:cubicBezTo>
                <a:cubicBezTo>
                  <a:pt x="5486400" y="4258228"/>
                  <a:pt x="4258228" y="5486400"/>
                  <a:pt x="2743200" y="5486400"/>
                </a:cubicBezTo>
                <a:cubicBezTo>
                  <a:pt x="1228172" y="5486400"/>
                  <a:pt x="0" y="4258228"/>
                  <a:pt x="0" y="2743200"/>
                </a:cubicBezTo>
                <a:cubicBezTo>
                  <a:pt x="0" y="1228172"/>
                  <a:pt x="1228172" y="0"/>
                  <a:pt x="2743200" y="0"/>
                </a:cubicBezTo>
                <a:close/>
              </a:path>
            </a:pathLst>
          </a:custGeom>
        </p:spPr>
        <p:txBody>
          <a:bodyPr wrap="square">
            <a:noAutofit/>
          </a:bodyPr>
          <a:lstStyle/>
          <a:p>
            <a:endParaRPr lang="en-US" dirty="0"/>
          </a:p>
        </p:txBody>
      </p:sp>
    </p:spTree>
    <p:extLst>
      <p:ext uri="{BB962C8B-B14F-4D97-AF65-F5344CB8AC3E}">
        <p14:creationId xmlns:p14="http://schemas.microsoft.com/office/powerpoint/2010/main" val="894197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332D492-2ABA-407D-BC9D-1ED21890C531}" type="datetimeFigureOut">
              <a:rPr lang="en-US" smtClean="0"/>
              <a:t>14-Jul-20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802320C-73D6-4A94-8529-B83D7C9A2540}" type="slidenum">
              <a:rPr lang="en-US" smtClean="0"/>
              <a:t>‹#›</a:t>
            </a:fld>
            <a:endParaRPr lang="en-US"/>
          </a:p>
        </p:txBody>
      </p:sp>
    </p:spTree>
    <p:extLst>
      <p:ext uri="{BB962C8B-B14F-4D97-AF65-F5344CB8AC3E}">
        <p14:creationId xmlns:p14="http://schemas.microsoft.com/office/powerpoint/2010/main" val="3577406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645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2" r:id="rId4"/>
    <p:sldLayoutId id="2147483665" r:id="rId5"/>
    <p:sldLayoutId id="2147483669" r:id="rId6"/>
    <p:sldLayoutId id="2147483670" r:id="rId7"/>
    <p:sldLayoutId id="2147483666"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7"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3.svg"/><Relationship Id="rId12"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2.m4a"/><Relationship Id="rId7" Type="http://schemas.openxmlformats.org/officeDocument/2006/relationships/image" Target="../media/image11.svg"/><Relationship Id="rId12" Type="http://schemas.openxmlformats.org/officeDocument/2006/relationships/image" Target="../media/image9.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notesSlide" Target="../notesSlides/notesSlide2.xml"/><Relationship Id="rId10" Type="http://schemas.openxmlformats.org/officeDocument/2006/relationships/image" Target="../media/image14.png"/><Relationship Id="rId4" Type="http://schemas.openxmlformats.org/officeDocument/2006/relationships/slideLayout" Target="../slideLayouts/slideLayout13.xml"/><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18.svg"/><Relationship Id="rId7" Type="http://schemas.openxmlformats.org/officeDocument/2006/relationships/image" Target="../media/image36.svg"/><Relationship Id="rId12" Type="http://schemas.openxmlformats.org/officeDocument/2006/relationships/image" Target="../media/image41.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bonlinelearning.com/online-learning-and-self-determination-theory/"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bonlinelearning.com/online-learning-and-self-determination-theory/" TargetMode="External"/><Relationship Id="rId5" Type="http://schemas.openxmlformats.org/officeDocument/2006/relationships/image" Target="../media/image52.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bonlinelearning.com/online-learning-and-self-determination-theory/" TargetMode="External"/><Relationship Id="rId5" Type="http://schemas.openxmlformats.org/officeDocument/2006/relationships/image" Target="../media/image53.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0.png"/><Relationship Id="rId11" Type="http://schemas.openxmlformats.org/officeDocument/2006/relationships/image" Target="../media/image70.png"/><Relationship Id="rId5" Type="http://schemas.openxmlformats.org/officeDocument/2006/relationships/image" Target="../media/image59.png"/><Relationship Id="rId10" Type="http://schemas.openxmlformats.org/officeDocument/2006/relationships/image" Target="../media/image69.png"/><Relationship Id="rId4" Type="http://schemas.openxmlformats.org/officeDocument/2006/relationships/image" Target="../media/image58.png"/><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7.jpg"/><Relationship Id="rId7" Type="http://schemas.openxmlformats.org/officeDocument/2006/relationships/image" Target="../media/image74.sv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73.png"/><Relationship Id="rId11" Type="http://schemas.openxmlformats.org/officeDocument/2006/relationships/image" Target="../media/image38.svg"/><Relationship Id="rId5" Type="http://schemas.openxmlformats.org/officeDocument/2006/relationships/image" Target="../media/image72.svg"/><Relationship Id="rId10" Type="http://schemas.openxmlformats.org/officeDocument/2006/relationships/image" Target="../media/image37.png"/><Relationship Id="rId4" Type="http://schemas.openxmlformats.org/officeDocument/2006/relationships/image" Target="../media/image71.png"/><Relationship Id="rId9" Type="http://schemas.openxmlformats.org/officeDocument/2006/relationships/image" Target="../media/image76.svg"/></Relationships>
</file>

<file path=ppt/slides/_rels/slide4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7.jpg"/><Relationship Id="rId7" Type="http://schemas.openxmlformats.org/officeDocument/2006/relationships/image" Target="../media/image73.png"/><Relationship Id="rId12" Type="http://schemas.openxmlformats.org/officeDocument/2006/relationships/image" Target="../media/image81.sv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78.svg"/><Relationship Id="rId11" Type="http://schemas.openxmlformats.org/officeDocument/2006/relationships/image" Target="../media/image37.png"/><Relationship Id="rId5" Type="http://schemas.openxmlformats.org/officeDocument/2006/relationships/image" Target="../media/image71.png"/><Relationship Id="rId10" Type="http://schemas.openxmlformats.org/officeDocument/2006/relationships/image" Target="../media/image80.svg"/><Relationship Id="rId4" Type="http://schemas.openxmlformats.org/officeDocument/2006/relationships/image" Target="../media/image27.jp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hyperlink" Target="https://open.bccampus.ca/browse-our-collection/find-open-textbooks/"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hyperlink" Target="https://www.labxchange.org/"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merlot.org/merlot/materials.ht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opencourselibrary.org/acct-20/"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www.skillscommons.org/"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823A6-B185-4C9E-B774-EBC6D35F7043}"/>
              </a:ext>
            </a:extLst>
          </p:cNvPr>
          <p:cNvSpPr/>
          <p:nvPr/>
        </p:nvSpPr>
        <p:spPr>
          <a:xfrm>
            <a:off x="0" y="-907"/>
            <a:ext cx="9144000" cy="5170714"/>
          </a:xfrm>
          <a:prstGeom prst="rect">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lowchart: Document 19">
            <a:extLst>
              <a:ext uri="{FF2B5EF4-FFF2-40B4-BE49-F238E27FC236}">
                <a16:creationId xmlns:a16="http://schemas.microsoft.com/office/drawing/2014/main" id="{429CEB4F-01F8-4681-BCEE-B1925804200E}"/>
              </a:ext>
            </a:extLst>
          </p:cNvPr>
          <p:cNvSpPr/>
          <p:nvPr/>
        </p:nvSpPr>
        <p:spPr>
          <a:xfrm rot="16200000" flipH="1" flipV="1">
            <a:off x="7051725" y="-4327874"/>
            <a:ext cx="5169805" cy="13825554"/>
          </a:xfrm>
          <a:prstGeom prst="flowChartDocument">
            <a:avLst/>
          </a:pr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Document 7">
            <a:extLst>
              <a:ext uri="{FF2B5EF4-FFF2-40B4-BE49-F238E27FC236}">
                <a16:creationId xmlns:a16="http://schemas.microsoft.com/office/drawing/2014/main" id="{B0BD4335-4957-48F1-901C-560C6C6B45F2}"/>
              </a:ext>
            </a:extLst>
          </p:cNvPr>
          <p:cNvSpPr/>
          <p:nvPr/>
        </p:nvSpPr>
        <p:spPr>
          <a:xfrm rot="5400000" flipH="1">
            <a:off x="9089238" y="-5011630"/>
            <a:ext cx="5143499" cy="15219374"/>
          </a:xfrm>
          <a:prstGeom prst="flowChartDocumen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5AF8701-3847-4B9C-8437-7DFA57E25932}"/>
              </a:ext>
            </a:extLst>
          </p:cNvPr>
          <p:cNvGrpSpPr/>
          <p:nvPr/>
        </p:nvGrpSpPr>
        <p:grpSpPr>
          <a:xfrm>
            <a:off x="5377541" y="-907"/>
            <a:ext cx="3771901" cy="5143500"/>
            <a:chOff x="5377541" y="-907"/>
            <a:chExt cx="3771901" cy="5143500"/>
          </a:xfrm>
        </p:grpSpPr>
        <p:grpSp>
          <p:nvGrpSpPr>
            <p:cNvPr id="7" name="Group 6">
              <a:extLst>
                <a:ext uri="{FF2B5EF4-FFF2-40B4-BE49-F238E27FC236}">
                  <a16:creationId xmlns:a16="http://schemas.microsoft.com/office/drawing/2014/main" id="{D8F933A0-8EBA-4ACD-853B-DE4EBB906181}"/>
                </a:ext>
              </a:extLst>
            </p:cNvPr>
            <p:cNvGrpSpPr/>
            <p:nvPr/>
          </p:nvGrpSpPr>
          <p:grpSpPr>
            <a:xfrm>
              <a:off x="5872842" y="-907"/>
              <a:ext cx="3276600" cy="5143500"/>
              <a:chOff x="5867400" y="0"/>
              <a:chExt cx="3276600" cy="5143500"/>
            </a:xfrm>
          </p:grpSpPr>
          <p:pic>
            <p:nvPicPr>
              <p:cNvPr id="3" name="Picture 2" descr="A screenshot of a cell phone&#10;&#10;Description automatically generated">
                <a:extLst>
                  <a:ext uri="{FF2B5EF4-FFF2-40B4-BE49-F238E27FC236}">
                    <a16:creationId xmlns:a16="http://schemas.microsoft.com/office/drawing/2014/main" id="{9F05C0F5-6DF6-4735-B9A0-ED7104B2758A}"/>
                  </a:ext>
                </a:extLst>
              </p:cNvPr>
              <p:cNvPicPr>
                <a:picLocks noChangeAspect="1"/>
              </p:cNvPicPr>
              <p:nvPr/>
            </p:nvPicPr>
            <p:blipFill rotWithShape="1">
              <a:blip r:embed="rId5">
                <a:extLst>
                  <a:ext uri="{28A0092B-C50C-407E-A947-70E740481C1C}">
                    <a14:useLocalDpi xmlns:a14="http://schemas.microsoft.com/office/drawing/2010/main" val="0"/>
                  </a:ext>
                </a:extLst>
              </a:blip>
              <a:srcRect l="36355"/>
              <a:stretch/>
            </p:blipFill>
            <p:spPr>
              <a:xfrm>
                <a:off x="5867400" y="0"/>
                <a:ext cx="3276600" cy="5143500"/>
              </a:xfrm>
              <a:prstGeom prst="rect">
                <a:avLst/>
              </a:prstGeom>
            </p:spPr>
          </p:pic>
          <p:sp>
            <p:nvSpPr>
              <p:cNvPr id="4" name="Rectangle 3">
                <a:extLst>
                  <a:ext uri="{FF2B5EF4-FFF2-40B4-BE49-F238E27FC236}">
                    <a16:creationId xmlns:a16="http://schemas.microsoft.com/office/drawing/2014/main" id="{2468B41D-4D98-443F-AEFC-E9388597DA77}"/>
                  </a:ext>
                </a:extLst>
              </p:cNvPr>
              <p:cNvSpPr/>
              <p:nvPr/>
            </p:nvSpPr>
            <p:spPr>
              <a:xfrm>
                <a:off x="5867400" y="3871912"/>
                <a:ext cx="685800" cy="1214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Oval 4">
                <a:extLst>
                  <a:ext uri="{FF2B5EF4-FFF2-40B4-BE49-F238E27FC236}">
                    <a16:creationId xmlns:a16="http://schemas.microsoft.com/office/drawing/2014/main" id="{F88138B5-1DD7-4E39-B19B-FC8F192DA65A}"/>
                  </a:ext>
                </a:extLst>
              </p:cNvPr>
              <p:cNvSpPr/>
              <p:nvPr/>
            </p:nvSpPr>
            <p:spPr>
              <a:xfrm>
                <a:off x="6519861" y="4760118"/>
                <a:ext cx="173831" cy="146304"/>
              </a:xfrm>
              <a:prstGeom prst="ellipse">
                <a:avLst/>
              </a:prstGeom>
              <a:solidFill>
                <a:srgbClr val="D4EB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2E33F58-543C-404F-922E-FE8411D28874}"/>
                  </a:ext>
                </a:extLst>
              </p:cNvPr>
              <p:cNvSpPr/>
              <p:nvPr/>
            </p:nvSpPr>
            <p:spPr>
              <a:xfrm>
                <a:off x="6426991" y="3943350"/>
                <a:ext cx="18573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1" name="Graphic 10" descr="Gears">
              <a:extLst>
                <a:ext uri="{FF2B5EF4-FFF2-40B4-BE49-F238E27FC236}">
                  <a16:creationId xmlns:a16="http://schemas.microsoft.com/office/drawing/2014/main" id="{EB064673-5555-4277-A0DA-B3F0193195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7541" y="3218543"/>
              <a:ext cx="914400" cy="914400"/>
            </a:xfrm>
            <a:prstGeom prst="rect">
              <a:avLst/>
            </a:prstGeom>
          </p:spPr>
        </p:pic>
        <p:pic>
          <p:nvPicPr>
            <p:cNvPr id="13" name="Graphic 12" descr="Pie chart">
              <a:extLst>
                <a:ext uri="{FF2B5EF4-FFF2-40B4-BE49-F238E27FC236}">
                  <a16:creationId xmlns:a16="http://schemas.microsoft.com/office/drawing/2014/main" id="{04DCFAA8-132B-4D71-84EB-AAD1773286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1347020">
              <a:off x="6198034" y="1778832"/>
              <a:ext cx="654536" cy="654536"/>
            </a:xfrm>
            <a:prstGeom prst="rect">
              <a:avLst/>
            </a:prstGeom>
          </p:spPr>
        </p:pic>
        <p:pic>
          <p:nvPicPr>
            <p:cNvPr id="19" name="Graphic 18" descr="Database">
              <a:extLst>
                <a:ext uri="{FF2B5EF4-FFF2-40B4-BE49-F238E27FC236}">
                  <a16:creationId xmlns:a16="http://schemas.microsoft.com/office/drawing/2014/main" id="{E445C9EC-05F6-48EE-8E30-CDA78D4485B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0141" y="3994717"/>
              <a:ext cx="483507" cy="483507"/>
            </a:xfrm>
            <a:prstGeom prst="rect">
              <a:avLst/>
            </a:prstGeom>
          </p:spPr>
        </p:pic>
      </p:grpSp>
      <p:grpSp>
        <p:nvGrpSpPr>
          <p:cNvPr id="17" name="Group 16">
            <a:extLst>
              <a:ext uri="{FF2B5EF4-FFF2-40B4-BE49-F238E27FC236}">
                <a16:creationId xmlns:a16="http://schemas.microsoft.com/office/drawing/2014/main" id="{7F7B6CBE-4931-472B-A189-1E0B89D650D4}"/>
              </a:ext>
            </a:extLst>
          </p:cNvPr>
          <p:cNvGrpSpPr/>
          <p:nvPr/>
        </p:nvGrpSpPr>
        <p:grpSpPr>
          <a:xfrm>
            <a:off x="526001" y="3128392"/>
            <a:ext cx="4171215" cy="830997"/>
            <a:chOff x="534531" y="3301959"/>
            <a:chExt cx="4171215" cy="830997"/>
          </a:xfrm>
        </p:grpSpPr>
        <p:sp>
          <p:nvSpPr>
            <p:cNvPr id="21" name="Rectangle 20">
              <a:extLst>
                <a:ext uri="{FF2B5EF4-FFF2-40B4-BE49-F238E27FC236}">
                  <a16:creationId xmlns:a16="http://schemas.microsoft.com/office/drawing/2014/main" id="{9E971904-A874-4824-88FC-71FF81DAEF84}"/>
                </a:ext>
              </a:extLst>
            </p:cNvPr>
            <p:cNvSpPr/>
            <p:nvPr/>
          </p:nvSpPr>
          <p:spPr>
            <a:xfrm>
              <a:off x="534531" y="3301959"/>
              <a:ext cx="1880643" cy="830997"/>
            </a:xfrm>
            <a:prstGeom prst="rect">
              <a:avLst/>
            </a:prstGeom>
          </p:spPr>
          <p:txBody>
            <a:bodyPr wrap="none">
              <a:spAutoFit/>
            </a:bodyPr>
            <a:lstStyle/>
            <a:p>
              <a:pPr algn="r"/>
              <a:r>
                <a:rPr lang="en-MY" sz="4800" spc="-250" dirty="0">
                  <a:solidFill>
                    <a:schemeClr val="bg1"/>
                  </a:solidFill>
                  <a:latin typeface="Source Sans Pro Black" panose="020B0803030403020204" pitchFamily="34" charset="0"/>
                </a:rPr>
                <a:t>B</a:t>
              </a:r>
              <a:r>
                <a:rPr lang="en-MY" sz="4800" b="1" spc="-250" dirty="0">
                  <a:solidFill>
                    <a:schemeClr val="bg1"/>
                  </a:solidFill>
                  <a:latin typeface="Source Sans Pro Black" panose="020B0803030403020204" pitchFamily="34" charset="0"/>
                </a:rPr>
                <a:t>INUS</a:t>
              </a:r>
              <a:r>
                <a:rPr lang="en-MY" sz="4800" spc="-225" dirty="0">
                  <a:solidFill>
                    <a:schemeClr val="bg1"/>
                  </a:solidFill>
                  <a:latin typeface="Source Sans Pro Black" panose="020B0803030403020204" pitchFamily="34" charset="0"/>
                </a:rPr>
                <a:t> </a:t>
              </a:r>
            </a:p>
          </p:txBody>
        </p:sp>
        <p:sp>
          <p:nvSpPr>
            <p:cNvPr id="2" name="Rectangle 1">
              <a:extLst>
                <a:ext uri="{FF2B5EF4-FFF2-40B4-BE49-F238E27FC236}">
                  <a16:creationId xmlns:a16="http://schemas.microsoft.com/office/drawing/2014/main" id="{DA9D22DD-DCAB-4F59-92AA-F10380451B6C}"/>
                </a:ext>
              </a:extLst>
            </p:cNvPr>
            <p:cNvSpPr/>
            <p:nvPr/>
          </p:nvSpPr>
          <p:spPr>
            <a:xfrm>
              <a:off x="2219168" y="3560337"/>
              <a:ext cx="2486578" cy="523220"/>
            </a:xfrm>
            <a:prstGeom prst="rect">
              <a:avLst/>
            </a:prstGeom>
          </p:spPr>
          <p:txBody>
            <a:bodyPr wrap="none">
              <a:spAutoFit/>
            </a:bodyPr>
            <a:lstStyle/>
            <a:p>
              <a:r>
                <a:rPr lang="en-MY" sz="2800" spc="-100" dirty="0">
                  <a:solidFill>
                    <a:schemeClr val="bg1"/>
                  </a:solidFill>
                  <a:latin typeface="Source Sans Pro Black" panose="020B0803030403020204" pitchFamily="34" charset="0"/>
                </a:rPr>
                <a:t>Online learning</a:t>
              </a:r>
              <a:endParaRPr lang="en-US" sz="2800" spc="-100" dirty="0">
                <a:solidFill>
                  <a:schemeClr val="bg1"/>
                </a:solidFill>
              </a:endParaRPr>
            </a:p>
          </p:txBody>
        </p:sp>
      </p:grpSp>
      <p:sp>
        <p:nvSpPr>
          <p:cNvPr id="9" name="Rectangle 8">
            <a:extLst>
              <a:ext uri="{FF2B5EF4-FFF2-40B4-BE49-F238E27FC236}">
                <a16:creationId xmlns:a16="http://schemas.microsoft.com/office/drawing/2014/main" id="{CE6C37D3-A624-436E-A950-9B4454B17D46}"/>
              </a:ext>
            </a:extLst>
          </p:cNvPr>
          <p:cNvSpPr/>
          <p:nvPr/>
        </p:nvSpPr>
        <p:spPr>
          <a:xfrm>
            <a:off x="580321" y="2819879"/>
            <a:ext cx="1864613" cy="523220"/>
          </a:xfrm>
          <a:prstGeom prst="rect">
            <a:avLst/>
          </a:prstGeom>
        </p:spPr>
        <p:txBody>
          <a:bodyPr wrap="none">
            <a:spAutoFit/>
          </a:bodyPr>
          <a:lstStyle/>
          <a:p>
            <a:r>
              <a:rPr lang="en-MY" sz="2800" spc="-100" dirty="0">
                <a:solidFill>
                  <a:schemeClr val="bg1"/>
                </a:solidFill>
                <a:latin typeface="Source Sans Pro Black" panose="020B0803030403020204" pitchFamily="34" charset="0"/>
              </a:rPr>
              <a:t>Success in:</a:t>
            </a:r>
            <a:endParaRPr lang="en-US" sz="2800" spc="-100" dirty="0">
              <a:solidFill>
                <a:schemeClr val="bg1"/>
              </a:solidFill>
            </a:endParaRPr>
          </a:p>
        </p:txBody>
      </p:sp>
      <p:grpSp>
        <p:nvGrpSpPr>
          <p:cNvPr id="18" name="Group 17">
            <a:extLst>
              <a:ext uri="{FF2B5EF4-FFF2-40B4-BE49-F238E27FC236}">
                <a16:creationId xmlns:a16="http://schemas.microsoft.com/office/drawing/2014/main" id="{E95FB2DB-C6A9-4ACF-AE9C-D28677D6114D}"/>
              </a:ext>
            </a:extLst>
          </p:cNvPr>
          <p:cNvGrpSpPr/>
          <p:nvPr/>
        </p:nvGrpSpPr>
        <p:grpSpPr>
          <a:xfrm>
            <a:off x="360255" y="2624967"/>
            <a:ext cx="365760" cy="365760"/>
            <a:chOff x="4048054" y="3409950"/>
            <a:chExt cx="365760" cy="365760"/>
          </a:xfrm>
        </p:grpSpPr>
        <p:cxnSp>
          <p:nvCxnSpPr>
            <p:cNvPr id="22" name="Straight Connector 21">
              <a:extLst>
                <a:ext uri="{FF2B5EF4-FFF2-40B4-BE49-F238E27FC236}">
                  <a16:creationId xmlns:a16="http://schemas.microsoft.com/office/drawing/2014/main" id="{6B689F62-24D0-40F7-B0B0-75788F638461}"/>
                </a:ext>
              </a:extLst>
            </p:cNvPr>
            <p:cNvCxnSpPr>
              <a:cxnSpLocks/>
            </p:cNvCxnSpPr>
            <p:nvPr/>
          </p:nvCxnSpPr>
          <p:spPr>
            <a:xfrm>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1FE7148-7814-4C36-9D60-6C5F7F5E4354}"/>
                </a:ext>
              </a:extLst>
            </p:cNvPr>
            <p:cNvCxnSpPr>
              <a:cxnSpLocks/>
            </p:cNvCxnSpPr>
            <p:nvPr/>
          </p:nvCxnSpPr>
          <p:spPr>
            <a:xfrm rot="5400000">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EF60502-C47F-4967-8C37-845BA28F01E7}"/>
              </a:ext>
            </a:extLst>
          </p:cNvPr>
          <p:cNvGrpSpPr/>
          <p:nvPr/>
        </p:nvGrpSpPr>
        <p:grpSpPr>
          <a:xfrm>
            <a:off x="683175" y="3881665"/>
            <a:ext cx="1370290" cy="182880"/>
            <a:chOff x="7381134" y="1320692"/>
            <a:chExt cx="1370290" cy="182880"/>
          </a:xfrm>
        </p:grpSpPr>
        <p:sp>
          <p:nvSpPr>
            <p:cNvPr id="25" name="Oval 24">
              <a:extLst>
                <a:ext uri="{FF2B5EF4-FFF2-40B4-BE49-F238E27FC236}">
                  <a16:creationId xmlns:a16="http://schemas.microsoft.com/office/drawing/2014/main" id="{BB2E3AFF-7FD4-45B0-8324-E92A198B6C8A}"/>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4FCB096-1962-4278-BB63-35F64DF29E62}"/>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416843A6-FDF0-4467-96C0-4BC085D63F1A}"/>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2A6DFA5-5166-4370-B636-DE56093B146D}"/>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3FF531-4163-4505-B15F-16A5256F2480}"/>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close up of a logo&#10;&#10;Description automatically generated">
            <a:extLst>
              <a:ext uri="{FF2B5EF4-FFF2-40B4-BE49-F238E27FC236}">
                <a16:creationId xmlns:a16="http://schemas.microsoft.com/office/drawing/2014/main" id="{1C5039CC-6FE2-4940-8F0C-993E47109D5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8180" b="15217"/>
          <a:stretch/>
        </p:blipFill>
        <p:spPr>
          <a:xfrm>
            <a:off x="10619" y="37817"/>
            <a:ext cx="1859957" cy="704303"/>
          </a:xfrm>
          <a:prstGeom prst="rect">
            <a:avLst/>
          </a:prstGeom>
        </p:spPr>
      </p:pic>
      <p:sp>
        <p:nvSpPr>
          <p:cNvPr id="31" name="Wave 12">
            <a:extLst>
              <a:ext uri="{FF2B5EF4-FFF2-40B4-BE49-F238E27FC236}">
                <a16:creationId xmlns:a16="http://schemas.microsoft.com/office/drawing/2014/main" id="{BD89709C-BFE4-40D6-BB0A-AE720A474F55}"/>
              </a:ext>
            </a:extLst>
          </p:cNvPr>
          <p:cNvSpPr/>
          <p:nvPr/>
        </p:nvSpPr>
        <p:spPr>
          <a:xfrm rot="621708" flipV="1">
            <a:off x="-418047" y="4730929"/>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3" name="Audio 32">
            <a:hlinkClick r:id="" action="ppaction://media"/>
            <a:extLst>
              <a:ext uri="{FF2B5EF4-FFF2-40B4-BE49-F238E27FC236}">
                <a16:creationId xmlns:a16="http://schemas.microsoft.com/office/drawing/2014/main" id="{AF6DAE94-7936-41F2-A3CF-E1553A03ECC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78037021"/>
      </p:ext>
    </p:extLst>
  </p:cSld>
  <p:clrMapOvr>
    <a:masterClrMapping/>
  </p:clrMapOvr>
  <mc:AlternateContent xmlns:mc="http://schemas.openxmlformats.org/markup-compatibility/2006" xmlns:p14="http://schemas.microsoft.com/office/powerpoint/2010/main">
    <mc:Choice Requires="p14">
      <p:transition spd="slow" p14:dur="1250" advTm="17265">
        <p14:flip dir="r"/>
      </p:transition>
    </mc:Choice>
    <mc:Fallback xmlns="">
      <p:transition spd="slow" advTm="172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3657602" y="1276350"/>
            <a:ext cx="4952995" cy="2862322"/>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Once you’ve established where you’ll learn, </a:t>
            </a:r>
            <a:r>
              <a:rPr lang="en-US" sz="1800" b="1" dirty="0">
                <a:latin typeface="Source Sans Pro" panose="020B0503030403020204" pitchFamily="34" charset="0"/>
                <a:ea typeface="Source Sans Pro" panose="020B0503030403020204" pitchFamily="34" charset="0"/>
              </a:rPr>
              <a:t>think about when and how you accomplish your best work</a:t>
            </a:r>
            <a:r>
              <a:rPr lang="en-US" sz="1800" dirty="0">
                <a:latin typeface="Source Sans Pro" panose="020B0503030403020204" pitchFamily="34" charset="0"/>
                <a:ea typeface="Source Sans Pro" panose="020B0503030403020204" pitchFamily="34" charset="0"/>
              </a:rPr>
              <a:t>. If you’re a morning person, make time to study first thing when you wake up. More of a night owl? Set aside an hour or two after dinner to cozy up to your computer. If your family require your morning and evening attention, try to carve out a study session mid-day. Brew your usual cup of coffee, put on your go-to playlist, and </a:t>
            </a:r>
            <a:r>
              <a:rPr lang="en-US" sz="1800" b="1" dirty="0">
                <a:latin typeface="Source Sans Pro" panose="020B0503030403020204" pitchFamily="34" charset="0"/>
                <a:ea typeface="Source Sans Pro" panose="020B0503030403020204" pitchFamily="34" charset="0"/>
              </a:rPr>
              <a:t>do whatever you need to get into the zone</a:t>
            </a:r>
            <a:r>
              <a:rPr lang="en-US" sz="1800" dirty="0">
                <a:latin typeface="Source Sans Pro" panose="020B0503030403020204" pitchFamily="34" charset="0"/>
                <a:ea typeface="Source Sans Pro" panose="020B0503030403020204" pitchFamily="34" charset="0"/>
              </a:rPr>
              <a:t>.</a:t>
            </a:r>
          </a:p>
        </p:txBody>
      </p:sp>
      <p:sp>
        <p:nvSpPr>
          <p:cNvPr id="16" name="TextBox 15">
            <a:extLst>
              <a:ext uri="{FF2B5EF4-FFF2-40B4-BE49-F238E27FC236}">
                <a16:creationId xmlns:a16="http://schemas.microsoft.com/office/drawing/2014/main" id="{0523D029-432F-44C7-8838-DDD011B43C4B}"/>
              </a:ext>
            </a:extLst>
          </p:cNvPr>
          <p:cNvSpPr txBox="1"/>
          <p:nvPr/>
        </p:nvSpPr>
        <p:spPr>
          <a:xfrm>
            <a:off x="9144000" y="1553349"/>
            <a:ext cx="4952995" cy="230832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Not everyone learns the same way, so </a:t>
            </a:r>
            <a:r>
              <a:rPr lang="en-US" sz="1800" b="1" dirty="0">
                <a:latin typeface="Source Sans Pro" panose="020B0503030403020204" pitchFamily="34" charset="0"/>
                <a:ea typeface="Source Sans Pro" panose="020B0503030403020204" pitchFamily="34" charset="0"/>
              </a:rPr>
              <a:t>think about what types of information help you best grasp new concepts and employ relevant study strategies</a:t>
            </a:r>
            <a:r>
              <a:rPr lang="en-US" sz="1800" dirty="0">
                <a:latin typeface="Source Sans Pro" panose="020B0503030403020204" pitchFamily="34" charset="0"/>
                <a:ea typeface="Source Sans Pro" panose="020B0503030403020204" pitchFamily="34" charset="0"/>
              </a:rPr>
              <a:t>. If you’re a visual learner, for example, print out transcripts of the video lectures to review. Learn best by listening? Make sure to build time into your schedule to play and replay all audio- and video-based course content</a:t>
            </a:r>
          </a:p>
        </p:txBody>
      </p:sp>
      <p:sp>
        <p:nvSpPr>
          <p:cNvPr id="19" name="Rectangle 18">
            <a:extLst>
              <a:ext uri="{FF2B5EF4-FFF2-40B4-BE49-F238E27FC236}">
                <a16:creationId xmlns:a16="http://schemas.microsoft.com/office/drawing/2014/main" id="{C0819502-725D-4017-80B6-752E18F4A94E}"/>
              </a:ext>
            </a:extLst>
          </p:cNvPr>
          <p:cNvSpPr/>
          <p:nvPr/>
        </p:nvSpPr>
        <p:spPr>
          <a:xfrm>
            <a:off x="0" y="0"/>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Figure out how you </a:t>
            </a:r>
            <a:r>
              <a:rPr lang="en-MY" sz="2400" spc="-100" dirty="0">
                <a:solidFill>
                  <a:srgbClr val="419ED7"/>
                </a:solidFill>
                <a:latin typeface="Source Sans Pro Black" panose="020B0803030403020204" pitchFamily="34" charset="0"/>
                <a:ea typeface="Source Sans Pro Black" panose="020B0803030403020204" pitchFamily="34" charset="0"/>
              </a:rPr>
              <a:t>learn best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4876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30A2B90-D857-4722-9FF2-964DF5AA44F0}"/>
              </a:ext>
            </a:extLst>
          </p:cNvPr>
          <p:cNvGrpSpPr/>
          <p:nvPr/>
        </p:nvGrpSpPr>
        <p:grpSpPr>
          <a:xfrm>
            <a:off x="307246" y="1239237"/>
            <a:ext cx="3223193" cy="2936548"/>
            <a:chOff x="282007" y="1123330"/>
            <a:chExt cx="3223193" cy="2936548"/>
          </a:xfrm>
        </p:grpSpPr>
        <p:pic>
          <p:nvPicPr>
            <p:cNvPr id="18" name="Picture 17">
              <a:extLst>
                <a:ext uri="{FF2B5EF4-FFF2-40B4-BE49-F238E27FC236}">
                  <a16:creationId xmlns:a16="http://schemas.microsoft.com/office/drawing/2014/main" id="{90B93815-B043-4325-B942-0308066EF0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695"/>
            <a:stretch/>
          </p:blipFill>
          <p:spPr>
            <a:xfrm>
              <a:off x="282007" y="1123330"/>
              <a:ext cx="3181350" cy="2936548"/>
            </a:xfrm>
            <a:prstGeom prst="rect">
              <a:avLst/>
            </a:prstGeom>
          </p:spPr>
        </p:pic>
        <p:sp>
          <p:nvSpPr>
            <p:cNvPr id="2" name="Rectangle 1">
              <a:extLst>
                <a:ext uri="{FF2B5EF4-FFF2-40B4-BE49-F238E27FC236}">
                  <a16:creationId xmlns:a16="http://schemas.microsoft.com/office/drawing/2014/main" id="{F33DCDA9-B774-432E-AFFB-A2569DD74056}"/>
                </a:ext>
              </a:extLst>
            </p:cNvPr>
            <p:cNvSpPr/>
            <p:nvPr/>
          </p:nvSpPr>
          <p:spPr>
            <a:xfrm>
              <a:off x="2514600" y="3714750"/>
              <a:ext cx="990600" cy="3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05416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1828793" y="1276350"/>
            <a:ext cx="4952995" cy="2862322"/>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Once you’ve established where you’ll learn, </a:t>
            </a:r>
            <a:r>
              <a:rPr lang="en-US" sz="1800" b="1" dirty="0">
                <a:latin typeface="Source Sans Pro" panose="020B0503030403020204" pitchFamily="34" charset="0"/>
                <a:ea typeface="Source Sans Pro" panose="020B0503030403020204" pitchFamily="34" charset="0"/>
              </a:rPr>
              <a:t>think about when and how you accomplish your best work</a:t>
            </a:r>
            <a:r>
              <a:rPr lang="en-US" sz="1800" dirty="0">
                <a:latin typeface="Source Sans Pro" panose="020B0503030403020204" pitchFamily="34" charset="0"/>
                <a:ea typeface="Source Sans Pro" panose="020B0503030403020204" pitchFamily="34" charset="0"/>
              </a:rPr>
              <a:t>. If you’re a morning person, make time to study first thing when you wake up. More of a night owl? Set aside an hour or two after dinner to cozy up to your computer. If your family require your morning and evening attention, try to carve out a study session mid-day. Brew your usual cup of coffee, put on your go-to playlist, and </a:t>
            </a:r>
            <a:r>
              <a:rPr lang="en-US" sz="1800" b="1" dirty="0">
                <a:latin typeface="Source Sans Pro" panose="020B0503030403020204" pitchFamily="34" charset="0"/>
                <a:ea typeface="Source Sans Pro" panose="020B0503030403020204" pitchFamily="34" charset="0"/>
              </a:rPr>
              <a:t>do whatever you need to get into the zone</a:t>
            </a:r>
            <a:r>
              <a:rPr lang="en-US" sz="1800" dirty="0">
                <a:latin typeface="Source Sans Pro" panose="020B0503030403020204" pitchFamily="34" charset="0"/>
                <a:ea typeface="Source Sans Pro" panose="020B0503030403020204" pitchFamily="34" charset="0"/>
              </a:rPr>
              <a:t>.</a:t>
            </a:r>
          </a:p>
        </p:txBody>
      </p:sp>
      <p:sp>
        <p:nvSpPr>
          <p:cNvPr id="16" name="TextBox 15">
            <a:extLst>
              <a:ext uri="{FF2B5EF4-FFF2-40B4-BE49-F238E27FC236}">
                <a16:creationId xmlns:a16="http://schemas.microsoft.com/office/drawing/2014/main" id="{0523D029-432F-44C7-8838-DDD011B43C4B}"/>
              </a:ext>
            </a:extLst>
          </p:cNvPr>
          <p:cNvSpPr txBox="1"/>
          <p:nvPr/>
        </p:nvSpPr>
        <p:spPr>
          <a:xfrm>
            <a:off x="3657605" y="1553349"/>
            <a:ext cx="4952995" cy="230832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Not everyone learns the same way, so </a:t>
            </a:r>
            <a:r>
              <a:rPr lang="en-US" sz="1800" b="1" dirty="0">
                <a:latin typeface="Source Sans Pro" panose="020B0503030403020204" pitchFamily="34" charset="0"/>
                <a:ea typeface="Source Sans Pro" panose="020B0503030403020204" pitchFamily="34" charset="0"/>
              </a:rPr>
              <a:t>think about what types of information help you best grasp new concepts and employ relevant study strategies</a:t>
            </a:r>
            <a:r>
              <a:rPr lang="en-US" sz="1800" dirty="0">
                <a:latin typeface="Source Sans Pro" panose="020B0503030403020204" pitchFamily="34" charset="0"/>
                <a:ea typeface="Source Sans Pro" panose="020B0503030403020204" pitchFamily="34" charset="0"/>
              </a:rPr>
              <a:t>. If you’re a visual learner, for example, print out transcripts of the video lectures to review. Learn best by listening? Make sure to build time into your schedule to play and replay all audio- and video-based course content</a:t>
            </a:r>
          </a:p>
        </p:txBody>
      </p:sp>
      <p:sp>
        <p:nvSpPr>
          <p:cNvPr id="19" name="Rectangle 18">
            <a:extLst>
              <a:ext uri="{FF2B5EF4-FFF2-40B4-BE49-F238E27FC236}">
                <a16:creationId xmlns:a16="http://schemas.microsoft.com/office/drawing/2014/main" id="{C0819502-725D-4017-80B6-752E18F4A94E}"/>
              </a:ext>
            </a:extLst>
          </p:cNvPr>
          <p:cNvSpPr/>
          <p:nvPr/>
        </p:nvSpPr>
        <p:spPr>
          <a:xfrm>
            <a:off x="0" y="0"/>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Figure out how you </a:t>
            </a:r>
            <a:r>
              <a:rPr lang="en-MY" sz="2400" spc="-100" dirty="0">
                <a:solidFill>
                  <a:srgbClr val="419ED7"/>
                </a:solidFill>
                <a:latin typeface="Source Sans Pro Black" panose="020B0803030403020204" pitchFamily="34" charset="0"/>
                <a:ea typeface="Source Sans Pro Black" panose="020B0803030403020204" pitchFamily="34" charset="0"/>
              </a:rPr>
              <a:t>learn best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4876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30A2B90-D857-4722-9FF2-964DF5AA44F0}"/>
              </a:ext>
            </a:extLst>
          </p:cNvPr>
          <p:cNvGrpSpPr/>
          <p:nvPr/>
        </p:nvGrpSpPr>
        <p:grpSpPr>
          <a:xfrm>
            <a:off x="307246" y="1239237"/>
            <a:ext cx="3223193" cy="2936548"/>
            <a:chOff x="282007" y="1123330"/>
            <a:chExt cx="3223193" cy="2936548"/>
          </a:xfrm>
        </p:grpSpPr>
        <p:pic>
          <p:nvPicPr>
            <p:cNvPr id="18" name="Picture 17">
              <a:extLst>
                <a:ext uri="{FF2B5EF4-FFF2-40B4-BE49-F238E27FC236}">
                  <a16:creationId xmlns:a16="http://schemas.microsoft.com/office/drawing/2014/main" id="{90B93815-B043-4325-B942-0308066EF0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7695"/>
            <a:stretch/>
          </p:blipFill>
          <p:spPr>
            <a:xfrm>
              <a:off x="282007" y="1123330"/>
              <a:ext cx="3181350" cy="2936548"/>
            </a:xfrm>
            <a:prstGeom prst="rect">
              <a:avLst/>
            </a:prstGeom>
          </p:spPr>
        </p:pic>
        <p:sp>
          <p:nvSpPr>
            <p:cNvPr id="2" name="Rectangle 1">
              <a:extLst>
                <a:ext uri="{FF2B5EF4-FFF2-40B4-BE49-F238E27FC236}">
                  <a16:creationId xmlns:a16="http://schemas.microsoft.com/office/drawing/2014/main" id="{F33DCDA9-B774-432E-AFFB-A2569DD74056}"/>
                </a:ext>
              </a:extLst>
            </p:cNvPr>
            <p:cNvSpPr/>
            <p:nvPr/>
          </p:nvSpPr>
          <p:spPr>
            <a:xfrm>
              <a:off x="2514600" y="3714750"/>
              <a:ext cx="990600" cy="345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19339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541524" y="1406265"/>
            <a:ext cx="4952995" cy="2862322"/>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From Netflix to social media to video games, you’ll be faced with many distractions that can easily derail your studies. The best online students </a:t>
            </a:r>
            <a:r>
              <a:rPr lang="en-US" sz="1800" b="1" dirty="0">
                <a:latin typeface="Source Sans Pro" panose="020B0503030403020204" pitchFamily="34" charset="0"/>
                <a:ea typeface="Source Sans Pro" panose="020B0503030403020204" pitchFamily="34" charset="0"/>
              </a:rPr>
              <a:t>know how to lessen these distractions and set aside time to focus</a:t>
            </a:r>
            <a:r>
              <a:rPr lang="en-US" sz="1800" dirty="0">
                <a:latin typeface="Source Sans Pro" panose="020B0503030403020204" pitchFamily="34" charset="0"/>
                <a:ea typeface="Source Sans Pro" panose="020B0503030403020204" pitchFamily="34" charset="0"/>
              </a:rPr>
              <a:t>. Ultimately, you will need to find a strategy that works best for you. Some might find that they can tune out a noisy home by listening to music. Others might choose to work from a local coffee shop or library to eliminate their urge to multitask at home. </a:t>
            </a:r>
          </a:p>
        </p:txBody>
      </p:sp>
      <p:sp>
        <p:nvSpPr>
          <p:cNvPr id="16" name="TextBox 15">
            <a:extLst>
              <a:ext uri="{FF2B5EF4-FFF2-40B4-BE49-F238E27FC236}">
                <a16:creationId xmlns:a16="http://schemas.microsoft.com/office/drawing/2014/main" id="{0523D029-432F-44C7-8838-DDD011B43C4B}"/>
              </a:ext>
            </a:extLst>
          </p:cNvPr>
          <p:cNvSpPr txBox="1"/>
          <p:nvPr/>
        </p:nvSpPr>
        <p:spPr>
          <a:xfrm>
            <a:off x="-4952995" y="1406265"/>
            <a:ext cx="4952995" cy="2862322"/>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Regardless of where you choose to work, </a:t>
            </a:r>
            <a:r>
              <a:rPr lang="en-US" sz="1800" b="1" dirty="0">
                <a:latin typeface="Source Sans Pro" panose="020B0503030403020204" pitchFamily="34" charset="0"/>
                <a:ea typeface="Source Sans Pro" panose="020B0503030403020204" pitchFamily="34" charset="0"/>
              </a:rPr>
              <a:t>consider turning your cell phone off </a:t>
            </a:r>
            <a:r>
              <a:rPr lang="en-US" sz="1800" dirty="0">
                <a:latin typeface="Source Sans Pro" panose="020B0503030403020204" pitchFamily="34" charset="0"/>
                <a:ea typeface="Source Sans Pro" panose="020B0503030403020204" pitchFamily="34" charset="0"/>
              </a:rPr>
              <a:t>to avoid losing focus every time a text message or notification pops up. And if you’re still having trouble resisting the temptation to check your video games or surf the web, </a:t>
            </a:r>
            <a:r>
              <a:rPr lang="en-US" sz="1800" b="1" dirty="0">
                <a:latin typeface="Source Sans Pro" panose="020B0503030403020204" pitchFamily="34" charset="0"/>
                <a:ea typeface="Source Sans Pro" panose="020B0503030403020204" pitchFamily="34" charset="0"/>
              </a:rPr>
              <a:t>try downloading a website blocker</a:t>
            </a:r>
            <a:r>
              <a:rPr lang="en-US" sz="1800" dirty="0">
                <a:latin typeface="Source Sans Pro" panose="020B0503030403020204" pitchFamily="34" charset="0"/>
                <a:ea typeface="Source Sans Pro" panose="020B0503030403020204" pitchFamily="34" charset="0"/>
              </a:rPr>
              <a:t>. Using applications like Cold Turkey and Freedom can help eliminate distractions by blocking the apps or websites that tend to compete for your attention</a:t>
            </a:r>
          </a:p>
        </p:txBody>
      </p:sp>
      <p:sp>
        <p:nvSpPr>
          <p:cNvPr id="19" name="Rectangle 18">
            <a:extLst>
              <a:ext uri="{FF2B5EF4-FFF2-40B4-BE49-F238E27FC236}">
                <a16:creationId xmlns:a16="http://schemas.microsoft.com/office/drawing/2014/main" id="{30FA94B2-DF2E-44AC-95A2-CD06B6496FAE}"/>
              </a:ext>
            </a:extLst>
          </p:cNvPr>
          <p:cNvSpPr/>
          <p:nvPr/>
        </p:nvSpPr>
        <p:spPr>
          <a:xfrm>
            <a:off x="5738701" y="11162"/>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074265" y="263589"/>
            <a:ext cx="353633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Eliminate </a:t>
            </a:r>
            <a:r>
              <a:rPr lang="en-MY" sz="2400" spc="-100" dirty="0">
                <a:solidFill>
                  <a:srgbClr val="419ED7"/>
                </a:solidFill>
                <a:latin typeface="Source Sans Pro Black" panose="020B0803030403020204" pitchFamily="34" charset="0"/>
                <a:ea typeface="Source Sans Pro Black" panose="020B0803030403020204" pitchFamily="34" charset="0"/>
              </a:rPr>
              <a:t>distractions</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715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computer, clock&#10;&#10;Description automatically generated">
            <a:extLst>
              <a:ext uri="{FF2B5EF4-FFF2-40B4-BE49-F238E27FC236}">
                <a16:creationId xmlns:a16="http://schemas.microsoft.com/office/drawing/2014/main" id="{62B35A46-7ABD-4D7B-96F9-A41C0A44854E}"/>
              </a:ext>
            </a:extLst>
          </p:cNvPr>
          <p:cNvPicPr>
            <a:picLocks noChangeAspect="1"/>
          </p:cNvPicPr>
          <p:nvPr/>
        </p:nvPicPr>
        <p:blipFill rotWithShape="1">
          <a:blip r:embed="rId2">
            <a:extLst>
              <a:ext uri="{28A0092B-C50C-407E-A947-70E740481C1C}">
                <a14:useLocalDpi xmlns:a14="http://schemas.microsoft.com/office/drawing/2010/main" val="0"/>
              </a:ext>
            </a:extLst>
          </a:blip>
          <a:srcRect b="10193"/>
          <a:stretch/>
        </p:blipFill>
        <p:spPr>
          <a:xfrm>
            <a:off x="5661220" y="1132924"/>
            <a:ext cx="3187176" cy="2862322"/>
          </a:xfrm>
          <a:prstGeom prst="rect">
            <a:avLst/>
          </a:prstGeom>
        </p:spPr>
      </p:pic>
    </p:spTree>
    <p:extLst>
      <p:ext uri="{BB962C8B-B14F-4D97-AF65-F5344CB8AC3E}">
        <p14:creationId xmlns:p14="http://schemas.microsoft.com/office/powerpoint/2010/main" val="2313225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6027919" y="1406265"/>
            <a:ext cx="4952995" cy="2862322"/>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From Netflix to social media to video games, you’ll be faced with many distractions that can easily derail your studies. The best online students </a:t>
            </a:r>
            <a:r>
              <a:rPr lang="en-US" sz="1800" b="1" dirty="0">
                <a:latin typeface="Source Sans Pro" panose="020B0503030403020204" pitchFamily="34" charset="0"/>
                <a:ea typeface="Source Sans Pro" panose="020B0503030403020204" pitchFamily="34" charset="0"/>
              </a:rPr>
              <a:t>know how to lessen these distractions and set aside time to focus</a:t>
            </a:r>
            <a:r>
              <a:rPr lang="en-US" sz="1800" dirty="0">
                <a:latin typeface="Source Sans Pro" panose="020B0503030403020204" pitchFamily="34" charset="0"/>
                <a:ea typeface="Source Sans Pro" panose="020B0503030403020204" pitchFamily="34" charset="0"/>
              </a:rPr>
              <a:t>. Ultimately, you will need to find a strategy that works best for you. Some might find that they can tune out a noisy home by listening to music. Others might choose to work from a local coffee shop or library to eliminate their urge to multitask at home. </a:t>
            </a:r>
          </a:p>
        </p:txBody>
      </p:sp>
      <p:sp>
        <p:nvSpPr>
          <p:cNvPr id="16" name="TextBox 15">
            <a:extLst>
              <a:ext uri="{FF2B5EF4-FFF2-40B4-BE49-F238E27FC236}">
                <a16:creationId xmlns:a16="http://schemas.microsoft.com/office/drawing/2014/main" id="{0523D029-432F-44C7-8838-DDD011B43C4B}"/>
              </a:ext>
            </a:extLst>
          </p:cNvPr>
          <p:cNvSpPr txBox="1"/>
          <p:nvPr/>
        </p:nvSpPr>
        <p:spPr>
          <a:xfrm>
            <a:off x="533400" y="1406265"/>
            <a:ext cx="4952995" cy="2862322"/>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Regardless of where you choose to work, </a:t>
            </a:r>
            <a:r>
              <a:rPr lang="en-US" sz="1800" b="1" dirty="0">
                <a:latin typeface="Source Sans Pro" panose="020B0503030403020204" pitchFamily="34" charset="0"/>
                <a:ea typeface="Source Sans Pro" panose="020B0503030403020204" pitchFamily="34" charset="0"/>
              </a:rPr>
              <a:t>consider turning your cell phone off </a:t>
            </a:r>
            <a:r>
              <a:rPr lang="en-US" sz="1800" dirty="0">
                <a:latin typeface="Source Sans Pro" panose="020B0503030403020204" pitchFamily="34" charset="0"/>
                <a:ea typeface="Source Sans Pro" panose="020B0503030403020204" pitchFamily="34" charset="0"/>
              </a:rPr>
              <a:t>to avoid losing focus every time a text message or notification pops up. And if you’re still having trouble resisting the temptation to check your video games or surf the web, </a:t>
            </a:r>
            <a:r>
              <a:rPr lang="en-US" sz="1800" b="1" dirty="0">
                <a:latin typeface="Source Sans Pro" panose="020B0503030403020204" pitchFamily="34" charset="0"/>
                <a:ea typeface="Source Sans Pro" panose="020B0503030403020204" pitchFamily="34" charset="0"/>
              </a:rPr>
              <a:t>try downloading a website blocker</a:t>
            </a:r>
            <a:r>
              <a:rPr lang="en-US" sz="1800" dirty="0">
                <a:latin typeface="Source Sans Pro" panose="020B0503030403020204" pitchFamily="34" charset="0"/>
                <a:ea typeface="Source Sans Pro" panose="020B0503030403020204" pitchFamily="34" charset="0"/>
              </a:rPr>
              <a:t>. Using applications like </a:t>
            </a:r>
            <a:r>
              <a:rPr lang="en-US" sz="1800" i="1" dirty="0">
                <a:latin typeface="Source Sans Pro" panose="020B0503030403020204" pitchFamily="34" charset="0"/>
                <a:ea typeface="Source Sans Pro" panose="020B0503030403020204" pitchFamily="34" charset="0"/>
              </a:rPr>
              <a:t>Cold Turkey </a:t>
            </a:r>
            <a:r>
              <a:rPr lang="en-US" sz="1800" dirty="0">
                <a:latin typeface="Source Sans Pro" panose="020B0503030403020204" pitchFamily="34" charset="0"/>
                <a:ea typeface="Source Sans Pro" panose="020B0503030403020204" pitchFamily="34" charset="0"/>
              </a:rPr>
              <a:t>and </a:t>
            </a:r>
            <a:r>
              <a:rPr lang="en-US" sz="1800" i="1" dirty="0">
                <a:latin typeface="Source Sans Pro" panose="020B0503030403020204" pitchFamily="34" charset="0"/>
                <a:ea typeface="Source Sans Pro" panose="020B0503030403020204" pitchFamily="34" charset="0"/>
              </a:rPr>
              <a:t>Freedom</a:t>
            </a:r>
            <a:r>
              <a:rPr lang="en-US" sz="1800" dirty="0">
                <a:latin typeface="Source Sans Pro" panose="020B0503030403020204" pitchFamily="34" charset="0"/>
                <a:ea typeface="Source Sans Pro" panose="020B0503030403020204" pitchFamily="34" charset="0"/>
              </a:rPr>
              <a:t> can help eliminate distractions by blocking the apps or websites that tend to compete for your attention</a:t>
            </a:r>
          </a:p>
        </p:txBody>
      </p:sp>
      <p:sp>
        <p:nvSpPr>
          <p:cNvPr id="19" name="Rectangle 18">
            <a:extLst>
              <a:ext uri="{FF2B5EF4-FFF2-40B4-BE49-F238E27FC236}">
                <a16:creationId xmlns:a16="http://schemas.microsoft.com/office/drawing/2014/main" id="{30FA94B2-DF2E-44AC-95A2-CD06B6496FAE}"/>
              </a:ext>
            </a:extLst>
          </p:cNvPr>
          <p:cNvSpPr/>
          <p:nvPr/>
        </p:nvSpPr>
        <p:spPr>
          <a:xfrm>
            <a:off x="5738701" y="11162"/>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074265" y="263589"/>
            <a:ext cx="353633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Eliminate </a:t>
            </a:r>
            <a:r>
              <a:rPr lang="en-MY" sz="2400" spc="-100" dirty="0">
                <a:solidFill>
                  <a:srgbClr val="419ED7"/>
                </a:solidFill>
                <a:latin typeface="Source Sans Pro Black" panose="020B0803030403020204" pitchFamily="34" charset="0"/>
                <a:ea typeface="Source Sans Pro Black" panose="020B0803030403020204" pitchFamily="34" charset="0"/>
              </a:rPr>
              <a:t>distractions</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715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computer, clock&#10;&#10;Description automatically generated">
            <a:extLst>
              <a:ext uri="{FF2B5EF4-FFF2-40B4-BE49-F238E27FC236}">
                <a16:creationId xmlns:a16="http://schemas.microsoft.com/office/drawing/2014/main" id="{62B35A46-7ABD-4D7B-96F9-A41C0A44854E}"/>
              </a:ext>
            </a:extLst>
          </p:cNvPr>
          <p:cNvPicPr>
            <a:picLocks noChangeAspect="1"/>
          </p:cNvPicPr>
          <p:nvPr/>
        </p:nvPicPr>
        <p:blipFill rotWithShape="1">
          <a:blip r:embed="rId2">
            <a:extLst>
              <a:ext uri="{28A0092B-C50C-407E-A947-70E740481C1C}">
                <a14:useLocalDpi xmlns:a14="http://schemas.microsoft.com/office/drawing/2010/main" val="0"/>
              </a:ext>
            </a:extLst>
          </a:blip>
          <a:srcRect b="10193"/>
          <a:stretch/>
        </p:blipFill>
        <p:spPr>
          <a:xfrm>
            <a:off x="5661220" y="1132924"/>
            <a:ext cx="3187176" cy="2862322"/>
          </a:xfrm>
          <a:prstGeom prst="rect">
            <a:avLst/>
          </a:prstGeom>
        </p:spPr>
      </p:pic>
    </p:spTree>
    <p:extLst>
      <p:ext uri="{BB962C8B-B14F-4D97-AF65-F5344CB8AC3E}">
        <p14:creationId xmlns:p14="http://schemas.microsoft.com/office/powerpoint/2010/main" val="1482857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3657602" y="1428750"/>
            <a:ext cx="4952995" cy="2308324"/>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Participate in the course’s online forum to help you better understand course materials and engage with fellow classmates</a:t>
            </a:r>
            <a:r>
              <a:rPr lang="en-US" sz="1800" dirty="0">
                <a:latin typeface="Source Sans Pro" panose="020B0503030403020204" pitchFamily="34" charset="0"/>
                <a:ea typeface="Source Sans Pro" panose="020B0503030403020204" pitchFamily="34" charset="0"/>
              </a:rPr>
              <a:t>. This might involve commenting on a classmate’s paper on a discussion board or posting a question about a project you’re working on. Read what other students and your lecturer are saying, and if you have a question, ask for clarification.</a:t>
            </a:r>
          </a:p>
        </p:txBody>
      </p:sp>
      <p:sp>
        <p:nvSpPr>
          <p:cNvPr id="16" name="TextBox 15">
            <a:extLst>
              <a:ext uri="{FF2B5EF4-FFF2-40B4-BE49-F238E27FC236}">
                <a16:creationId xmlns:a16="http://schemas.microsoft.com/office/drawing/2014/main" id="{0523D029-432F-44C7-8838-DDD011B43C4B}"/>
              </a:ext>
            </a:extLst>
          </p:cNvPr>
          <p:cNvSpPr txBox="1"/>
          <p:nvPr/>
        </p:nvSpPr>
        <p:spPr>
          <a:xfrm>
            <a:off x="9176657" y="1354767"/>
            <a:ext cx="4952995" cy="2585323"/>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b="1" dirty="0">
                <a:latin typeface="Source Sans Pro" panose="020B0503030403020204" pitchFamily="34" charset="0"/>
                <a:ea typeface="Source Sans Pro" panose="020B0503030403020204" pitchFamily="34" charset="0"/>
              </a:rPr>
              <a:t>Make sure you are checking in as often as you can</a:t>
            </a:r>
            <a:r>
              <a:rPr lang="en-US" sz="1800" dirty="0">
                <a:latin typeface="Source Sans Pro" panose="020B0503030403020204" pitchFamily="34" charset="0"/>
                <a:ea typeface="Source Sans Pro" panose="020B0503030403020204" pitchFamily="34" charset="0"/>
              </a:rPr>
              <a:t>. The flexibility of online learning means that you could squeeze in a discussion response around your schedule. Set a goal to check in on the class discussion threads every day. And if you do feel yourself falling behind, speak up. Don’t wait until an assignment is almost due to ask questions or report issues. Email your lecturer and </a:t>
            </a:r>
            <a:r>
              <a:rPr lang="en-US" sz="1800" b="1" dirty="0">
                <a:latin typeface="Source Sans Pro" panose="020B0503030403020204" pitchFamily="34" charset="0"/>
                <a:ea typeface="Source Sans Pro" panose="020B0503030403020204" pitchFamily="34" charset="0"/>
              </a:rPr>
              <a:t>be proactive in asking for help</a:t>
            </a:r>
            <a:r>
              <a:rPr lang="en-US" sz="1800" dirty="0">
                <a:latin typeface="Source Sans Pro" panose="020B0503030403020204" pitchFamily="34" charset="0"/>
                <a:ea typeface="Source Sans Pro" panose="020B0503030403020204" pitchFamily="34" charset="0"/>
              </a:rPr>
              <a:t>.</a:t>
            </a:r>
          </a:p>
        </p:txBody>
      </p:sp>
      <p:sp>
        <p:nvSpPr>
          <p:cNvPr id="19" name="Rectangle 18">
            <a:extLst>
              <a:ext uri="{FF2B5EF4-FFF2-40B4-BE49-F238E27FC236}">
                <a16:creationId xmlns:a16="http://schemas.microsoft.com/office/drawing/2014/main" id="{87430DF7-4741-45D6-B95B-C4602B07BB2C}"/>
              </a:ext>
            </a:extLst>
          </p:cNvPr>
          <p:cNvSpPr/>
          <p:nvPr/>
        </p:nvSpPr>
        <p:spPr>
          <a:xfrm>
            <a:off x="0" y="0"/>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Actively </a:t>
            </a:r>
            <a:r>
              <a:rPr lang="en-MY" sz="2400" spc="-100" dirty="0">
                <a:solidFill>
                  <a:srgbClr val="419ED7"/>
                </a:solidFill>
                <a:latin typeface="Source Sans Pro Black" panose="020B0803030403020204" pitchFamily="34" charset="0"/>
                <a:ea typeface="Source Sans Pro Black" panose="020B0803030403020204" pitchFamily="34" charset="0"/>
              </a:rPr>
              <a:t>participate</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019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toy&#10;&#10;Description automatically generated">
            <a:extLst>
              <a:ext uri="{FF2B5EF4-FFF2-40B4-BE49-F238E27FC236}">
                <a16:creationId xmlns:a16="http://schemas.microsoft.com/office/drawing/2014/main" id="{3B81C5DA-9894-4878-80B7-FDC1F2CD31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78" t="6031" r="7310" b="22915"/>
          <a:stretch/>
        </p:blipFill>
        <p:spPr>
          <a:xfrm>
            <a:off x="381000" y="1313929"/>
            <a:ext cx="3202141" cy="2667000"/>
          </a:xfrm>
          <a:prstGeom prst="rect">
            <a:avLst/>
          </a:prstGeom>
        </p:spPr>
      </p:pic>
    </p:spTree>
    <p:extLst>
      <p:ext uri="{BB962C8B-B14F-4D97-AF65-F5344CB8AC3E}">
        <p14:creationId xmlns:p14="http://schemas.microsoft.com/office/powerpoint/2010/main" val="2345850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1861450" y="1428750"/>
            <a:ext cx="4952995" cy="2308324"/>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Participate in the course’s online forum to help you better understand course materials and engage with fellow classmates</a:t>
            </a:r>
            <a:r>
              <a:rPr lang="en-US" sz="1800" dirty="0">
                <a:latin typeface="Source Sans Pro" panose="020B0503030403020204" pitchFamily="34" charset="0"/>
                <a:ea typeface="Source Sans Pro" panose="020B0503030403020204" pitchFamily="34" charset="0"/>
              </a:rPr>
              <a:t>. This might involve commenting on a classmate’s paper on a discussion board or posting a question about a project you’re working on. Read what other students and your lecturer are saying, and if you have a question, ask for clarification.</a:t>
            </a:r>
          </a:p>
        </p:txBody>
      </p:sp>
      <p:sp>
        <p:nvSpPr>
          <p:cNvPr id="16" name="TextBox 15">
            <a:extLst>
              <a:ext uri="{FF2B5EF4-FFF2-40B4-BE49-F238E27FC236}">
                <a16:creationId xmlns:a16="http://schemas.microsoft.com/office/drawing/2014/main" id="{0523D029-432F-44C7-8838-DDD011B43C4B}"/>
              </a:ext>
            </a:extLst>
          </p:cNvPr>
          <p:cNvSpPr txBox="1"/>
          <p:nvPr/>
        </p:nvSpPr>
        <p:spPr>
          <a:xfrm>
            <a:off x="3657605" y="1354767"/>
            <a:ext cx="4952995" cy="2585323"/>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b="1" dirty="0">
                <a:latin typeface="Source Sans Pro" panose="020B0503030403020204" pitchFamily="34" charset="0"/>
                <a:ea typeface="Source Sans Pro" panose="020B0503030403020204" pitchFamily="34" charset="0"/>
              </a:rPr>
              <a:t>Make sure you are checking in as often as you can</a:t>
            </a:r>
            <a:r>
              <a:rPr lang="en-US" sz="1800" dirty="0">
                <a:latin typeface="Source Sans Pro" panose="020B0503030403020204" pitchFamily="34" charset="0"/>
                <a:ea typeface="Source Sans Pro" panose="020B0503030403020204" pitchFamily="34" charset="0"/>
              </a:rPr>
              <a:t>. The flexibility of online learning means that you could squeeze in a discussion response around your schedule. Set a goal to check in on the class discussion threads every day. And if you do feel yourself falling behind, speak up. Don’t wait until an assignment is almost due to ask questions or report issues. Email your lecturer and </a:t>
            </a:r>
            <a:r>
              <a:rPr lang="en-US" sz="1800" b="1" dirty="0">
                <a:latin typeface="Source Sans Pro" panose="020B0503030403020204" pitchFamily="34" charset="0"/>
                <a:ea typeface="Source Sans Pro" panose="020B0503030403020204" pitchFamily="34" charset="0"/>
              </a:rPr>
              <a:t>be proactive in asking for help</a:t>
            </a:r>
            <a:r>
              <a:rPr lang="en-US" sz="1800" dirty="0">
                <a:latin typeface="Source Sans Pro" panose="020B0503030403020204" pitchFamily="34" charset="0"/>
                <a:ea typeface="Source Sans Pro" panose="020B0503030403020204" pitchFamily="34" charset="0"/>
              </a:rPr>
              <a:t>.</a:t>
            </a:r>
          </a:p>
        </p:txBody>
      </p:sp>
      <p:sp>
        <p:nvSpPr>
          <p:cNvPr id="19" name="Rectangle 18">
            <a:extLst>
              <a:ext uri="{FF2B5EF4-FFF2-40B4-BE49-F238E27FC236}">
                <a16:creationId xmlns:a16="http://schemas.microsoft.com/office/drawing/2014/main" id="{87430DF7-4741-45D6-B95B-C4602B07BB2C}"/>
              </a:ext>
            </a:extLst>
          </p:cNvPr>
          <p:cNvSpPr/>
          <p:nvPr/>
        </p:nvSpPr>
        <p:spPr>
          <a:xfrm>
            <a:off x="0" y="20768"/>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Actively </a:t>
            </a:r>
            <a:r>
              <a:rPr lang="en-MY" sz="2400" spc="-100" dirty="0">
                <a:solidFill>
                  <a:srgbClr val="419ED7"/>
                </a:solidFill>
                <a:latin typeface="Source Sans Pro Black" panose="020B0803030403020204" pitchFamily="34" charset="0"/>
                <a:ea typeface="Source Sans Pro Black" panose="020B0803030403020204" pitchFamily="34" charset="0"/>
              </a:rPr>
              <a:t>participate</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019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toy&#10;&#10;Description automatically generated">
            <a:extLst>
              <a:ext uri="{FF2B5EF4-FFF2-40B4-BE49-F238E27FC236}">
                <a16:creationId xmlns:a16="http://schemas.microsoft.com/office/drawing/2014/main" id="{3B81C5DA-9894-4878-80B7-FDC1F2CD31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78" t="6031" r="7310" b="22915"/>
          <a:stretch/>
        </p:blipFill>
        <p:spPr>
          <a:xfrm>
            <a:off x="381000" y="1313929"/>
            <a:ext cx="3202141" cy="2667000"/>
          </a:xfrm>
          <a:prstGeom prst="rect">
            <a:avLst/>
          </a:prstGeom>
        </p:spPr>
      </p:pic>
    </p:spTree>
    <p:extLst>
      <p:ext uri="{BB962C8B-B14F-4D97-AF65-F5344CB8AC3E}">
        <p14:creationId xmlns:p14="http://schemas.microsoft.com/office/powerpoint/2010/main" val="2397124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405034" y="1614067"/>
            <a:ext cx="4952995" cy="2031325"/>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Online classes may sometimes make you feel like you are learning on your own, but this couldn’t be further from the truth. </a:t>
            </a:r>
            <a:r>
              <a:rPr lang="en-US" sz="1800" b="1" dirty="0">
                <a:latin typeface="Source Sans Pro" panose="020B0503030403020204" pitchFamily="34" charset="0"/>
                <a:ea typeface="Source Sans Pro" panose="020B0503030403020204" pitchFamily="34" charset="0"/>
              </a:rPr>
              <a:t>Most online courses are built around the concept of collaboration</a:t>
            </a:r>
            <a:r>
              <a:rPr lang="en-US" sz="1800" dirty="0">
                <a:latin typeface="Source Sans Pro" panose="020B0503030403020204" pitchFamily="34" charset="0"/>
                <a:ea typeface="Source Sans Pro" panose="020B0503030403020204" pitchFamily="34" charset="0"/>
              </a:rPr>
              <a:t>, with lecturers and instructors actively encouraging that students work together to complete assignments and discuss lessons</a:t>
            </a:r>
          </a:p>
        </p:txBody>
      </p:sp>
      <p:sp>
        <p:nvSpPr>
          <p:cNvPr id="16" name="TextBox 15">
            <a:extLst>
              <a:ext uri="{FF2B5EF4-FFF2-40B4-BE49-F238E27FC236}">
                <a16:creationId xmlns:a16="http://schemas.microsoft.com/office/drawing/2014/main" id="{0523D029-432F-44C7-8838-DDD011B43C4B}"/>
              </a:ext>
            </a:extLst>
          </p:cNvPr>
          <p:cNvSpPr txBox="1"/>
          <p:nvPr/>
        </p:nvSpPr>
        <p:spPr>
          <a:xfrm>
            <a:off x="-5049809" y="1614067"/>
            <a:ext cx="4952995" cy="230832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b="1" dirty="0">
                <a:latin typeface="Source Sans Pro" panose="020B0503030403020204" pitchFamily="34" charset="0"/>
                <a:ea typeface="Source Sans Pro" panose="020B0503030403020204" pitchFamily="34" charset="0"/>
              </a:rPr>
              <a:t>Build relationships with other students</a:t>
            </a:r>
            <a:r>
              <a:rPr lang="en-US" sz="1800" dirty="0">
                <a:latin typeface="Source Sans Pro" panose="020B0503030403020204" pitchFamily="34" charset="0"/>
                <a:ea typeface="Source Sans Pro" panose="020B0503030403020204" pitchFamily="34" charset="0"/>
              </a:rPr>
              <a:t> by introducing yourself and engaging in online discussion boards. </a:t>
            </a:r>
            <a:r>
              <a:rPr lang="en-US" sz="1800" b="1" dirty="0">
                <a:latin typeface="Source Sans Pro" panose="020B0503030403020204" pitchFamily="34" charset="0"/>
                <a:ea typeface="Source Sans Pro" panose="020B0503030403020204" pitchFamily="34" charset="0"/>
              </a:rPr>
              <a:t>Your peers can be a valuable resource</a:t>
            </a:r>
            <a:r>
              <a:rPr lang="en-US" sz="1800" dirty="0">
                <a:latin typeface="Source Sans Pro" panose="020B0503030403020204" pitchFamily="34" charset="0"/>
                <a:ea typeface="Source Sans Pro" panose="020B0503030403020204" pitchFamily="34" charset="0"/>
              </a:rPr>
              <a:t> when preparing for exams or asking for feedback on assignments. Don’t be afraid to turn to them to create a virtual study group. Chances are good that they will appreciate it just as much as you will.</a:t>
            </a:r>
          </a:p>
        </p:txBody>
      </p:sp>
      <p:sp>
        <p:nvSpPr>
          <p:cNvPr id="19" name="Rectangle 18">
            <a:extLst>
              <a:ext uri="{FF2B5EF4-FFF2-40B4-BE49-F238E27FC236}">
                <a16:creationId xmlns:a16="http://schemas.microsoft.com/office/drawing/2014/main" id="{F536D637-CB0A-43C4-9A02-BB852F08A5AF}"/>
              </a:ext>
            </a:extLst>
          </p:cNvPr>
          <p:cNvSpPr/>
          <p:nvPr/>
        </p:nvSpPr>
        <p:spPr>
          <a:xfrm>
            <a:off x="5577793" y="11162"/>
            <a:ext cx="356418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descr="A picture containing drawing&#10;&#10;Description automatically generated">
            <a:extLst>
              <a:ext uri="{FF2B5EF4-FFF2-40B4-BE49-F238E27FC236}">
                <a16:creationId xmlns:a16="http://schemas.microsoft.com/office/drawing/2014/main" id="{E81F3116-5267-45B0-84F0-C1AAFA96E3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353" y="1428750"/>
            <a:ext cx="3372771" cy="2197023"/>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Leverage your </a:t>
            </a:r>
            <a:r>
              <a:rPr lang="en-MY" sz="2400" spc="-100" dirty="0">
                <a:solidFill>
                  <a:srgbClr val="419ED7"/>
                </a:solidFill>
                <a:latin typeface="Source Sans Pro Black" panose="020B0803030403020204" pitchFamily="34" charset="0"/>
                <a:ea typeface="Source Sans Pro Black" panose="020B0803030403020204" pitchFamily="34" charset="0"/>
              </a:rPr>
              <a:t>network</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624286"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43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5867405" y="1614067"/>
            <a:ext cx="4952995" cy="2031325"/>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Online classes may sometimes make you feel like you are learning on your own, but this couldn’t be further from the truth. </a:t>
            </a:r>
            <a:r>
              <a:rPr lang="en-US" sz="1800" b="1" dirty="0">
                <a:latin typeface="Source Sans Pro" panose="020B0503030403020204" pitchFamily="34" charset="0"/>
                <a:ea typeface="Source Sans Pro" panose="020B0503030403020204" pitchFamily="34" charset="0"/>
              </a:rPr>
              <a:t>Most online courses are built around the concept of collaboration</a:t>
            </a:r>
            <a:r>
              <a:rPr lang="en-US" sz="1800" dirty="0">
                <a:latin typeface="Source Sans Pro" panose="020B0503030403020204" pitchFamily="34" charset="0"/>
                <a:ea typeface="Source Sans Pro" panose="020B0503030403020204" pitchFamily="34" charset="0"/>
              </a:rPr>
              <a:t>, with lecturers and instructors actively encouraging that students work together to complete assignments and discuss lessons</a:t>
            </a:r>
          </a:p>
        </p:txBody>
      </p:sp>
      <p:sp>
        <p:nvSpPr>
          <p:cNvPr id="16" name="TextBox 15">
            <a:extLst>
              <a:ext uri="{FF2B5EF4-FFF2-40B4-BE49-F238E27FC236}">
                <a16:creationId xmlns:a16="http://schemas.microsoft.com/office/drawing/2014/main" id="{0523D029-432F-44C7-8838-DDD011B43C4B}"/>
              </a:ext>
            </a:extLst>
          </p:cNvPr>
          <p:cNvSpPr txBox="1"/>
          <p:nvPr/>
        </p:nvSpPr>
        <p:spPr>
          <a:xfrm>
            <a:off x="412562" y="1614067"/>
            <a:ext cx="4952995" cy="230832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b="1" dirty="0">
                <a:latin typeface="Source Sans Pro" panose="020B0503030403020204" pitchFamily="34" charset="0"/>
                <a:ea typeface="Source Sans Pro" panose="020B0503030403020204" pitchFamily="34" charset="0"/>
              </a:rPr>
              <a:t>Build relationships with other students</a:t>
            </a:r>
            <a:r>
              <a:rPr lang="en-US" sz="1800" dirty="0">
                <a:latin typeface="Source Sans Pro" panose="020B0503030403020204" pitchFamily="34" charset="0"/>
                <a:ea typeface="Source Sans Pro" panose="020B0503030403020204" pitchFamily="34" charset="0"/>
              </a:rPr>
              <a:t> by introducing yourself and engaging in online discussion boards. </a:t>
            </a:r>
            <a:r>
              <a:rPr lang="en-US" sz="1800" b="1" dirty="0">
                <a:latin typeface="Source Sans Pro" panose="020B0503030403020204" pitchFamily="34" charset="0"/>
                <a:ea typeface="Source Sans Pro" panose="020B0503030403020204" pitchFamily="34" charset="0"/>
              </a:rPr>
              <a:t>Your peers can be a valuable resource</a:t>
            </a:r>
            <a:r>
              <a:rPr lang="en-US" sz="1800" dirty="0">
                <a:latin typeface="Source Sans Pro" panose="020B0503030403020204" pitchFamily="34" charset="0"/>
                <a:ea typeface="Source Sans Pro" panose="020B0503030403020204" pitchFamily="34" charset="0"/>
              </a:rPr>
              <a:t> when preparing for exams or asking for feedback on assignments. Don’t be afraid to turn to them to create a virtual study group. Chances are good that they will appreciate it just as much as you will.</a:t>
            </a:r>
          </a:p>
        </p:txBody>
      </p:sp>
      <p:sp>
        <p:nvSpPr>
          <p:cNvPr id="19" name="Rectangle 18">
            <a:extLst>
              <a:ext uri="{FF2B5EF4-FFF2-40B4-BE49-F238E27FC236}">
                <a16:creationId xmlns:a16="http://schemas.microsoft.com/office/drawing/2014/main" id="{F536D637-CB0A-43C4-9A02-BB852F08A5AF}"/>
              </a:ext>
            </a:extLst>
          </p:cNvPr>
          <p:cNvSpPr/>
          <p:nvPr/>
        </p:nvSpPr>
        <p:spPr>
          <a:xfrm>
            <a:off x="5577793" y="11162"/>
            <a:ext cx="3564185"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descr="A picture containing drawing&#10;&#10;Description automatically generated">
            <a:extLst>
              <a:ext uri="{FF2B5EF4-FFF2-40B4-BE49-F238E27FC236}">
                <a16:creationId xmlns:a16="http://schemas.microsoft.com/office/drawing/2014/main" id="{E81F3116-5267-45B0-84F0-C1AAFA96E3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353" y="1428750"/>
            <a:ext cx="3372771" cy="2197023"/>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Leverage your </a:t>
            </a:r>
            <a:r>
              <a:rPr lang="en-MY" sz="2400" spc="-100" dirty="0">
                <a:solidFill>
                  <a:srgbClr val="419ED7"/>
                </a:solidFill>
                <a:latin typeface="Source Sans Pro Black" panose="020B0803030403020204" pitchFamily="34" charset="0"/>
                <a:ea typeface="Source Sans Pro Black" panose="020B0803030403020204" pitchFamily="34" charset="0"/>
              </a:rPr>
              <a:t>network</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624286"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249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3657602" y="1428750"/>
            <a:ext cx="4952995" cy="2585323"/>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Set goals at the beginning of the semester and check-in with yourself weekly</a:t>
            </a:r>
            <a:r>
              <a:rPr lang="en-US" sz="1800" dirty="0">
                <a:latin typeface="Source Sans Pro" panose="020B0503030403020204" pitchFamily="34" charset="0"/>
                <a:ea typeface="Source Sans Pro" panose="020B0503030403020204" pitchFamily="34" charset="0"/>
              </a:rPr>
              <a:t>. In a traditional classroom setting, you’ll often receive verbal or visual reminders of an assignment’s upcoming due date. But without a lecturer actively reminding you, it’s up to you to make sure you’ve allotted enough time to complete the work so you’re not starting an assignment the day before it’s due.</a:t>
            </a:r>
          </a:p>
        </p:txBody>
      </p:sp>
      <p:sp>
        <p:nvSpPr>
          <p:cNvPr id="2" name="Rectangle 1">
            <a:extLst>
              <a:ext uri="{FF2B5EF4-FFF2-40B4-BE49-F238E27FC236}">
                <a16:creationId xmlns:a16="http://schemas.microsoft.com/office/drawing/2014/main" id="{5F9A6245-A2CB-499B-A5BA-351AEC99C693}"/>
              </a:ext>
            </a:extLst>
          </p:cNvPr>
          <p:cNvSpPr/>
          <p:nvPr/>
        </p:nvSpPr>
        <p:spPr>
          <a:xfrm>
            <a:off x="0" y="0"/>
            <a:ext cx="365212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Picture 16" descr="A picture containing game, person&#10;&#10;Description automatically generated">
            <a:extLst>
              <a:ext uri="{FF2B5EF4-FFF2-40B4-BE49-F238E27FC236}">
                <a16:creationId xmlns:a16="http://schemas.microsoft.com/office/drawing/2014/main" id="{9C568F73-77F3-4ABE-8103-163192A0B1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24" y="1488873"/>
            <a:ext cx="3548235" cy="2165754"/>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257145" y="263589"/>
            <a:ext cx="335345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Hold yourself</a:t>
            </a:r>
            <a:r>
              <a:rPr lang="en-MY" sz="2400" spc="-100" dirty="0">
                <a:solidFill>
                  <a:srgbClr val="419ED7"/>
                </a:solidFill>
                <a:latin typeface="Source Sans Pro Black" panose="020B0803030403020204" pitchFamily="34" charset="0"/>
              </a:rPr>
              <a:t> </a:t>
            </a:r>
            <a:r>
              <a:rPr lang="en-MY" sz="2400" spc="-100" dirty="0">
                <a:solidFill>
                  <a:srgbClr val="419ED7"/>
                </a:solidFill>
                <a:latin typeface="Source Sans Pro Black" panose="020B0803030403020204" pitchFamily="34" charset="0"/>
                <a:ea typeface="Source Sans Pro Black" panose="020B0803030403020204" pitchFamily="34" charset="0"/>
              </a:rPr>
              <a:t>accountable</a:t>
            </a:r>
          </a:p>
        </p:txBody>
      </p:sp>
      <p:cxnSp>
        <p:nvCxnSpPr>
          <p:cNvPr id="13" name="Straight Connector 12">
            <a:extLst>
              <a:ext uri="{FF2B5EF4-FFF2-40B4-BE49-F238E27FC236}">
                <a16:creationId xmlns:a16="http://schemas.microsoft.com/office/drawing/2014/main" id="{01E9FA6D-9990-4BCB-AB1A-7169A3FC6466}"/>
              </a:ext>
            </a:extLst>
          </p:cNvPr>
          <p:cNvCxnSpPr>
            <a:cxnSpLocks/>
          </p:cNvCxnSpPr>
          <p:nvPr/>
        </p:nvCxnSpPr>
        <p:spPr>
          <a:xfrm>
            <a:off x="5257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0523D029-432F-44C7-8838-DDD011B43C4B}"/>
              </a:ext>
            </a:extLst>
          </p:cNvPr>
          <p:cNvSpPr txBox="1"/>
          <p:nvPr/>
        </p:nvSpPr>
        <p:spPr>
          <a:xfrm>
            <a:off x="9112949" y="1705748"/>
            <a:ext cx="4952995" cy="2031325"/>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If you’re having trouble holding yourself responsible, </a:t>
            </a:r>
            <a:r>
              <a:rPr lang="en-US" sz="1800" b="1" dirty="0">
                <a:latin typeface="Source Sans Pro" panose="020B0503030403020204" pitchFamily="34" charset="0"/>
                <a:ea typeface="Source Sans Pro" panose="020B0503030403020204" pitchFamily="34" charset="0"/>
              </a:rPr>
              <a:t>pair up with a fellow classmate, or asks the help of a spouse or friend to check in as an accountability partner</a:t>
            </a:r>
            <a:r>
              <a:rPr lang="en-US" sz="1800" dirty="0">
                <a:latin typeface="Source Sans Pro" panose="020B0503030403020204" pitchFamily="34" charset="0"/>
                <a:ea typeface="Source Sans Pro" panose="020B0503030403020204" pitchFamily="34" charset="0"/>
              </a:rPr>
              <a:t>. By being organized, proactive, and self-aware, you can get the most from your online class even when life outside of school becomes chaotic.</a:t>
            </a:r>
          </a:p>
        </p:txBody>
      </p:sp>
    </p:spTree>
    <p:extLst>
      <p:ext uri="{BB962C8B-B14F-4D97-AF65-F5344CB8AC3E}">
        <p14:creationId xmlns:p14="http://schemas.microsoft.com/office/powerpoint/2010/main" val="395645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1803400" y="1428750"/>
            <a:ext cx="4952995" cy="2585323"/>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Set goals at the beginning of the semester and check-in with yourself weekly</a:t>
            </a:r>
            <a:r>
              <a:rPr lang="en-US" sz="1800" dirty="0">
                <a:latin typeface="Source Sans Pro" panose="020B0503030403020204" pitchFamily="34" charset="0"/>
                <a:ea typeface="Source Sans Pro" panose="020B0503030403020204" pitchFamily="34" charset="0"/>
              </a:rPr>
              <a:t>. In a traditional classroom setting, you’ll often receive verbal or visual reminders of an assignment’s upcoming due date. But without a lecturer actively reminding you, it’s up to you to make sure you’ve allotted enough time to complete the work so you’re not starting an assignment the day before it’s due.</a:t>
            </a:r>
          </a:p>
        </p:txBody>
      </p:sp>
      <p:sp>
        <p:nvSpPr>
          <p:cNvPr id="2" name="Rectangle 1">
            <a:extLst>
              <a:ext uri="{FF2B5EF4-FFF2-40B4-BE49-F238E27FC236}">
                <a16:creationId xmlns:a16="http://schemas.microsoft.com/office/drawing/2014/main" id="{5F9A6245-A2CB-499B-A5BA-351AEC99C693}"/>
              </a:ext>
            </a:extLst>
          </p:cNvPr>
          <p:cNvSpPr/>
          <p:nvPr/>
        </p:nvSpPr>
        <p:spPr>
          <a:xfrm>
            <a:off x="0" y="0"/>
            <a:ext cx="3652126"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Picture 16" descr="A picture containing game, person&#10;&#10;Description automatically generated">
            <a:extLst>
              <a:ext uri="{FF2B5EF4-FFF2-40B4-BE49-F238E27FC236}">
                <a16:creationId xmlns:a16="http://schemas.microsoft.com/office/drawing/2014/main" id="{9C568F73-77F3-4ABE-8103-163192A0B1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224" y="1488873"/>
            <a:ext cx="3548235" cy="2165754"/>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257145" y="263589"/>
            <a:ext cx="335345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Hold yourself</a:t>
            </a:r>
            <a:r>
              <a:rPr lang="en-MY" sz="2400" spc="-100" dirty="0">
                <a:solidFill>
                  <a:srgbClr val="419ED7"/>
                </a:solidFill>
                <a:latin typeface="Source Sans Pro Black" panose="020B0803030403020204" pitchFamily="34" charset="0"/>
              </a:rPr>
              <a:t> </a:t>
            </a:r>
            <a:r>
              <a:rPr lang="en-MY" sz="2400" spc="-100" dirty="0">
                <a:solidFill>
                  <a:srgbClr val="419ED7"/>
                </a:solidFill>
                <a:latin typeface="Source Sans Pro Black" panose="020B0803030403020204" pitchFamily="34" charset="0"/>
                <a:ea typeface="Source Sans Pro Black" panose="020B0803030403020204" pitchFamily="34" charset="0"/>
              </a:rPr>
              <a:t>accountable</a:t>
            </a:r>
          </a:p>
        </p:txBody>
      </p:sp>
      <p:cxnSp>
        <p:nvCxnSpPr>
          <p:cNvPr id="13" name="Straight Connector 12">
            <a:extLst>
              <a:ext uri="{FF2B5EF4-FFF2-40B4-BE49-F238E27FC236}">
                <a16:creationId xmlns:a16="http://schemas.microsoft.com/office/drawing/2014/main" id="{01E9FA6D-9990-4BCB-AB1A-7169A3FC6466}"/>
              </a:ext>
            </a:extLst>
          </p:cNvPr>
          <p:cNvCxnSpPr>
            <a:cxnSpLocks/>
          </p:cNvCxnSpPr>
          <p:nvPr/>
        </p:nvCxnSpPr>
        <p:spPr>
          <a:xfrm>
            <a:off x="5257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EF024E4E-FAAE-416F-AD59-87CAD2986525}"/>
              </a:ext>
            </a:extLst>
          </p:cNvPr>
          <p:cNvSpPr txBox="1"/>
          <p:nvPr/>
        </p:nvSpPr>
        <p:spPr>
          <a:xfrm>
            <a:off x="3651947" y="1705748"/>
            <a:ext cx="4952995" cy="2031325"/>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If you’re having trouble holding yourself responsible, </a:t>
            </a:r>
            <a:r>
              <a:rPr lang="en-US" sz="1800" b="1" dirty="0">
                <a:latin typeface="Source Sans Pro" panose="020B0503030403020204" pitchFamily="34" charset="0"/>
                <a:ea typeface="Source Sans Pro" panose="020B0503030403020204" pitchFamily="34" charset="0"/>
              </a:rPr>
              <a:t>pair up with a fellow classmate, or asks the help of a spouse or friend to check in as an accountability partner</a:t>
            </a:r>
            <a:r>
              <a:rPr lang="en-US" sz="1800" dirty="0">
                <a:latin typeface="Source Sans Pro" panose="020B0503030403020204" pitchFamily="34" charset="0"/>
                <a:ea typeface="Source Sans Pro" panose="020B0503030403020204" pitchFamily="34" charset="0"/>
              </a:rPr>
              <a:t>. By being organized, proactive, and self-aware, you can get the most from your online class even when life outside of school becomes chaotic.</a:t>
            </a:r>
          </a:p>
        </p:txBody>
      </p:sp>
      <p:pic>
        <p:nvPicPr>
          <p:cNvPr id="19" name="Picture 2">
            <a:extLst>
              <a:ext uri="{FF2B5EF4-FFF2-40B4-BE49-F238E27FC236}">
                <a16:creationId xmlns:a16="http://schemas.microsoft.com/office/drawing/2014/main" id="{C5712498-EDDA-4B0A-A74B-B1BEEEB11A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67" t="28666" r="4667" b="28666"/>
          <a:stretch/>
        </p:blipFill>
        <p:spPr bwMode="auto">
          <a:xfrm>
            <a:off x="-2521245" y="2418730"/>
            <a:ext cx="1502882" cy="3536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9CD7301-42DC-4551-ADDE-F9BFC484A1EE}"/>
              </a:ext>
            </a:extLst>
          </p:cNvPr>
          <p:cNvSpPr txBox="1"/>
          <p:nvPr/>
        </p:nvSpPr>
        <p:spPr>
          <a:xfrm>
            <a:off x="-4953000" y="1845597"/>
            <a:ext cx="4952989" cy="1754326"/>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r>
              <a:rPr lang="en-US" dirty="0"/>
              <a:t>One of </a:t>
            </a:r>
            <a:r>
              <a:rPr lang="en-US" b="1" dirty="0"/>
              <a:t>the best tools </a:t>
            </a:r>
            <a:r>
              <a:rPr lang="en-US" dirty="0"/>
              <a:t>you can utilize to help you more accountable, organized, and allow collaboration as well, is                         . By using your binus.ac.id email account, you can start using Microsoft Teams with your classmates or lecturers.</a:t>
            </a:r>
          </a:p>
        </p:txBody>
      </p:sp>
      <p:pic>
        <p:nvPicPr>
          <p:cNvPr id="21" name="Picture 20">
            <a:extLst>
              <a:ext uri="{FF2B5EF4-FFF2-40B4-BE49-F238E27FC236}">
                <a16:creationId xmlns:a16="http://schemas.microsoft.com/office/drawing/2014/main" id="{D352ACAC-0897-4C28-AEF1-196361F6E7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1067" y="1686096"/>
            <a:ext cx="3209533" cy="2257254"/>
          </a:xfrm>
          <a:prstGeom prst="rect">
            <a:avLst/>
          </a:prstGeom>
        </p:spPr>
      </p:pic>
    </p:spTree>
    <p:extLst>
      <p:ext uri="{BB962C8B-B14F-4D97-AF65-F5344CB8AC3E}">
        <p14:creationId xmlns:p14="http://schemas.microsoft.com/office/powerpoint/2010/main" val="360818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F7E390C-638C-498A-8FA1-E863487CB5BF}"/>
              </a:ext>
            </a:extLst>
          </p:cNvPr>
          <p:cNvGrpSpPr/>
          <p:nvPr/>
        </p:nvGrpSpPr>
        <p:grpSpPr>
          <a:xfrm>
            <a:off x="3893543" y="4799757"/>
            <a:ext cx="1370290" cy="182880"/>
            <a:chOff x="7381134" y="1320692"/>
            <a:chExt cx="1370290" cy="182880"/>
          </a:xfrm>
        </p:grpSpPr>
        <p:sp>
          <p:nvSpPr>
            <p:cNvPr id="38" name="Oval 37">
              <a:extLst>
                <a:ext uri="{FF2B5EF4-FFF2-40B4-BE49-F238E27FC236}">
                  <a16:creationId xmlns:a16="http://schemas.microsoft.com/office/drawing/2014/main" id="{F975C0E1-DA1D-4A29-B28E-EF0A2A0AEB34}"/>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CC750A5-FF21-4D69-B289-96C90BB50C62}"/>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D1ABE36-1CD2-458C-B2AC-91F161C359F8}"/>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554310D-6626-464A-B7F5-F1EA0B078892}"/>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6E9D1B93-7B7D-4559-8AAB-E76655825215}"/>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Freeform: Shape 34">
            <a:extLst>
              <a:ext uri="{FF2B5EF4-FFF2-40B4-BE49-F238E27FC236}">
                <a16:creationId xmlns:a16="http://schemas.microsoft.com/office/drawing/2014/main" id="{F568E9E3-5E49-4281-A46A-FD8EF4D2D87E}"/>
              </a:ext>
            </a:extLst>
          </p:cNvPr>
          <p:cNvSpPr/>
          <p:nvPr/>
        </p:nvSpPr>
        <p:spPr>
          <a:xfrm rot="10800000">
            <a:off x="3500200" y="5352"/>
            <a:ext cx="3135908" cy="2713945"/>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rgbClr val="419E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6" name="Straight Arrow Connector 35">
            <a:extLst>
              <a:ext uri="{FF2B5EF4-FFF2-40B4-BE49-F238E27FC236}">
                <a16:creationId xmlns:a16="http://schemas.microsoft.com/office/drawing/2014/main" id="{A79D9FA6-F676-4A0D-A3EE-B17A0B6DD62F}"/>
              </a:ext>
            </a:extLst>
          </p:cNvPr>
          <p:cNvCxnSpPr>
            <a:cxnSpLocks/>
            <a:stCxn id="35" idx="2"/>
          </p:cNvCxnSpPr>
          <p:nvPr/>
        </p:nvCxnSpPr>
        <p:spPr>
          <a:xfrm>
            <a:off x="3500654" y="5352"/>
            <a:ext cx="2238012" cy="3789032"/>
          </a:xfrm>
          <a:prstGeom prst="straightConnector1">
            <a:avLst/>
          </a:prstGeom>
          <a:ln w="76200">
            <a:solidFill>
              <a:srgbClr val="419ED7"/>
            </a:solidFill>
            <a:tailEnd type="triangle"/>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3B888380-B5E2-40F4-B3AE-1C5C441C8DC9}"/>
              </a:ext>
            </a:extLst>
          </p:cNvPr>
          <p:cNvSpPr/>
          <p:nvPr/>
        </p:nvSpPr>
        <p:spPr>
          <a:xfrm rot="10800000">
            <a:off x="2382616" y="5352"/>
            <a:ext cx="3356051" cy="2238003"/>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rgbClr val="F3B78F"/>
          </a:solidFill>
          <a:ln>
            <a:noFill/>
          </a:ln>
          <a:effectLst>
            <a:outerShdw blurRad="203200" dist="114300" dir="102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4" name="Straight Arrow Connector 33">
            <a:extLst>
              <a:ext uri="{FF2B5EF4-FFF2-40B4-BE49-F238E27FC236}">
                <a16:creationId xmlns:a16="http://schemas.microsoft.com/office/drawing/2014/main" id="{999B25DA-5CA4-4E15-8D9A-BD810E812B40}"/>
              </a:ext>
            </a:extLst>
          </p:cNvPr>
          <p:cNvCxnSpPr>
            <a:cxnSpLocks/>
            <a:stCxn id="33" idx="3"/>
          </p:cNvCxnSpPr>
          <p:nvPr/>
        </p:nvCxnSpPr>
        <p:spPr>
          <a:xfrm flipH="1">
            <a:off x="1554875" y="5352"/>
            <a:ext cx="1945780" cy="3383532"/>
          </a:xfrm>
          <a:prstGeom prst="straightConnector1">
            <a:avLst/>
          </a:prstGeom>
          <a:ln w="76200">
            <a:solidFill>
              <a:srgbClr val="F3B78F"/>
            </a:solidFill>
            <a:tailEnd type="triangl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E9FDA489-2224-4F36-B5F9-11F021589E3C}"/>
              </a:ext>
            </a:extLst>
          </p:cNvPr>
          <p:cNvSpPr/>
          <p:nvPr/>
        </p:nvSpPr>
        <p:spPr>
          <a:xfrm rot="10800000">
            <a:off x="2156897" y="5352"/>
            <a:ext cx="2687527" cy="1343762"/>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rgbClr val="F3C144"/>
          </a:solidFill>
          <a:ln>
            <a:noFill/>
          </a:ln>
          <a:effectLst>
            <a:outerShdw blurRad="203200" dist="114300" dir="120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2" name="Straight Arrow Connector 31">
            <a:extLst>
              <a:ext uri="{FF2B5EF4-FFF2-40B4-BE49-F238E27FC236}">
                <a16:creationId xmlns:a16="http://schemas.microsoft.com/office/drawing/2014/main" id="{6AD39EAD-5966-4D3A-A678-39D1D89F7AA1}"/>
              </a:ext>
            </a:extLst>
          </p:cNvPr>
          <p:cNvCxnSpPr>
            <a:cxnSpLocks/>
            <a:stCxn id="33" idx="3"/>
          </p:cNvCxnSpPr>
          <p:nvPr/>
        </p:nvCxnSpPr>
        <p:spPr>
          <a:xfrm flipH="1">
            <a:off x="337530" y="5352"/>
            <a:ext cx="3163124" cy="0"/>
          </a:xfrm>
          <a:prstGeom prst="straightConnector1">
            <a:avLst/>
          </a:prstGeom>
          <a:ln w="76200">
            <a:solidFill>
              <a:srgbClr val="F3C144"/>
            </a:solidFill>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90A39085-887B-4AEC-9E3C-2FAAE1ED6645}"/>
              </a:ext>
            </a:extLst>
          </p:cNvPr>
          <p:cNvSpPr/>
          <p:nvPr/>
        </p:nvSpPr>
        <p:spPr>
          <a:xfrm rot="10800000">
            <a:off x="3038099" y="-1"/>
            <a:ext cx="897440" cy="448720"/>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bg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TextBox 42">
            <a:extLst>
              <a:ext uri="{FF2B5EF4-FFF2-40B4-BE49-F238E27FC236}">
                <a16:creationId xmlns:a16="http://schemas.microsoft.com/office/drawing/2014/main" id="{EECBFCA3-454C-4172-A3B4-1EF83FF79FC1}"/>
              </a:ext>
            </a:extLst>
          </p:cNvPr>
          <p:cNvSpPr txBox="1"/>
          <p:nvPr/>
        </p:nvSpPr>
        <p:spPr>
          <a:xfrm>
            <a:off x="304800" y="29800"/>
            <a:ext cx="577260" cy="544830"/>
          </a:xfrm>
          <a:prstGeom prst="rect">
            <a:avLst/>
          </a:prstGeom>
          <a:noFill/>
        </p:spPr>
        <p:txBody>
          <a:bodyPr wrap="none" rtlCol="0" anchor="ctr">
            <a:spAutoFit/>
          </a:bodyPr>
          <a:lstStyle/>
          <a:p>
            <a:pPr algn="ctr"/>
            <a:r>
              <a:rPr lang="en-US" sz="3600" b="1" dirty="0">
                <a:solidFill>
                  <a:srgbClr val="F3C144"/>
                </a:solidFill>
                <a:latin typeface="Source Sans Pro Black" panose="020B0803030403020204" pitchFamily="34" charset="0"/>
                <a:ea typeface="Source Sans Pro Black" panose="020B0803030403020204" pitchFamily="34" charset="0"/>
              </a:rPr>
              <a:t>01</a:t>
            </a:r>
          </a:p>
        </p:txBody>
      </p:sp>
      <p:sp>
        <p:nvSpPr>
          <p:cNvPr id="44" name="TextBox 43">
            <a:extLst>
              <a:ext uri="{FF2B5EF4-FFF2-40B4-BE49-F238E27FC236}">
                <a16:creationId xmlns:a16="http://schemas.microsoft.com/office/drawing/2014/main" id="{F3EF4209-4308-47B5-812D-A7870AF819C1}"/>
              </a:ext>
            </a:extLst>
          </p:cNvPr>
          <p:cNvSpPr txBox="1"/>
          <p:nvPr/>
        </p:nvSpPr>
        <p:spPr>
          <a:xfrm rot="10800000" flipV="1">
            <a:off x="2187172" y="3218750"/>
            <a:ext cx="2530827" cy="923330"/>
          </a:xfrm>
          <a:prstGeom prst="rect">
            <a:avLst/>
          </a:prstGeom>
          <a:noFill/>
        </p:spPr>
        <p:txBody>
          <a:bodyPr wrap="square" rtlCol="0" anchor="b">
            <a:spAutoFit/>
          </a:bodyPr>
          <a:lstStyle/>
          <a:p>
            <a:pPr>
              <a:spcAft>
                <a:spcPts val="600"/>
              </a:spcAft>
              <a:buSzPct val="80000"/>
            </a:pPr>
            <a:r>
              <a:rPr lang="en-US" b="1" dirty="0">
                <a:solidFill>
                  <a:schemeClr val="tx1">
                    <a:lumMod val="75000"/>
                    <a:lumOff val="25000"/>
                  </a:schemeClr>
                </a:solidFill>
                <a:latin typeface="Source Sans Pro Light" panose="020B0403030403020204" pitchFamily="34" charset="0"/>
                <a:ea typeface="Source Sans Pro Light" panose="020B0403030403020204" pitchFamily="34" charset="0"/>
              </a:rPr>
              <a:t>Recognize</a:t>
            </a:r>
            <a:r>
              <a:rPr lang="en-US" dirty="0">
                <a:solidFill>
                  <a:schemeClr val="tx1">
                    <a:lumMod val="75000"/>
                    <a:lumOff val="25000"/>
                  </a:schemeClr>
                </a:solidFill>
                <a:latin typeface="Source Sans Pro Light" panose="020B0403030403020204" pitchFamily="34" charset="0"/>
                <a:ea typeface="Source Sans Pro Light" panose="020B0403030403020204" pitchFamily="34" charset="0"/>
              </a:rPr>
              <a:t> your intrinsic motivation and how to address it properly</a:t>
            </a:r>
          </a:p>
        </p:txBody>
      </p:sp>
      <p:sp>
        <p:nvSpPr>
          <p:cNvPr id="45" name="TextBox 44">
            <a:extLst>
              <a:ext uri="{FF2B5EF4-FFF2-40B4-BE49-F238E27FC236}">
                <a16:creationId xmlns:a16="http://schemas.microsoft.com/office/drawing/2014/main" id="{E7B572DB-72E7-47B9-9E4F-A0966DE1202A}"/>
              </a:ext>
            </a:extLst>
          </p:cNvPr>
          <p:cNvSpPr txBox="1"/>
          <p:nvPr/>
        </p:nvSpPr>
        <p:spPr>
          <a:xfrm rot="10800000" flipV="1">
            <a:off x="6298561" y="3397752"/>
            <a:ext cx="1826260" cy="923330"/>
          </a:xfrm>
          <a:prstGeom prst="rect">
            <a:avLst/>
          </a:prstGeom>
          <a:noFill/>
        </p:spPr>
        <p:txBody>
          <a:bodyPr wrap="square" rtlCol="0" anchor="b">
            <a:spAutoFit/>
          </a:bodyPr>
          <a:lstStyle/>
          <a:p>
            <a:pPr>
              <a:spcAft>
                <a:spcPts val="600"/>
              </a:spcAft>
              <a:buSzPct val="80000"/>
            </a:pPr>
            <a:r>
              <a:rPr lang="en-US" b="1" dirty="0">
                <a:solidFill>
                  <a:schemeClr val="tx1">
                    <a:lumMod val="75000"/>
                    <a:lumOff val="25000"/>
                  </a:schemeClr>
                </a:solidFill>
                <a:latin typeface="Source Sans Pro Light" panose="020B0403030403020204" pitchFamily="34" charset="0"/>
                <a:ea typeface="Source Sans Pro Light" panose="020B0403030403020204" pitchFamily="34" charset="0"/>
              </a:rPr>
              <a:t>Set </a:t>
            </a:r>
            <a:r>
              <a:rPr lang="en-US" dirty="0">
                <a:solidFill>
                  <a:schemeClr val="tx1">
                    <a:lumMod val="75000"/>
                    <a:lumOff val="25000"/>
                  </a:schemeClr>
                </a:solidFill>
                <a:latin typeface="Source Sans Pro Light" panose="020B0403030403020204" pitchFamily="34" charset="0"/>
                <a:ea typeface="Source Sans Pro Light" panose="020B0403030403020204" pitchFamily="34" charset="0"/>
              </a:rPr>
              <a:t>your own self-directed learning plan</a:t>
            </a:r>
          </a:p>
        </p:txBody>
      </p:sp>
      <p:sp>
        <p:nvSpPr>
          <p:cNvPr id="46" name="TextBox 45">
            <a:extLst>
              <a:ext uri="{FF2B5EF4-FFF2-40B4-BE49-F238E27FC236}">
                <a16:creationId xmlns:a16="http://schemas.microsoft.com/office/drawing/2014/main" id="{A90FD07D-4C72-4270-AF6A-C9BC59D4CC73}"/>
              </a:ext>
            </a:extLst>
          </p:cNvPr>
          <p:cNvSpPr txBox="1"/>
          <p:nvPr/>
        </p:nvSpPr>
        <p:spPr>
          <a:xfrm rot="10800000" flipV="1">
            <a:off x="835013" y="147588"/>
            <a:ext cx="1586423" cy="1477328"/>
          </a:xfrm>
          <a:prstGeom prst="rect">
            <a:avLst/>
          </a:prstGeom>
          <a:noFill/>
        </p:spPr>
        <p:txBody>
          <a:bodyPr wrap="square" rtlCol="0" anchor="b">
            <a:spAutoFit/>
          </a:bodyPr>
          <a:lstStyle/>
          <a:p>
            <a:pPr>
              <a:spcAft>
                <a:spcPts val="600"/>
              </a:spcAft>
              <a:buSzPct val="80000"/>
            </a:pPr>
            <a:r>
              <a:rPr lang="en-US" b="1" dirty="0">
                <a:solidFill>
                  <a:schemeClr val="tx1">
                    <a:lumMod val="75000"/>
                    <a:lumOff val="25000"/>
                  </a:schemeClr>
                </a:solidFill>
                <a:latin typeface="Source Sans Pro Light" panose="020B0403030403020204" pitchFamily="34" charset="0"/>
                <a:ea typeface="Source Sans Pro Light" panose="020B0403030403020204" pitchFamily="34" charset="0"/>
              </a:rPr>
              <a:t>Identify </a:t>
            </a:r>
            <a:r>
              <a:rPr lang="en-US" dirty="0">
                <a:solidFill>
                  <a:schemeClr val="tx1">
                    <a:lumMod val="75000"/>
                    <a:lumOff val="25000"/>
                  </a:schemeClr>
                </a:solidFill>
                <a:latin typeface="Source Sans Pro Light" panose="020B0403030403020204" pitchFamily="34" charset="0"/>
                <a:ea typeface="Source Sans Pro Light" panose="020B0403030403020204" pitchFamily="34" charset="0"/>
              </a:rPr>
              <a:t>the </a:t>
            </a:r>
            <a:br>
              <a:rPr lang="en-US" dirty="0">
                <a:solidFill>
                  <a:schemeClr val="tx1">
                    <a:lumMod val="75000"/>
                    <a:lumOff val="25000"/>
                  </a:schemeClr>
                </a:solidFill>
                <a:latin typeface="Source Sans Pro Light" panose="020B0403030403020204" pitchFamily="34" charset="0"/>
                <a:ea typeface="Source Sans Pro Light" panose="020B0403030403020204" pitchFamily="34" charset="0"/>
              </a:rPr>
            </a:br>
            <a:r>
              <a:rPr lang="en-US" dirty="0">
                <a:solidFill>
                  <a:schemeClr val="tx1">
                    <a:lumMod val="75000"/>
                    <a:lumOff val="25000"/>
                  </a:schemeClr>
                </a:solidFill>
                <a:latin typeface="Source Sans Pro Light" panose="020B0403030403020204" pitchFamily="34" charset="0"/>
                <a:ea typeface="Source Sans Pro Light" panose="020B0403030403020204" pitchFamily="34" charset="0"/>
              </a:rPr>
              <a:t>common attributes of a successful online learner</a:t>
            </a:r>
          </a:p>
        </p:txBody>
      </p:sp>
      <p:sp>
        <p:nvSpPr>
          <p:cNvPr id="49" name="TextBox 48">
            <a:extLst>
              <a:ext uri="{FF2B5EF4-FFF2-40B4-BE49-F238E27FC236}">
                <a16:creationId xmlns:a16="http://schemas.microsoft.com/office/drawing/2014/main" id="{9B80C3C6-959C-4E46-83D8-9F65F9AC1E5D}"/>
              </a:ext>
            </a:extLst>
          </p:cNvPr>
          <p:cNvSpPr txBox="1"/>
          <p:nvPr/>
        </p:nvSpPr>
        <p:spPr>
          <a:xfrm>
            <a:off x="1563580" y="3141480"/>
            <a:ext cx="790097" cy="646331"/>
          </a:xfrm>
          <a:prstGeom prst="rect">
            <a:avLst/>
          </a:prstGeom>
          <a:noFill/>
        </p:spPr>
        <p:txBody>
          <a:bodyPr wrap="square" rtlCol="0" anchor="ctr">
            <a:spAutoFit/>
          </a:bodyPr>
          <a:lstStyle/>
          <a:p>
            <a:pPr algn="ctr"/>
            <a:r>
              <a:rPr lang="en-US" sz="3600" b="1" dirty="0">
                <a:solidFill>
                  <a:srgbClr val="F3B78F"/>
                </a:solidFill>
                <a:latin typeface="Source Sans Pro Black" panose="020B0803030403020204" pitchFamily="34" charset="0"/>
                <a:ea typeface="Source Sans Pro Black" panose="020B0803030403020204" pitchFamily="34" charset="0"/>
              </a:rPr>
              <a:t>02</a:t>
            </a:r>
          </a:p>
        </p:txBody>
      </p:sp>
      <p:sp>
        <p:nvSpPr>
          <p:cNvPr id="50" name="TextBox 49">
            <a:extLst>
              <a:ext uri="{FF2B5EF4-FFF2-40B4-BE49-F238E27FC236}">
                <a16:creationId xmlns:a16="http://schemas.microsoft.com/office/drawing/2014/main" id="{AC3F1F44-11FE-41EE-A1F3-43C963D6DD9E}"/>
              </a:ext>
            </a:extLst>
          </p:cNvPr>
          <p:cNvSpPr txBox="1"/>
          <p:nvPr/>
        </p:nvSpPr>
        <p:spPr>
          <a:xfrm>
            <a:off x="5762864" y="3370043"/>
            <a:ext cx="577261" cy="544830"/>
          </a:xfrm>
          <a:prstGeom prst="rect">
            <a:avLst/>
          </a:prstGeom>
          <a:noFill/>
        </p:spPr>
        <p:txBody>
          <a:bodyPr wrap="none" rtlCol="0" anchor="ctr">
            <a:spAutoFit/>
          </a:bodyPr>
          <a:lstStyle/>
          <a:p>
            <a:pPr algn="ctr"/>
            <a:r>
              <a:rPr lang="en-US" sz="3600" b="1" dirty="0">
                <a:solidFill>
                  <a:srgbClr val="419ED7"/>
                </a:solidFill>
                <a:latin typeface="Source Sans Pro Black" panose="020B0803030403020204" pitchFamily="34" charset="0"/>
                <a:ea typeface="Source Sans Pro Black" panose="020B0803030403020204" pitchFamily="34" charset="0"/>
              </a:rPr>
              <a:t>03</a:t>
            </a:r>
          </a:p>
        </p:txBody>
      </p:sp>
      <p:pic>
        <p:nvPicPr>
          <p:cNvPr id="58" name="Graphic 57" descr="User network">
            <a:extLst>
              <a:ext uri="{FF2B5EF4-FFF2-40B4-BE49-F238E27FC236}">
                <a16:creationId xmlns:a16="http://schemas.microsoft.com/office/drawing/2014/main" id="{77EF9CCD-99AF-4BCC-A174-B2B65B39F6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6027" y="38530"/>
            <a:ext cx="770801" cy="770801"/>
          </a:xfrm>
          <a:prstGeom prst="rect">
            <a:avLst/>
          </a:prstGeom>
        </p:spPr>
      </p:pic>
      <p:pic>
        <p:nvPicPr>
          <p:cNvPr id="60" name="Graphic 59" descr="Shooting star">
            <a:extLst>
              <a:ext uri="{FF2B5EF4-FFF2-40B4-BE49-F238E27FC236}">
                <a16:creationId xmlns:a16="http://schemas.microsoft.com/office/drawing/2014/main" id="{5A9F7AEA-5AD1-49C2-971E-47C63061CA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0182" y="1442050"/>
            <a:ext cx="616641" cy="616641"/>
          </a:xfrm>
          <a:prstGeom prst="rect">
            <a:avLst/>
          </a:prstGeom>
        </p:spPr>
      </p:pic>
      <p:pic>
        <p:nvPicPr>
          <p:cNvPr id="62" name="Graphic 61" descr="Checklist">
            <a:extLst>
              <a:ext uri="{FF2B5EF4-FFF2-40B4-BE49-F238E27FC236}">
                <a16:creationId xmlns:a16="http://schemas.microsoft.com/office/drawing/2014/main" id="{83F45000-38FD-4FEA-808E-FDA6B02F91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39586" y="1651398"/>
            <a:ext cx="693721" cy="693721"/>
          </a:xfrm>
          <a:prstGeom prst="rect">
            <a:avLst/>
          </a:prstGeom>
        </p:spPr>
      </p:pic>
      <p:sp>
        <p:nvSpPr>
          <p:cNvPr id="51" name="TextBox 50">
            <a:extLst>
              <a:ext uri="{FF2B5EF4-FFF2-40B4-BE49-F238E27FC236}">
                <a16:creationId xmlns:a16="http://schemas.microsoft.com/office/drawing/2014/main" id="{598BF751-BA9A-4C49-86EE-69E2A0246CBE}"/>
              </a:ext>
            </a:extLst>
          </p:cNvPr>
          <p:cNvSpPr txBox="1"/>
          <p:nvPr/>
        </p:nvSpPr>
        <p:spPr>
          <a:xfrm>
            <a:off x="6714785" y="263589"/>
            <a:ext cx="1972015" cy="461665"/>
          </a:xfrm>
          <a:prstGeom prst="rect">
            <a:avLst/>
          </a:prstGeom>
          <a:noFill/>
        </p:spPr>
        <p:txBody>
          <a:bodyPr wrap="none" rtlCol="0">
            <a:spAutoFit/>
          </a:bodyPr>
          <a:lstStyle/>
          <a:p>
            <a:r>
              <a:rPr lang="en-MY" sz="2400" spc="-100" dirty="0">
                <a:solidFill>
                  <a:srgbClr val="419ED7"/>
                </a:solidFill>
                <a:latin typeface="Source Sans Pro" panose="020B0503030403020204" pitchFamily="34" charset="0"/>
              </a:rPr>
              <a:t>Our</a:t>
            </a:r>
            <a:r>
              <a:rPr lang="en-MY" sz="2400" spc="-100" dirty="0">
                <a:solidFill>
                  <a:srgbClr val="419ED7"/>
                </a:solidFill>
                <a:latin typeface="Source Sans Pro Black" panose="020B0803030403020204" pitchFamily="34" charset="0"/>
              </a:rPr>
              <a:t> objectives</a:t>
            </a:r>
          </a:p>
        </p:txBody>
      </p:sp>
      <p:cxnSp>
        <p:nvCxnSpPr>
          <p:cNvPr id="53" name="Straight Connector 52">
            <a:extLst>
              <a:ext uri="{FF2B5EF4-FFF2-40B4-BE49-F238E27FC236}">
                <a16:creationId xmlns:a16="http://schemas.microsoft.com/office/drawing/2014/main" id="{0E5DAA7B-1B99-4DD6-B671-DD25AA781102}"/>
              </a:ext>
            </a:extLst>
          </p:cNvPr>
          <p:cNvCxnSpPr>
            <a:cxnSpLocks/>
          </p:cNvCxnSpPr>
          <p:nvPr/>
        </p:nvCxnSpPr>
        <p:spPr>
          <a:xfrm>
            <a:off x="6703097" y="341981"/>
            <a:ext cx="0" cy="301752"/>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6AA8234D-CC6A-4CB6-AE38-B901748BD752}"/>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16392D84-74D3-40E8-883A-2CF55B856C86}"/>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31D79615-9105-4358-A50D-499125353B5F}"/>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9" name="Wave 12">
            <a:extLst>
              <a:ext uri="{FF2B5EF4-FFF2-40B4-BE49-F238E27FC236}">
                <a16:creationId xmlns:a16="http://schemas.microsoft.com/office/drawing/2014/main" id="{C3A8758B-2653-42D5-AEE8-0ACFEDF6F24B}"/>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 name="Audio 2">
            <a:hlinkClick r:id="" action="ppaction://media"/>
            <a:extLst>
              <a:ext uri="{FF2B5EF4-FFF2-40B4-BE49-F238E27FC236}">
                <a16:creationId xmlns:a16="http://schemas.microsoft.com/office/drawing/2014/main" id="{354967FB-2C57-4AAD-82AF-D1A156C1BC25}"/>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688356596"/>
      </p:ext>
    </p:extLst>
  </p:cSld>
  <p:clrMapOvr>
    <a:masterClrMapping/>
  </p:clrMapOvr>
  <mc:AlternateContent xmlns:mc="http://schemas.openxmlformats.org/markup-compatibility/2006" xmlns:p14="http://schemas.microsoft.com/office/powerpoint/2010/main">
    <mc:Choice Requires="p14">
      <p:transition spd="slow" p14:dur="1250" advTm="4143">
        <p14:flip dir="r"/>
      </p:transition>
    </mc:Choice>
    <mc:Fallback xmlns="">
      <p:transition spd="slow" advTm="41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right)">
                                      <p:cBhvr>
                                        <p:cTn id="18" dur="250"/>
                                        <p:tgtEl>
                                          <p:spTgt spid="32"/>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250"/>
                                        <p:tgtEl>
                                          <p:spTgt spid="34"/>
                                        </p:tgtEl>
                                      </p:cBhvr>
                                    </p:animEffec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250"/>
                                        <p:tgtEl>
                                          <p:spTgt spid="36"/>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3"/>
                </p:tgtEl>
              </p:cMediaNode>
            </p:audio>
          </p:childTnLst>
        </p:cTn>
      </p:par>
    </p:tnLst>
    <p:bldLst>
      <p:bldP spid="35" grpId="0" animBg="1"/>
      <p:bldP spid="33" grpId="0" animBg="1"/>
      <p:bldP spid="31" grpId="0" animBg="1"/>
      <p:bldP spid="30" grpId="0" animBg="1"/>
      <p:bldP spid="43" grpId="0"/>
      <p:bldP spid="44" grpId="0"/>
      <p:bldP spid="45" grpId="0"/>
      <p:bldP spid="46" grpId="0"/>
      <p:bldP spid="49" grpId="0"/>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ECC0ED-3EB7-462D-BBD5-A4CCD571B7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67" t="28666" r="4667" b="28666"/>
          <a:stretch/>
        </p:blipFill>
        <p:spPr bwMode="auto">
          <a:xfrm>
            <a:off x="2739497" y="2418730"/>
            <a:ext cx="1502882" cy="3536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515AD3F-5D40-4ED7-980A-525220274FDA}"/>
              </a:ext>
            </a:extLst>
          </p:cNvPr>
          <p:cNvSpPr txBox="1"/>
          <p:nvPr/>
        </p:nvSpPr>
        <p:spPr>
          <a:xfrm>
            <a:off x="307742" y="1845597"/>
            <a:ext cx="4952989" cy="1754326"/>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r>
              <a:rPr lang="en-US" dirty="0"/>
              <a:t>One of </a:t>
            </a:r>
            <a:r>
              <a:rPr lang="en-US" b="1" dirty="0"/>
              <a:t>the best tools </a:t>
            </a:r>
            <a:r>
              <a:rPr lang="en-US" dirty="0"/>
              <a:t>you can utilize to help you more accountable, organized, and allow collaboration as well, is                         . By using your binus.ac.id email account, you can start using Microsoft Teams with your classmates or lecturers.</a:t>
            </a:r>
          </a:p>
        </p:txBody>
      </p:sp>
      <p:sp>
        <p:nvSpPr>
          <p:cNvPr id="32" name="Rectangle 31">
            <a:extLst>
              <a:ext uri="{FF2B5EF4-FFF2-40B4-BE49-F238E27FC236}">
                <a16:creationId xmlns:a16="http://schemas.microsoft.com/office/drawing/2014/main" id="{9347B964-1F88-49BC-8EA6-604EE63BB74E}"/>
              </a:ext>
            </a:extLst>
          </p:cNvPr>
          <p:cNvSpPr/>
          <p:nvPr/>
        </p:nvSpPr>
        <p:spPr>
          <a:xfrm>
            <a:off x="5347377" y="0"/>
            <a:ext cx="379662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257145" y="263589"/>
            <a:ext cx="335345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Hold yourself</a:t>
            </a:r>
            <a:r>
              <a:rPr lang="en-MY" sz="2400" spc="-100" dirty="0">
                <a:solidFill>
                  <a:srgbClr val="419ED7"/>
                </a:solidFill>
                <a:latin typeface="Source Sans Pro Black" panose="020B0803030403020204" pitchFamily="34" charset="0"/>
              </a:rPr>
              <a:t> </a:t>
            </a:r>
            <a:r>
              <a:rPr lang="en-MY" sz="2400" spc="-100" dirty="0">
                <a:solidFill>
                  <a:srgbClr val="419ED7"/>
                </a:solidFill>
                <a:latin typeface="Source Sans Pro Black" panose="020B0803030403020204" pitchFamily="34" charset="0"/>
                <a:ea typeface="Source Sans Pro Black" panose="020B0803030403020204" pitchFamily="34" charset="0"/>
              </a:rPr>
              <a:t>accountable</a:t>
            </a:r>
          </a:p>
        </p:txBody>
      </p:sp>
      <p:cxnSp>
        <p:nvCxnSpPr>
          <p:cNvPr id="13" name="Straight Connector 12">
            <a:extLst>
              <a:ext uri="{FF2B5EF4-FFF2-40B4-BE49-F238E27FC236}">
                <a16:creationId xmlns:a16="http://schemas.microsoft.com/office/drawing/2014/main" id="{01E9FA6D-9990-4BCB-AB1A-7169A3FC6466}"/>
              </a:ext>
            </a:extLst>
          </p:cNvPr>
          <p:cNvCxnSpPr>
            <a:cxnSpLocks/>
          </p:cNvCxnSpPr>
          <p:nvPr/>
        </p:nvCxnSpPr>
        <p:spPr>
          <a:xfrm>
            <a:off x="5257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Box 17">
            <a:extLst>
              <a:ext uri="{FF2B5EF4-FFF2-40B4-BE49-F238E27FC236}">
                <a16:creationId xmlns:a16="http://schemas.microsoft.com/office/drawing/2014/main" id="{EF024E4E-FAAE-416F-AD59-87CAD2986525}"/>
              </a:ext>
            </a:extLst>
          </p:cNvPr>
          <p:cNvSpPr txBox="1"/>
          <p:nvPr/>
        </p:nvSpPr>
        <p:spPr>
          <a:xfrm>
            <a:off x="9144005" y="1705748"/>
            <a:ext cx="4952995" cy="2031325"/>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If you’re having trouble holding yourself responsible, </a:t>
            </a:r>
            <a:r>
              <a:rPr lang="en-US" sz="1800" b="1" dirty="0">
                <a:latin typeface="Source Sans Pro" panose="020B0503030403020204" pitchFamily="34" charset="0"/>
                <a:ea typeface="Source Sans Pro" panose="020B0503030403020204" pitchFamily="34" charset="0"/>
              </a:rPr>
              <a:t>pair up with a fellow classmate, or asks the help of a spouse or friend to check in as an accountability partner</a:t>
            </a:r>
            <a:r>
              <a:rPr lang="en-US" sz="1800" dirty="0">
                <a:latin typeface="Source Sans Pro" panose="020B0503030403020204" pitchFamily="34" charset="0"/>
                <a:ea typeface="Source Sans Pro" panose="020B0503030403020204" pitchFamily="34" charset="0"/>
              </a:rPr>
              <a:t>. By being organized, proactive, and self-aware, you can get the most from your online class even when life outside of school becomes chaotic.</a:t>
            </a:r>
          </a:p>
        </p:txBody>
      </p:sp>
      <p:sp>
        <p:nvSpPr>
          <p:cNvPr id="22" name="TextBox 21">
            <a:extLst>
              <a:ext uri="{FF2B5EF4-FFF2-40B4-BE49-F238E27FC236}">
                <a16:creationId xmlns:a16="http://schemas.microsoft.com/office/drawing/2014/main" id="{8D5DCE6C-0386-4C1F-83E0-E3E9435C6E99}"/>
              </a:ext>
            </a:extLst>
          </p:cNvPr>
          <p:cNvSpPr txBox="1"/>
          <p:nvPr/>
        </p:nvSpPr>
        <p:spPr>
          <a:xfrm>
            <a:off x="-5455526" y="1428750"/>
            <a:ext cx="4952995" cy="2585323"/>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Set goals at the beginning of the semester and check-in with yourself weekly</a:t>
            </a:r>
            <a:r>
              <a:rPr lang="en-US" sz="1800" dirty="0">
                <a:latin typeface="Source Sans Pro" panose="020B0503030403020204" pitchFamily="34" charset="0"/>
                <a:ea typeface="Source Sans Pro" panose="020B0503030403020204" pitchFamily="34" charset="0"/>
              </a:rPr>
              <a:t>. In a traditional classroom setting, you’ll often receive verbal or visual reminders of an assignment’s upcoming due date. But without a lecturer actively reminding you, it’s up to you to make sure you’ve allotted enough time to complete the work so you’re not starting an assignment the day before it’s due.</a:t>
            </a:r>
          </a:p>
        </p:txBody>
      </p:sp>
      <p:pic>
        <p:nvPicPr>
          <p:cNvPr id="24" name="Picture 23" descr="A picture containing game, person&#10;&#10;Description automatically generated">
            <a:extLst>
              <a:ext uri="{FF2B5EF4-FFF2-40B4-BE49-F238E27FC236}">
                <a16:creationId xmlns:a16="http://schemas.microsoft.com/office/drawing/2014/main" id="{7FB195D3-084C-4628-8A65-7E0387C201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0902" y="1488873"/>
            <a:ext cx="3548235" cy="2165754"/>
          </a:xfrm>
          <a:prstGeom prst="rect">
            <a:avLst/>
          </a:prstGeom>
        </p:spPr>
      </p:pic>
      <p:pic>
        <p:nvPicPr>
          <p:cNvPr id="29" name="Picture 28">
            <a:extLst>
              <a:ext uri="{FF2B5EF4-FFF2-40B4-BE49-F238E27FC236}">
                <a16:creationId xmlns:a16="http://schemas.microsoft.com/office/drawing/2014/main" id="{D64D1713-4DFC-4024-A1E7-92132D8CA6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7267" y="1686096"/>
            <a:ext cx="3209533" cy="2257254"/>
          </a:xfrm>
          <a:prstGeom prst="rect">
            <a:avLst/>
          </a:prstGeom>
        </p:spPr>
      </p:pic>
      <p:sp>
        <p:nvSpPr>
          <p:cNvPr id="33" name="TextBox 32">
            <a:extLst>
              <a:ext uri="{FF2B5EF4-FFF2-40B4-BE49-F238E27FC236}">
                <a16:creationId xmlns:a16="http://schemas.microsoft.com/office/drawing/2014/main" id="{0045AFBA-DB34-4F02-AFDE-D5EE4A71B7E4}"/>
              </a:ext>
            </a:extLst>
          </p:cNvPr>
          <p:cNvSpPr txBox="1"/>
          <p:nvPr/>
        </p:nvSpPr>
        <p:spPr>
          <a:xfrm>
            <a:off x="-5006874" y="1276350"/>
            <a:ext cx="4952989" cy="923330"/>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r>
              <a:rPr lang="en-US" dirty="0"/>
              <a:t>Microsoft Teams empowers </a:t>
            </a:r>
            <a:r>
              <a:rPr lang="en-US" b="1" dirty="0"/>
              <a:t>teamwork and content collaboration</a:t>
            </a:r>
            <a:r>
              <a:rPr lang="en-US" dirty="0"/>
              <a:t> through a variety of features.</a:t>
            </a:r>
          </a:p>
        </p:txBody>
      </p:sp>
      <p:sp>
        <p:nvSpPr>
          <p:cNvPr id="34" name="TextBox 33">
            <a:extLst>
              <a:ext uri="{FF2B5EF4-FFF2-40B4-BE49-F238E27FC236}">
                <a16:creationId xmlns:a16="http://schemas.microsoft.com/office/drawing/2014/main" id="{D87D456B-074B-4678-AE33-17A0E921CBE2}"/>
              </a:ext>
            </a:extLst>
          </p:cNvPr>
          <p:cNvSpPr txBox="1"/>
          <p:nvPr/>
        </p:nvSpPr>
        <p:spPr>
          <a:xfrm>
            <a:off x="-5029200" y="2255035"/>
            <a:ext cx="4952989" cy="1869743"/>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marL="285750" indent="-285750">
              <a:spcAft>
                <a:spcPts val="300"/>
              </a:spcAft>
              <a:buFont typeface="Wingdings" panose="05000000000000000000" pitchFamily="2" charset="2"/>
              <a:buChar char="ü"/>
            </a:pPr>
            <a:r>
              <a:rPr lang="en-US" dirty="0"/>
              <a:t>Communication driven by instant messaging and audio/video chat.</a:t>
            </a:r>
          </a:p>
          <a:p>
            <a:pPr marL="285750" indent="-285750">
              <a:spcAft>
                <a:spcPts val="300"/>
              </a:spcAft>
              <a:buFont typeface="Wingdings" panose="05000000000000000000" pitchFamily="2" charset="2"/>
              <a:buChar char="ü"/>
            </a:pPr>
            <a:r>
              <a:rPr lang="en-US" dirty="0"/>
              <a:t>Live meetings and on-demand recordings.</a:t>
            </a:r>
          </a:p>
          <a:p>
            <a:pPr marL="285750" indent="-285750">
              <a:spcAft>
                <a:spcPts val="300"/>
              </a:spcAft>
              <a:buFont typeface="Wingdings" panose="05000000000000000000" pitchFamily="2" charset="2"/>
              <a:buChar char="ü"/>
            </a:pPr>
            <a:r>
              <a:rPr lang="en-US" dirty="0"/>
              <a:t>Integrations with Office 365 apps such as </a:t>
            </a:r>
            <a:r>
              <a:rPr lang="en-US" b="1" dirty="0"/>
              <a:t>Planner</a:t>
            </a:r>
            <a:r>
              <a:rPr lang="en-US" dirty="0"/>
              <a:t> as well as third-party services.</a:t>
            </a:r>
          </a:p>
          <a:p>
            <a:pPr marL="285750" indent="-285750">
              <a:spcAft>
                <a:spcPts val="300"/>
              </a:spcAft>
              <a:buFont typeface="Wingdings" panose="05000000000000000000" pitchFamily="2" charset="2"/>
              <a:buChar char="ü"/>
            </a:pPr>
            <a:r>
              <a:rPr lang="en-US" dirty="0"/>
              <a:t>Mobile app for on-the-go teamwork.</a:t>
            </a:r>
          </a:p>
        </p:txBody>
      </p:sp>
    </p:spTree>
    <p:extLst>
      <p:ext uri="{BB962C8B-B14F-4D97-AF65-F5344CB8AC3E}">
        <p14:creationId xmlns:p14="http://schemas.microsoft.com/office/powerpoint/2010/main" val="364843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10CA1622-D703-4003-93AB-A782869D92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67" t="28666" r="4667" b="28666"/>
          <a:stretch/>
        </p:blipFill>
        <p:spPr bwMode="auto">
          <a:xfrm>
            <a:off x="8095966" y="2418730"/>
            <a:ext cx="1502882" cy="3536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3C50CFE-2EF8-4CAC-A50F-1AD02640A5C9}"/>
              </a:ext>
            </a:extLst>
          </p:cNvPr>
          <p:cNvSpPr txBox="1"/>
          <p:nvPr/>
        </p:nvSpPr>
        <p:spPr>
          <a:xfrm>
            <a:off x="5664211" y="1845597"/>
            <a:ext cx="4952989" cy="1754326"/>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r>
              <a:rPr lang="en-US" dirty="0"/>
              <a:t>One of </a:t>
            </a:r>
            <a:r>
              <a:rPr lang="en-US" b="1" dirty="0"/>
              <a:t>the best tools </a:t>
            </a:r>
            <a:r>
              <a:rPr lang="en-US" dirty="0"/>
              <a:t>you can utilize to help you more accountable, organized, and allow collaboration as well, is                         . By using your binus.ac.id email account, you can start using Microsoft Teams with your classmates or lecturers.</a:t>
            </a:r>
          </a:p>
        </p:txBody>
      </p:sp>
      <p:sp>
        <p:nvSpPr>
          <p:cNvPr id="23" name="Rectangle 22">
            <a:extLst>
              <a:ext uri="{FF2B5EF4-FFF2-40B4-BE49-F238E27FC236}">
                <a16:creationId xmlns:a16="http://schemas.microsoft.com/office/drawing/2014/main" id="{612E5181-F343-4F5F-80DD-AF9371328477}"/>
              </a:ext>
            </a:extLst>
          </p:cNvPr>
          <p:cNvSpPr/>
          <p:nvPr/>
        </p:nvSpPr>
        <p:spPr>
          <a:xfrm>
            <a:off x="5347377" y="0"/>
            <a:ext cx="379662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257145" y="263589"/>
            <a:ext cx="335345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Hold yourself</a:t>
            </a:r>
            <a:r>
              <a:rPr lang="en-MY" sz="2400" spc="-100" dirty="0">
                <a:solidFill>
                  <a:srgbClr val="419ED7"/>
                </a:solidFill>
                <a:latin typeface="Source Sans Pro Black" panose="020B0803030403020204" pitchFamily="34" charset="0"/>
              </a:rPr>
              <a:t> </a:t>
            </a:r>
            <a:r>
              <a:rPr lang="en-MY" sz="2400" spc="-100" dirty="0">
                <a:solidFill>
                  <a:srgbClr val="419ED7"/>
                </a:solidFill>
                <a:latin typeface="Source Sans Pro Black" panose="020B0803030403020204" pitchFamily="34" charset="0"/>
                <a:ea typeface="Source Sans Pro Black" panose="020B0803030403020204" pitchFamily="34" charset="0"/>
              </a:rPr>
              <a:t>accountable</a:t>
            </a:r>
          </a:p>
        </p:txBody>
      </p:sp>
      <p:cxnSp>
        <p:nvCxnSpPr>
          <p:cNvPr id="13" name="Straight Connector 12">
            <a:extLst>
              <a:ext uri="{FF2B5EF4-FFF2-40B4-BE49-F238E27FC236}">
                <a16:creationId xmlns:a16="http://schemas.microsoft.com/office/drawing/2014/main" id="{01E9FA6D-9990-4BCB-AB1A-7169A3FC6466}"/>
              </a:ext>
            </a:extLst>
          </p:cNvPr>
          <p:cNvCxnSpPr>
            <a:cxnSpLocks/>
          </p:cNvCxnSpPr>
          <p:nvPr/>
        </p:nvCxnSpPr>
        <p:spPr>
          <a:xfrm>
            <a:off x="5257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9" name="Picture 28">
            <a:extLst>
              <a:ext uri="{FF2B5EF4-FFF2-40B4-BE49-F238E27FC236}">
                <a16:creationId xmlns:a16="http://schemas.microsoft.com/office/drawing/2014/main" id="{D64D1713-4DFC-4024-A1E7-92132D8CA6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7267" y="1686096"/>
            <a:ext cx="3209533" cy="2257254"/>
          </a:xfrm>
          <a:prstGeom prst="rect">
            <a:avLst/>
          </a:prstGeom>
        </p:spPr>
      </p:pic>
      <p:sp>
        <p:nvSpPr>
          <p:cNvPr id="26" name="TextBox 25">
            <a:extLst>
              <a:ext uri="{FF2B5EF4-FFF2-40B4-BE49-F238E27FC236}">
                <a16:creationId xmlns:a16="http://schemas.microsoft.com/office/drawing/2014/main" id="{BAB77659-4E5A-432D-9E01-1F66388D0050}"/>
              </a:ext>
            </a:extLst>
          </p:cNvPr>
          <p:cNvSpPr txBox="1"/>
          <p:nvPr/>
        </p:nvSpPr>
        <p:spPr>
          <a:xfrm>
            <a:off x="381011" y="1276350"/>
            <a:ext cx="4952989" cy="923330"/>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r>
              <a:rPr lang="en-US" dirty="0"/>
              <a:t>Microsoft Teams empowers </a:t>
            </a:r>
            <a:r>
              <a:rPr lang="en-US" b="1" dirty="0"/>
              <a:t>teamwork and content collaboration</a:t>
            </a:r>
            <a:r>
              <a:rPr lang="en-US" dirty="0"/>
              <a:t> through a variety of features.</a:t>
            </a:r>
          </a:p>
        </p:txBody>
      </p:sp>
      <p:sp>
        <p:nvSpPr>
          <p:cNvPr id="28" name="TextBox 27">
            <a:extLst>
              <a:ext uri="{FF2B5EF4-FFF2-40B4-BE49-F238E27FC236}">
                <a16:creationId xmlns:a16="http://schemas.microsoft.com/office/drawing/2014/main" id="{2892768F-B3A9-447B-BF4F-61B61C7CA69E}"/>
              </a:ext>
            </a:extLst>
          </p:cNvPr>
          <p:cNvSpPr txBox="1"/>
          <p:nvPr/>
        </p:nvSpPr>
        <p:spPr>
          <a:xfrm>
            <a:off x="358685" y="2255035"/>
            <a:ext cx="4952989" cy="1869743"/>
          </a:xfrm>
          <a:prstGeom prst="rect">
            <a:avLst/>
          </a:prstGeom>
        </p:spPr>
        <p:txBody>
          <a:bodyPr wrap="square">
            <a:spAutoFit/>
          </a:bodyPr>
          <a:lstStyle>
            <a:defPPr>
              <a:defRPr lang="en-US"/>
            </a:defPPr>
            <a:lvl1pPr lvl="0" algn="just">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marL="285750" indent="-285750">
              <a:spcAft>
                <a:spcPts val="300"/>
              </a:spcAft>
              <a:buFont typeface="Wingdings" panose="05000000000000000000" pitchFamily="2" charset="2"/>
              <a:buChar char="ü"/>
            </a:pPr>
            <a:r>
              <a:rPr lang="en-US" dirty="0"/>
              <a:t>Communication driven by instant messaging and audio/video chat.</a:t>
            </a:r>
          </a:p>
          <a:p>
            <a:pPr marL="285750" indent="-285750">
              <a:spcAft>
                <a:spcPts val="300"/>
              </a:spcAft>
              <a:buFont typeface="Wingdings" panose="05000000000000000000" pitchFamily="2" charset="2"/>
              <a:buChar char="ü"/>
            </a:pPr>
            <a:r>
              <a:rPr lang="en-US" dirty="0"/>
              <a:t>Live meetings and on-demand recordings.</a:t>
            </a:r>
          </a:p>
          <a:p>
            <a:pPr marL="285750" indent="-285750">
              <a:spcAft>
                <a:spcPts val="300"/>
              </a:spcAft>
              <a:buFont typeface="Wingdings" panose="05000000000000000000" pitchFamily="2" charset="2"/>
              <a:buChar char="ü"/>
            </a:pPr>
            <a:r>
              <a:rPr lang="en-US" dirty="0"/>
              <a:t>Integrations with Office 365 apps such as </a:t>
            </a:r>
            <a:r>
              <a:rPr lang="en-US" b="1" dirty="0"/>
              <a:t>Planner</a:t>
            </a:r>
            <a:r>
              <a:rPr lang="en-US" dirty="0"/>
              <a:t> as well as third-party services.</a:t>
            </a:r>
          </a:p>
          <a:p>
            <a:pPr marL="285750" indent="-285750">
              <a:spcAft>
                <a:spcPts val="300"/>
              </a:spcAft>
              <a:buFont typeface="Wingdings" panose="05000000000000000000" pitchFamily="2" charset="2"/>
              <a:buChar char="ü"/>
            </a:pPr>
            <a:r>
              <a:rPr lang="en-US" dirty="0"/>
              <a:t>Mobile app for on-the-go teamwork.</a:t>
            </a:r>
          </a:p>
        </p:txBody>
      </p:sp>
    </p:spTree>
    <p:extLst>
      <p:ext uri="{BB962C8B-B14F-4D97-AF65-F5344CB8AC3E}">
        <p14:creationId xmlns:p14="http://schemas.microsoft.com/office/powerpoint/2010/main" val="252264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2" name="TextBox 11">
            <a:extLst>
              <a:ext uri="{FF2B5EF4-FFF2-40B4-BE49-F238E27FC236}">
                <a16:creationId xmlns:a16="http://schemas.microsoft.com/office/drawing/2014/main" id="{A3DF5269-EE87-41B0-BC33-87AD975983EA}"/>
              </a:ext>
            </a:extLst>
          </p:cNvPr>
          <p:cNvSpPr txBox="1"/>
          <p:nvPr/>
        </p:nvSpPr>
        <p:spPr>
          <a:xfrm>
            <a:off x="1447802" y="2316361"/>
            <a:ext cx="6248397" cy="510778"/>
          </a:xfrm>
          <a:prstGeom prst="round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algn="ctr"/>
            <a:r>
              <a:rPr lang="en-MY" sz="2400" spc="-100" dirty="0">
                <a:solidFill>
                  <a:srgbClr val="419ED7"/>
                </a:solidFill>
                <a:latin typeface="Source Sans Pro" panose="020B0503030403020204" pitchFamily="34" charset="0"/>
                <a:ea typeface="Source Sans Pro" panose="020B0503030403020204" pitchFamily="34" charset="0"/>
              </a:rPr>
              <a:t>Common attributes of a </a:t>
            </a:r>
            <a:r>
              <a:rPr lang="en-MY" sz="2400" spc="-100" dirty="0">
                <a:solidFill>
                  <a:srgbClr val="419ED7"/>
                </a:solidFill>
                <a:latin typeface="Source Sans Pro Black" panose="020B0803030403020204" pitchFamily="34" charset="0"/>
                <a:ea typeface="Source Sans Pro Black" panose="020B0803030403020204" pitchFamily="34" charset="0"/>
              </a:rPr>
              <a:t>successful online learner</a:t>
            </a:r>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F2215158-BA5A-493F-B6A8-D7E2EEF72F7A}"/>
              </a:ext>
            </a:extLst>
          </p:cNvPr>
          <p:cNvSpPr/>
          <p:nvPr/>
        </p:nvSpPr>
        <p:spPr>
          <a:xfrm>
            <a:off x="1560040" y="936646"/>
            <a:ext cx="548640" cy="54864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1C62DDD1-4C0C-4974-9748-3515EA2F816E}"/>
              </a:ext>
            </a:extLst>
          </p:cNvPr>
          <p:cNvSpPr/>
          <p:nvPr/>
        </p:nvSpPr>
        <p:spPr>
          <a:xfrm>
            <a:off x="3402850" y="936646"/>
            <a:ext cx="548640" cy="54864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DA0E27BF-2796-4707-8557-BA01C5CB0D1D}"/>
              </a:ext>
            </a:extLst>
          </p:cNvPr>
          <p:cNvSpPr/>
          <p:nvPr/>
        </p:nvSpPr>
        <p:spPr>
          <a:xfrm>
            <a:off x="5243731" y="938447"/>
            <a:ext cx="548640" cy="54864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7F649244-75EF-4927-987E-8A1B98D6FF96}"/>
              </a:ext>
            </a:extLst>
          </p:cNvPr>
          <p:cNvSpPr/>
          <p:nvPr/>
        </p:nvSpPr>
        <p:spPr>
          <a:xfrm>
            <a:off x="7035320" y="938713"/>
            <a:ext cx="548640" cy="54864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Box 32">
            <a:extLst>
              <a:ext uri="{FF2B5EF4-FFF2-40B4-BE49-F238E27FC236}">
                <a16:creationId xmlns:a16="http://schemas.microsoft.com/office/drawing/2014/main" id="{6F031226-2C9E-4124-B47E-31D8DB161C14}"/>
              </a:ext>
            </a:extLst>
          </p:cNvPr>
          <p:cNvSpPr txBox="1"/>
          <p:nvPr/>
        </p:nvSpPr>
        <p:spPr>
          <a:xfrm>
            <a:off x="1048616" y="1564441"/>
            <a:ext cx="1571488" cy="523220"/>
          </a:xfrm>
          <a:prstGeom prst="rect">
            <a:avLst/>
          </a:prstGeom>
          <a:noFill/>
        </p:spPr>
        <p:txBody>
          <a:bodyPr wrap="square">
            <a:spAutoFit/>
          </a:bodyPr>
          <a:lstStyle/>
          <a:p>
            <a:pPr algn="ctr"/>
            <a:r>
              <a:rPr lang="en-US" sz="1400" b="1" dirty="0">
                <a:solidFill>
                  <a:srgbClr val="333333"/>
                </a:solidFill>
                <a:latin typeface="Open Sans" panose="020B0606030504020204" pitchFamily="34" charset="0"/>
              </a:rPr>
              <a:t>Time management</a:t>
            </a:r>
            <a:endParaRPr lang="en-US" sz="1400" b="1" i="0" dirty="0">
              <a:solidFill>
                <a:srgbClr val="333333"/>
              </a:solidFill>
              <a:effectLst/>
              <a:latin typeface="Open Sans" panose="020B0606030504020204" pitchFamily="34" charset="0"/>
            </a:endParaRPr>
          </a:p>
        </p:txBody>
      </p:sp>
      <p:sp>
        <p:nvSpPr>
          <p:cNvPr id="39" name="Oval 38">
            <a:extLst>
              <a:ext uri="{FF2B5EF4-FFF2-40B4-BE49-F238E27FC236}">
                <a16:creationId xmlns:a16="http://schemas.microsoft.com/office/drawing/2014/main" id="{F098B1D1-B663-457A-8E85-B34323FDD14D}"/>
              </a:ext>
            </a:extLst>
          </p:cNvPr>
          <p:cNvSpPr/>
          <p:nvPr/>
        </p:nvSpPr>
        <p:spPr>
          <a:xfrm>
            <a:off x="2470747" y="3150989"/>
            <a:ext cx="548640" cy="548640"/>
          </a:xfrm>
          <a:prstGeom prst="ellipse">
            <a:avLst/>
          </a:prstGeom>
          <a:solidFill>
            <a:srgbClr val="FC80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396E7A67-D8DE-44C2-80A7-856010653F93}"/>
              </a:ext>
            </a:extLst>
          </p:cNvPr>
          <p:cNvSpPr/>
          <p:nvPr/>
        </p:nvSpPr>
        <p:spPr>
          <a:xfrm>
            <a:off x="4299890" y="3150989"/>
            <a:ext cx="548640" cy="54864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7E8233F4-7F1D-482C-8C49-BC5DE88BBE90}"/>
              </a:ext>
            </a:extLst>
          </p:cNvPr>
          <p:cNvSpPr/>
          <p:nvPr/>
        </p:nvSpPr>
        <p:spPr>
          <a:xfrm>
            <a:off x="6131682" y="3150989"/>
            <a:ext cx="548640" cy="548640"/>
          </a:xfrm>
          <a:prstGeom prst="ellipse">
            <a:avLst/>
          </a:prstGeom>
          <a:solidFill>
            <a:srgbClr val="7C6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TextBox 41">
            <a:extLst>
              <a:ext uri="{FF2B5EF4-FFF2-40B4-BE49-F238E27FC236}">
                <a16:creationId xmlns:a16="http://schemas.microsoft.com/office/drawing/2014/main" id="{A630462B-9BC3-4B0E-8653-86483D2B0B46}"/>
              </a:ext>
            </a:extLst>
          </p:cNvPr>
          <p:cNvSpPr txBox="1"/>
          <p:nvPr/>
        </p:nvSpPr>
        <p:spPr>
          <a:xfrm>
            <a:off x="2813370" y="1560190"/>
            <a:ext cx="1690303" cy="523220"/>
          </a:xfrm>
          <a:prstGeom prst="rect">
            <a:avLst/>
          </a:prstGeom>
          <a:noFill/>
        </p:spPr>
        <p:txBody>
          <a:bodyPr wrap="square">
            <a:spAutoFit/>
          </a:bodyPr>
          <a:lstStyle/>
          <a:p>
            <a:pPr algn="ctr"/>
            <a:r>
              <a:rPr lang="en-US" sz="1400" b="1" dirty="0">
                <a:solidFill>
                  <a:srgbClr val="333333"/>
                </a:solidFill>
                <a:latin typeface="Open Sans" panose="020B0606030504020204" pitchFamily="34" charset="0"/>
              </a:rPr>
              <a:t>Regular </a:t>
            </a:r>
            <a:r>
              <a:rPr lang="en-US" sz="1400" dirty="0">
                <a:solidFill>
                  <a:srgbClr val="333333"/>
                </a:solidFill>
                <a:latin typeface="Open Sans" panose="020B0606030504020204" pitchFamily="34" charset="0"/>
              </a:rPr>
              <a:t>study space</a:t>
            </a:r>
            <a:endParaRPr lang="en-US" sz="1400" b="1" i="0" dirty="0">
              <a:solidFill>
                <a:srgbClr val="333333"/>
              </a:solidFill>
              <a:effectLst/>
              <a:latin typeface="Open Sans" panose="020B0606030504020204" pitchFamily="34" charset="0"/>
            </a:endParaRPr>
          </a:p>
        </p:txBody>
      </p:sp>
      <p:sp>
        <p:nvSpPr>
          <p:cNvPr id="43" name="TextBox 42">
            <a:extLst>
              <a:ext uri="{FF2B5EF4-FFF2-40B4-BE49-F238E27FC236}">
                <a16:creationId xmlns:a16="http://schemas.microsoft.com/office/drawing/2014/main" id="{BCE21A3F-8BCB-4EEB-ACA8-F678431AF5FB}"/>
              </a:ext>
            </a:extLst>
          </p:cNvPr>
          <p:cNvSpPr txBox="1"/>
          <p:nvPr/>
        </p:nvSpPr>
        <p:spPr>
          <a:xfrm>
            <a:off x="6327545" y="1591330"/>
            <a:ext cx="1964190" cy="523220"/>
          </a:xfrm>
          <a:prstGeom prst="rect">
            <a:avLst/>
          </a:prstGeom>
          <a:noFill/>
        </p:spPr>
        <p:txBody>
          <a:bodyPr wrap="square">
            <a:spAutoFit/>
          </a:bodyPr>
          <a:lstStyle/>
          <a:p>
            <a:pPr algn="ctr"/>
            <a:r>
              <a:rPr lang="en-US" sz="1400" i="0" dirty="0">
                <a:solidFill>
                  <a:srgbClr val="333333"/>
                </a:solidFill>
                <a:effectLst/>
                <a:latin typeface="Open Sans" panose="020B0606030504020204" pitchFamily="34" charset="0"/>
              </a:rPr>
              <a:t>Eliminat</a:t>
            </a:r>
            <a:r>
              <a:rPr lang="en-US" sz="1400" dirty="0">
                <a:solidFill>
                  <a:srgbClr val="333333"/>
                </a:solidFill>
                <a:latin typeface="Open Sans" panose="020B0606030504020204" pitchFamily="34" charset="0"/>
              </a:rPr>
              <a:t>e </a:t>
            </a:r>
            <a:r>
              <a:rPr lang="en-US" sz="1400" b="1" dirty="0">
                <a:solidFill>
                  <a:srgbClr val="333333"/>
                </a:solidFill>
                <a:latin typeface="Open Sans" panose="020B0606030504020204" pitchFamily="34" charset="0"/>
              </a:rPr>
              <a:t>distraction</a:t>
            </a:r>
            <a:endParaRPr lang="en-US" sz="1400" i="0" dirty="0">
              <a:solidFill>
                <a:srgbClr val="333333"/>
              </a:solidFill>
              <a:effectLst/>
              <a:latin typeface="Open Sans" panose="020B0606030504020204" pitchFamily="34" charset="0"/>
            </a:endParaRPr>
          </a:p>
        </p:txBody>
      </p:sp>
      <p:sp>
        <p:nvSpPr>
          <p:cNvPr id="44" name="TextBox 43">
            <a:extLst>
              <a:ext uri="{FF2B5EF4-FFF2-40B4-BE49-F238E27FC236}">
                <a16:creationId xmlns:a16="http://schemas.microsoft.com/office/drawing/2014/main" id="{D1804814-C2C2-44E2-AFAA-F26165E16F09}"/>
              </a:ext>
            </a:extLst>
          </p:cNvPr>
          <p:cNvSpPr txBox="1"/>
          <p:nvPr/>
        </p:nvSpPr>
        <p:spPr>
          <a:xfrm>
            <a:off x="4646953" y="1588588"/>
            <a:ext cx="1690304" cy="523220"/>
          </a:xfrm>
          <a:prstGeom prst="rect">
            <a:avLst/>
          </a:prstGeom>
          <a:noFill/>
        </p:spPr>
        <p:txBody>
          <a:bodyPr wrap="square">
            <a:spAutoFit/>
          </a:bodyPr>
          <a:lstStyle/>
          <a:p>
            <a:pPr algn="ctr"/>
            <a:r>
              <a:rPr lang="en-US" sz="1400" dirty="0">
                <a:solidFill>
                  <a:srgbClr val="333333"/>
                </a:solidFill>
                <a:latin typeface="Open Sans" panose="020B0606030504020204" pitchFamily="34" charset="0"/>
              </a:rPr>
              <a:t>Figure out how you </a:t>
            </a:r>
            <a:r>
              <a:rPr lang="en-US" sz="1400" b="1" dirty="0">
                <a:solidFill>
                  <a:srgbClr val="333333"/>
                </a:solidFill>
                <a:latin typeface="Open Sans" panose="020B0606030504020204" pitchFamily="34" charset="0"/>
              </a:rPr>
              <a:t>learn best</a:t>
            </a:r>
            <a:endParaRPr lang="en-US" sz="1400" i="0" dirty="0">
              <a:solidFill>
                <a:srgbClr val="333333"/>
              </a:solidFill>
              <a:effectLst/>
              <a:latin typeface="Open Sans" panose="020B0606030504020204" pitchFamily="34" charset="0"/>
            </a:endParaRPr>
          </a:p>
        </p:txBody>
      </p:sp>
      <p:sp>
        <p:nvSpPr>
          <p:cNvPr id="45" name="TextBox 44">
            <a:extLst>
              <a:ext uri="{FF2B5EF4-FFF2-40B4-BE49-F238E27FC236}">
                <a16:creationId xmlns:a16="http://schemas.microsoft.com/office/drawing/2014/main" id="{F3BC4EB1-FD84-4063-8C33-B4A6B6F8475F}"/>
              </a:ext>
            </a:extLst>
          </p:cNvPr>
          <p:cNvSpPr txBox="1"/>
          <p:nvPr/>
        </p:nvSpPr>
        <p:spPr>
          <a:xfrm>
            <a:off x="5366060" y="3801130"/>
            <a:ext cx="2079883" cy="523220"/>
          </a:xfrm>
          <a:prstGeom prst="rect">
            <a:avLst/>
          </a:prstGeom>
          <a:noFill/>
        </p:spPr>
        <p:txBody>
          <a:bodyPr wrap="square">
            <a:spAutoFit/>
          </a:bodyPr>
          <a:lstStyle/>
          <a:p>
            <a:pPr algn="ctr"/>
            <a:r>
              <a:rPr lang="en-US" sz="1400" dirty="0">
                <a:solidFill>
                  <a:srgbClr val="333333"/>
                </a:solidFill>
                <a:latin typeface="Open Sans" panose="020B0606030504020204" pitchFamily="34" charset="0"/>
              </a:rPr>
              <a:t>Hold yourself </a:t>
            </a:r>
            <a:r>
              <a:rPr lang="en-US" sz="1400" b="1" dirty="0">
                <a:solidFill>
                  <a:srgbClr val="333333"/>
                </a:solidFill>
                <a:latin typeface="Open Sans" panose="020B0606030504020204" pitchFamily="34" charset="0"/>
              </a:rPr>
              <a:t>accountable</a:t>
            </a:r>
            <a:endParaRPr lang="en-US" sz="1400" i="0" dirty="0">
              <a:solidFill>
                <a:srgbClr val="333333"/>
              </a:solidFill>
              <a:effectLst/>
              <a:latin typeface="Open Sans" panose="020B0606030504020204" pitchFamily="34" charset="0"/>
            </a:endParaRPr>
          </a:p>
        </p:txBody>
      </p:sp>
      <p:sp>
        <p:nvSpPr>
          <p:cNvPr id="46" name="TextBox 45">
            <a:extLst>
              <a:ext uri="{FF2B5EF4-FFF2-40B4-BE49-F238E27FC236}">
                <a16:creationId xmlns:a16="http://schemas.microsoft.com/office/drawing/2014/main" id="{0A3BB3D5-B921-4325-803A-08F5A2F6D6AF}"/>
              </a:ext>
            </a:extLst>
          </p:cNvPr>
          <p:cNvSpPr txBox="1"/>
          <p:nvPr/>
        </p:nvSpPr>
        <p:spPr>
          <a:xfrm>
            <a:off x="3799132" y="3801130"/>
            <a:ext cx="1545735" cy="523220"/>
          </a:xfrm>
          <a:prstGeom prst="rect">
            <a:avLst/>
          </a:prstGeom>
          <a:noFill/>
        </p:spPr>
        <p:txBody>
          <a:bodyPr wrap="square">
            <a:spAutoFit/>
          </a:bodyPr>
          <a:lstStyle/>
          <a:p>
            <a:pPr algn="ctr"/>
            <a:r>
              <a:rPr lang="en-US" sz="1400" dirty="0">
                <a:solidFill>
                  <a:srgbClr val="333333"/>
                </a:solidFill>
                <a:latin typeface="Open Sans" panose="020B0606030504020204" pitchFamily="34" charset="0"/>
              </a:rPr>
              <a:t>Leverage </a:t>
            </a:r>
            <a:r>
              <a:rPr lang="en-US" sz="1400" b="1" dirty="0">
                <a:solidFill>
                  <a:srgbClr val="333333"/>
                </a:solidFill>
                <a:latin typeface="Open Sans" panose="020B0606030504020204" pitchFamily="34" charset="0"/>
              </a:rPr>
              <a:t>network</a:t>
            </a:r>
            <a:endParaRPr lang="en-US" sz="1400" i="0" dirty="0">
              <a:solidFill>
                <a:srgbClr val="333333"/>
              </a:solidFill>
              <a:effectLst/>
              <a:latin typeface="Open Sans" panose="020B0606030504020204" pitchFamily="34" charset="0"/>
            </a:endParaRPr>
          </a:p>
        </p:txBody>
      </p:sp>
      <p:sp>
        <p:nvSpPr>
          <p:cNvPr id="48" name="TextBox 47">
            <a:extLst>
              <a:ext uri="{FF2B5EF4-FFF2-40B4-BE49-F238E27FC236}">
                <a16:creationId xmlns:a16="http://schemas.microsoft.com/office/drawing/2014/main" id="{331A16B8-9511-4B10-97D8-E1FE1681889C}"/>
              </a:ext>
            </a:extLst>
          </p:cNvPr>
          <p:cNvSpPr txBox="1"/>
          <p:nvPr/>
        </p:nvSpPr>
        <p:spPr>
          <a:xfrm>
            <a:off x="1972199" y="3799762"/>
            <a:ext cx="1545736" cy="523220"/>
          </a:xfrm>
          <a:prstGeom prst="rect">
            <a:avLst/>
          </a:prstGeom>
          <a:noFill/>
        </p:spPr>
        <p:txBody>
          <a:bodyPr wrap="square">
            <a:spAutoFit/>
          </a:bodyPr>
          <a:lstStyle/>
          <a:p>
            <a:pPr algn="ctr"/>
            <a:r>
              <a:rPr lang="en-US" sz="1400" dirty="0">
                <a:solidFill>
                  <a:srgbClr val="333333"/>
                </a:solidFill>
                <a:latin typeface="Open Sans" panose="020B0606030504020204" pitchFamily="34" charset="0"/>
              </a:rPr>
              <a:t>Actively </a:t>
            </a:r>
            <a:r>
              <a:rPr lang="en-US" sz="1400" b="1" dirty="0">
                <a:solidFill>
                  <a:srgbClr val="333333"/>
                </a:solidFill>
                <a:latin typeface="Open Sans" panose="020B0606030504020204" pitchFamily="34" charset="0"/>
              </a:rPr>
              <a:t>participate</a:t>
            </a:r>
            <a:endParaRPr lang="en-US" sz="1400" i="0" dirty="0">
              <a:solidFill>
                <a:srgbClr val="333333"/>
              </a:solidFill>
              <a:effectLst/>
              <a:latin typeface="Open Sans" panose="020B0606030504020204" pitchFamily="34" charset="0"/>
            </a:endParaRPr>
          </a:p>
        </p:txBody>
      </p:sp>
      <p:pic>
        <p:nvPicPr>
          <p:cNvPr id="3" name="Graphic 2" descr="Magnifying glass">
            <a:extLst>
              <a:ext uri="{FF2B5EF4-FFF2-40B4-BE49-F238E27FC236}">
                <a16:creationId xmlns:a16="http://schemas.microsoft.com/office/drawing/2014/main" id="{E5ED99BE-9BFC-4A1C-B0B0-C0886815085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5540" y="3242429"/>
            <a:ext cx="365760" cy="365760"/>
          </a:xfrm>
          <a:prstGeom prst="rect">
            <a:avLst/>
          </a:prstGeom>
        </p:spPr>
      </p:pic>
      <p:pic>
        <p:nvPicPr>
          <p:cNvPr id="17" name="Graphic 16" descr="Connections">
            <a:extLst>
              <a:ext uri="{FF2B5EF4-FFF2-40B4-BE49-F238E27FC236}">
                <a16:creationId xmlns:a16="http://schemas.microsoft.com/office/drawing/2014/main" id="{712BA1BB-99E9-4A4E-8813-5C15BB0533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5196" y="3219569"/>
            <a:ext cx="411480" cy="411480"/>
          </a:xfrm>
          <a:prstGeom prst="rect">
            <a:avLst/>
          </a:prstGeom>
        </p:spPr>
      </p:pic>
      <p:pic>
        <p:nvPicPr>
          <p:cNvPr id="19" name="Graphic 18" descr="Juggler">
            <a:extLst>
              <a:ext uri="{FF2B5EF4-FFF2-40B4-BE49-F238E27FC236}">
                <a16:creationId xmlns:a16="http://schemas.microsoft.com/office/drawing/2014/main" id="{B16494A7-C3C7-470B-9415-B526893BF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51445" y="3219569"/>
            <a:ext cx="411480" cy="411480"/>
          </a:xfrm>
          <a:prstGeom prst="rect">
            <a:avLst/>
          </a:prstGeom>
        </p:spPr>
      </p:pic>
      <p:pic>
        <p:nvPicPr>
          <p:cNvPr id="51" name="Graphic 50" descr="Monthly calendar">
            <a:extLst>
              <a:ext uri="{FF2B5EF4-FFF2-40B4-BE49-F238E27FC236}">
                <a16:creationId xmlns:a16="http://schemas.microsoft.com/office/drawing/2014/main" id="{10E77FD0-FA0A-4E79-84AC-8226BB49A59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1480" y="1026074"/>
            <a:ext cx="365760" cy="365760"/>
          </a:xfrm>
          <a:prstGeom prst="rect">
            <a:avLst/>
          </a:prstGeom>
        </p:spPr>
      </p:pic>
      <p:pic>
        <p:nvPicPr>
          <p:cNvPr id="53" name="Graphic 52" descr="Desk">
            <a:extLst>
              <a:ext uri="{FF2B5EF4-FFF2-40B4-BE49-F238E27FC236}">
                <a16:creationId xmlns:a16="http://schemas.microsoft.com/office/drawing/2014/main" id="{9DF67400-8FA3-4BF0-AEB9-2ED839496A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47449" y="971550"/>
            <a:ext cx="457200" cy="457200"/>
          </a:xfrm>
          <a:prstGeom prst="rect">
            <a:avLst/>
          </a:prstGeom>
        </p:spPr>
      </p:pic>
      <p:pic>
        <p:nvPicPr>
          <p:cNvPr id="55" name="Graphic 54" descr="Idea">
            <a:extLst>
              <a:ext uri="{FF2B5EF4-FFF2-40B4-BE49-F238E27FC236}">
                <a16:creationId xmlns:a16="http://schemas.microsoft.com/office/drawing/2014/main" id="{89A805CD-0066-4CD1-B3BC-2D340B92074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36664" y="1037590"/>
            <a:ext cx="365760" cy="365760"/>
          </a:xfrm>
          <a:prstGeom prst="rect">
            <a:avLst/>
          </a:prstGeom>
        </p:spPr>
      </p:pic>
      <p:pic>
        <p:nvPicPr>
          <p:cNvPr id="57" name="Graphic 56" descr="No Phones">
            <a:extLst>
              <a:ext uri="{FF2B5EF4-FFF2-40B4-BE49-F238E27FC236}">
                <a16:creationId xmlns:a16="http://schemas.microsoft.com/office/drawing/2014/main" id="{5F527794-A1D4-4342-99CD-39C36A64DF5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23388" y="1026074"/>
            <a:ext cx="365760" cy="365760"/>
          </a:xfrm>
          <a:prstGeom prst="rect">
            <a:avLst/>
          </a:prstGeom>
        </p:spPr>
      </p:pic>
    </p:spTree>
    <p:extLst>
      <p:ext uri="{BB962C8B-B14F-4D97-AF65-F5344CB8AC3E}">
        <p14:creationId xmlns:p14="http://schemas.microsoft.com/office/powerpoint/2010/main" val="39545853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1DAD111-906F-4FF1-9306-308CCF63DD7C}"/>
              </a:ext>
            </a:extLst>
          </p:cNvPr>
          <p:cNvSpPr>
            <a:spLocks/>
          </p:cNvSpPr>
          <p:nvPr/>
        </p:nvSpPr>
        <p:spPr bwMode="auto">
          <a:xfrm flipH="1">
            <a:off x="-101688"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Freeform: Shape 2">
            <a:extLst>
              <a:ext uri="{FF2B5EF4-FFF2-40B4-BE49-F238E27FC236}">
                <a16:creationId xmlns:a16="http://schemas.microsoft.com/office/drawing/2014/main" id="{63642E18-F1A6-4ADB-8214-480436E74F62}"/>
              </a:ext>
            </a:extLst>
          </p:cNvPr>
          <p:cNvSpPr>
            <a:spLocks/>
          </p:cNvSpPr>
          <p:nvPr/>
        </p:nvSpPr>
        <p:spPr bwMode="auto">
          <a:xfrm rot="9343461" flipH="1">
            <a:off x="3609024" y="-224100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6E7E05BD-1C44-4CD7-B346-5B0E0A607047}"/>
              </a:ext>
            </a:extLst>
          </p:cNvPr>
          <p:cNvSpPr>
            <a:spLocks/>
          </p:cNvSpPr>
          <p:nvPr/>
        </p:nvSpPr>
        <p:spPr bwMode="auto">
          <a:xfrm rot="9343461" flipH="1">
            <a:off x="4164133" y="-304385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Wave 12">
            <a:extLst>
              <a:ext uri="{FF2B5EF4-FFF2-40B4-BE49-F238E27FC236}">
                <a16:creationId xmlns:a16="http://schemas.microsoft.com/office/drawing/2014/main" id="{186E0274-C819-4648-B23E-1649FDD68590}"/>
              </a:ext>
            </a:extLst>
          </p:cNvPr>
          <p:cNvSpPr/>
          <p:nvPr/>
        </p:nvSpPr>
        <p:spPr>
          <a:xfrm rot="621708" flipV="1">
            <a:off x="-494248"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extBox 13">
            <a:extLst>
              <a:ext uri="{FF2B5EF4-FFF2-40B4-BE49-F238E27FC236}">
                <a16:creationId xmlns:a16="http://schemas.microsoft.com/office/drawing/2014/main" id="{72294DB0-6555-47D9-ADEC-FCBD4D38312A}"/>
              </a:ext>
            </a:extLst>
          </p:cNvPr>
          <p:cNvSpPr txBox="1"/>
          <p:nvPr/>
        </p:nvSpPr>
        <p:spPr>
          <a:xfrm>
            <a:off x="-1473287" y="84326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02</a:t>
            </a:r>
            <a:endParaRPr lang="en-US" sz="41300" b="1" spc="-1000" dirty="0">
              <a:solidFill>
                <a:schemeClr val="bg1"/>
              </a:solidFill>
              <a:latin typeface="Century Gothic" panose="020B0502020202020204" pitchFamily="34" charset="0"/>
            </a:endParaRPr>
          </a:p>
        </p:txBody>
      </p:sp>
      <p:sp>
        <p:nvSpPr>
          <p:cNvPr id="21" name="TextBox 20">
            <a:extLst>
              <a:ext uri="{FF2B5EF4-FFF2-40B4-BE49-F238E27FC236}">
                <a16:creationId xmlns:a16="http://schemas.microsoft.com/office/drawing/2014/main" id="{6E5AF001-E5C0-477D-A2DB-4F5B31EC9CAB}"/>
              </a:ext>
            </a:extLst>
          </p:cNvPr>
          <p:cNvSpPr txBox="1"/>
          <p:nvPr/>
        </p:nvSpPr>
        <p:spPr>
          <a:xfrm>
            <a:off x="3311995" y="1823777"/>
            <a:ext cx="5219699" cy="1938992"/>
          </a:xfrm>
          <a:prstGeom prst="rect">
            <a:avLst/>
          </a:prstGeom>
          <a:noFill/>
        </p:spPr>
        <p:txBody>
          <a:bodyPr wrap="square" rtlCol="0">
            <a:spAutoFit/>
          </a:bodyPr>
          <a:lstStyle/>
          <a:p>
            <a:pPr algn="r"/>
            <a:r>
              <a:rPr lang="en-MY" sz="4000" spc="-100" dirty="0">
                <a:solidFill>
                  <a:srgbClr val="419ED7"/>
                </a:solidFill>
                <a:latin typeface="Source Sans Pro Black" panose="020B0803030403020204" pitchFamily="34" charset="0"/>
              </a:rPr>
              <a:t>An introduction to Self-determination Theory</a:t>
            </a:r>
          </a:p>
        </p:txBody>
      </p:sp>
      <p:grpSp>
        <p:nvGrpSpPr>
          <p:cNvPr id="8" name="Group 7">
            <a:extLst>
              <a:ext uri="{FF2B5EF4-FFF2-40B4-BE49-F238E27FC236}">
                <a16:creationId xmlns:a16="http://schemas.microsoft.com/office/drawing/2014/main" id="{5E1D8E86-300A-4740-90C5-E38A1C0DE98C}"/>
              </a:ext>
            </a:extLst>
          </p:cNvPr>
          <p:cNvGrpSpPr/>
          <p:nvPr/>
        </p:nvGrpSpPr>
        <p:grpSpPr>
          <a:xfrm>
            <a:off x="4127335" y="1668966"/>
            <a:ext cx="365760" cy="365760"/>
            <a:chOff x="4048054" y="3409950"/>
            <a:chExt cx="365760" cy="365760"/>
          </a:xfrm>
        </p:grpSpPr>
        <p:cxnSp>
          <p:nvCxnSpPr>
            <p:cNvPr id="9" name="Straight Connector 8">
              <a:extLst>
                <a:ext uri="{FF2B5EF4-FFF2-40B4-BE49-F238E27FC236}">
                  <a16:creationId xmlns:a16="http://schemas.microsoft.com/office/drawing/2014/main" id="{2898D5E2-ABAA-4A97-8EE1-1FB60435D55B}"/>
                </a:ext>
              </a:extLst>
            </p:cNvPr>
            <p:cNvCxnSpPr>
              <a:cxnSpLocks/>
            </p:cNvCxnSpPr>
            <p:nvPr/>
          </p:nvCxnSpPr>
          <p:spPr>
            <a:xfrm>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1066DD-501A-499A-8F20-4386E8572186}"/>
                </a:ext>
              </a:extLst>
            </p:cNvPr>
            <p:cNvCxnSpPr>
              <a:cxnSpLocks/>
            </p:cNvCxnSpPr>
            <p:nvPr/>
          </p:nvCxnSpPr>
          <p:spPr>
            <a:xfrm rot="5400000">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48DC4B4-284A-4245-A4E4-2A1D036758C0}"/>
              </a:ext>
            </a:extLst>
          </p:cNvPr>
          <p:cNvGrpSpPr/>
          <p:nvPr/>
        </p:nvGrpSpPr>
        <p:grpSpPr>
          <a:xfrm>
            <a:off x="7056359" y="3813810"/>
            <a:ext cx="1370290" cy="182880"/>
            <a:chOff x="7381134" y="1320692"/>
            <a:chExt cx="1370290" cy="182880"/>
          </a:xfrm>
        </p:grpSpPr>
        <p:sp>
          <p:nvSpPr>
            <p:cNvPr id="15" name="Oval 14">
              <a:extLst>
                <a:ext uri="{FF2B5EF4-FFF2-40B4-BE49-F238E27FC236}">
                  <a16:creationId xmlns:a16="http://schemas.microsoft.com/office/drawing/2014/main" id="{2CF3C6C3-6B47-4642-BA54-EBE9EA9CE77D}"/>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993C720-8993-4335-AAA8-98FA6A67784D}"/>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C28C4EE-F8B4-4EB2-A1C2-B0A4E40CC812}"/>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431D9E3-D847-43CB-B779-494BBBB65CB1}"/>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2E2BD03-10E1-4AB7-B271-314A956CA3B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263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76BB4D1-CC9E-42FD-8A57-1AD0B70770A5}"/>
              </a:ext>
            </a:extLst>
          </p:cNvPr>
          <p:cNvGrpSpPr/>
          <p:nvPr/>
        </p:nvGrpSpPr>
        <p:grpSpPr>
          <a:xfrm flipH="1">
            <a:off x="152400" y="492857"/>
            <a:ext cx="4324258" cy="4396471"/>
            <a:chOff x="4793951" y="447189"/>
            <a:chExt cx="4324258" cy="4396471"/>
          </a:xfrm>
        </p:grpSpPr>
        <p:sp>
          <p:nvSpPr>
            <p:cNvPr id="6" name="Freeform: Shape 5">
              <a:extLst>
                <a:ext uri="{FF2B5EF4-FFF2-40B4-BE49-F238E27FC236}">
                  <a16:creationId xmlns:a16="http://schemas.microsoft.com/office/drawing/2014/main" id="{2B8ACE50-808C-482E-8756-4B34DAA5CF21}"/>
                </a:ext>
              </a:extLst>
            </p:cNvPr>
            <p:cNvSpPr/>
            <p:nvPr/>
          </p:nvSpPr>
          <p:spPr>
            <a:xfrm>
              <a:off x="4793951" y="449010"/>
              <a:ext cx="3118772" cy="1724455"/>
            </a:xfrm>
            <a:custGeom>
              <a:avLst/>
              <a:gdLst>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2739658 w 3118772"/>
                <a:gd name="connsiteY5" fmla="*/ 602284 h 1724455"/>
                <a:gd name="connsiteX6" fmla="*/ 1619172 w 3118772"/>
                <a:gd name="connsiteY6" fmla="*/ 1249197 h 1724455"/>
                <a:gd name="connsiteX7" fmla="*/ 795999 w 3118772"/>
                <a:gd name="connsiteY7" fmla="*/ 1724455 h 1724455"/>
                <a:gd name="connsiteX8" fmla="*/ 252425 w 3118772"/>
                <a:gd name="connsiteY8" fmla="*/ 1724455 h 1724455"/>
                <a:gd name="connsiteX9" fmla="*/ 0 w 3118772"/>
                <a:gd name="connsiteY9" fmla="*/ 1472030 h 1724455"/>
                <a:gd name="connsiteX10" fmla="*/ 252425 w 3118772"/>
                <a:gd name="connsiteY10" fmla="*/ 1219606 h 1724455"/>
                <a:gd name="connsiteX11" fmla="*/ 641589 w 3118772"/>
                <a:gd name="connsiteY11" fmla="*/ 1219606 h 1724455"/>
                <a:gd name="connsiteX12" fmla="*/ 641596 w 3118772"/>
                <a:gd name="connsiteY12" fmla="*/ 1219606 h 1724455"/>
                <a:gd name="connsiteX13" fmla="*/ 660724 w 3118772"/>
                <a:gd name="connsiteY13" fmla="*/ 1219606 h 1724455"/>
                <a:gd name="connsiteX14" fmla="*/ 660725 w 3118772"/>
                <a:gd name="connsiteY14" fmla="*/ 1219606 h 1724455"/>
                <a:gd name="connsiteX15" fmla="*/ 2484692 w 3118772"/>
                <a:gd name="connsiteY15" fmla="*/ 166539 h 1724455"/>
                <a:gd name="connsiteX16" fmla="*/ 2486854 w 3118772"/>
                <a:gd name="connsiteY16" fmla="*/ 170233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2739658 w 3118772"/>
                <a:gd name="connsiteY5" fmla="*/ 602284 h 1724455"/>
                <a:gd name="connsiteX6" fmla="*/ 1619172 w 3118772"/>
                <a:gd name="connsiteY6" fmla="*/ 1249197 h 1724455"/>
                <a:gd name="connsiteX7" fmla="*/ 795999 w 3118772"/>
                <a:gd name="connsiteY7" fmla="*/ 1724455 h 1724455"/>
                <a:gd name="connsiteX8" fmla="*/ 252425 w 3118772"/>
                <a:gd name="connsiteY8" fmla="*/ 1724455 h 1724455"/>
                <a:gd name="connsiteX9" fmla="*/ 0 w 3118772"/>
                <a:gd name="connsiteY9" fmla="*/ 1472030 h 1724455"/>
                <a:gd name="connsiteX10" fmla="*/ 252425 w 3118772"/>
                <a:gd name="connsiteY10" fmla="*/ 1219606 h 1724455"/>
                <a:gd name="connsiteX11" fmla="*/ 641589 w 3118772"/>
                <a:gd name="connsiteY11" fmla="*/ 1219606 h 1724455"/>
                <a:gd name="connsiteX12" fmla="*/ 641596 w 3118772"/>
                <a:gd name="connsiteY12" fmla="*/ 1219606 h 1724455"/>
                <a:gd name="connsiteX13" fmla="*/ 660724 w 3118772"/>
                <a:gd name="connsiteY13" fmla="*/ 1219606 h 1724455"/>
                <a:gd name="connsiteX14" fmla="*/ 660725 w 3118772"/>
                <a:gd name="connsiteY14" fmla="*/ 1219606 h 1724455"/>
                <a:gd name="connsiteX15" fmla="*/ 2484692 w 3118772"/>
                <a:gd name="connsiteY15" fmla="*/ 166539 h 1724455"/>
                <a:gd name="connsiteX16" fmla="*/ 2781707 w 3118772"/>
                <a:gd name="connsiteY16"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2739658 w 3118772"/>
                <a:gd name="connsiteY5" fmla="*/ 602284 h 1724455"/>
                <a:gd name="connsiteX6" fmla="*/ 1619172 w 3118772"/>
                <a:gd name="connsiteY6" fmla="*/ 1249197 h 1724455"/>
                <a:gd name="connsiteX7" fmla="*/ 795999 w 3118772"/>
                <a:gd name="connsiteY7" fmla="*/ 1724455 h 1724455"/>
                <a:gd name="connsiteX8" fmla="*/ 252425 w 3118772"/>
                <a:gd name="connsiteY8" fmla="*/ 1724455 h 1724455"/>
                <a:gd name="connsiteX9" fmla="*/ 0 w 3118772"/>
                <a:gd name="connsiteY9" fmla="*/ 1472030 h 1724455"/>
                <a:gd name="connsiteX10" fmla="*/ 252425 w 3118772"/>
                <a:gd name="connsiteY10" fmla="*/ 1219606 h 1724455"/>
                <a:gd name="connsiteX11" fmla="*/ 641589 w 3118772"/>
                <a:gd name="connsiteY11" fmla="*/ 1219606 h 1724455"/>
                <a:gd name="connsiteX12" fmla="*/ 641596 w 3118772"/>
                <a:gd name="connsiteY12" fmla="*/ 1219606 h 1724455"/>
                <a:gd name="connsiteX13" fmla="*/ 660724 w 3118772"/>
                <a:gd name="connsiteY13" fmla="*/ 1219606 h 1724455"/>
                <a:gd name="connsiteX14" fmla="*/ 660725 w 3118772"/>
                <a:gd name="connsiteY14" fmla="*/ 1219606 h 1724455"/>
                <a:gd name="connsiteX15" fmla="*/ 2781707 w 3118772"/>
                <a:gd name="connsiteY15"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1619172 w 3118772"/>
                <a:gd name="connsiteY5" fmla="*/ 1249197 h 1724455"/>
                <a:gd name="connsiteX6" fmla="*/ 795999 w 3118772"/>
                <a:gd name="connsiteY6" fmla="*/ 1724455 h 1724455"/>
                <a:gd name="connsiteX7" fmla="*/ 252425 w 3118772"/>
                <a:gd name="connsiteY7" fmla="*/ 1724455 h 1724455"/>
                <a:gd name="connsiteX8" fmla="*/ 0 w 3118772"/>
                <a:gd name="connsiteY8" fmla="*/ 1472030 h 1724455"/>
                <a:gd name="connsiteX9" fmla="*/ 252425 w 3118772"/>
                <a:gd name="connsiteY9" fmla="*/ 1219606 h 1724455"/>
                <a:gd name="connsiteX10" fmla="*/ 641589 w 3118772"/>
                <a:gd name="connsiteY10" fmla="*/ 1219606 h 1724455"/>
                <a:gd name="connsiteX11" fmla="*/ 641596 w 3118772"/>
                <a:gd name="connsiteY11" fmla="*/ 1219606 h 1724455"/>
                <a:gd name="connsiteX12" fmla="*/ 660724 w 3118772"/>
                <a:gd name="connsiteY12" fmla="*/ 1219606 h 1724455"/>
                <a:gd name="connsiteX13" fmla="*/ 660725 w 3118772"/>
                <a:gd name="connsiteY13" fmla="*/ 1219606 h 1724455"/>
                <a:gd name="connsiteX14" fmla="*/ 2781707 w 3118772"/>
                <a:gd name="connsiteY14"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1619172 w 3118772"/>
                <a:gd name="connsiteY4" fmla="*/ 1249197 h 1724455"/>
                <a:gd name="connsiteX5" fmla="*/ 795999 w 3118772"/>
                <a:gd name="connsiteY5" fmla="*/ 1724455 h 1724455"/>
                <a:gd name="connsiteX6" fmla="*/ 252425 w 3118772"/>
                <a:gd name="connsiteY6" fmla="*/ 1724455 h 1724455"/>
                <a:gd name="connsiteX7" fmla="*/ 0 w 3118772"/>
                <a:gd name="connsiteY7" fmla="*/ 1472030 h 1724455"/>
                <a:gd name="connsiteX8" fmla="*/ 252425 w 3118772"/>
                <a:gd name="connsiteY8" fmla="*/ 1219606 h 1724455"/>
                <a:gd name="connsiteX9" fmla="*/ 641589 w 3118772"/>
                <a:gd name="connsiteY9" fmla="*/ 1219606 h 1724455"/>
                <a:gd name="connsiteX10" fmla="*/ 641596 w 3118772"/>
                <a:gd name="connsiteY10" fmla="*/ 1219606 h 1724455"/>
                <a:gd name="connsiteX11" fmla="*/ 660724 w 3118772"/>
                <a:gd name="connsiteY11" fmla="*/ 1219606 h 1724455"/>
                <a:gd name="connsiteX12" fmla="*/ 660725 w 3118772"/>
                <a:gd name="connsiteY12" fmla="*/ 1219606 h 1724455"/>
                <a:gd name="connsiteX13" fmla="*/ 2781707 w 3118772"/>
                <a:gd name="connsiteY13"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1619172 w 3118772"/>
                <a:gd name="connsiteY3" fmla="*/ 1249197 h 1724455"/>
                <a:gd name="connsiteX4" fmla="*/ 795999 w 3118772"/>
                <a:gd name="connsiteY4" fmla="*/ 1724455 h 1724455"/>
                <a:gd name="connsiteX5" fmla="*/ 252425 w 3118772"/>
                <a:gd name="connsiteY5" fmla="*/ 1724455 h 1724455"/>
                <a:gd name="connsiteX6" fmla="*/ 0 w 3118772"/>
                <a:gd name="connsiteY6" fmla="*/ 1472030 h 1724455"/>
                <a:gd name="connsiteX7" fmla="*/ 252425 w 3118772"/>
                <a:gd name="connsiteY7" fmla="*/ 1219606 h 1724455"/>
                <a:gd name="connsiteX8" fmla="*/ 641589 w 3118772"/>
                <a:gd name="connsiteY8" fmla="*/ 1219606 h 1724455"/>
                <a:gd name="connsiteX9" fmla="*/ 641596 w 3118772"/>
                <a:gd name="connsiteY9" fmla="*/ 1219606 h 1724455"/>
                <a:gd name="connsiteX10" fmla="*/ 660724 w 3118772"/>
                <a:gd name="connsiteY10" fmla="*/ 1219606 h 1724455"/>
                <a:gd name="connsiteX11" fmla="*/ 660725 w 3118772"/>
                <a:gd name="connsiteY11" fmla="*/ 1219606 h 1724455"/>
                <a:gd name="connsiteX12" fmla="*/ 2781707 w 3118772"/>
                <a:gd name="connsiteY12"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795999 w 3118772"/>
                <a:gd name="connsiteY3" fmla="*/ 1724455 h 1724455"/>
                <a:gd name="connsiteX4" fmla="*/ 252425 w 3118772"/>
                <a:gd name="connsiteY4" fmla="*/ 1724455 h 1724455"/>
                <a:gd name="connsiteX5" fmla="*/ 0 w 3118772"/>
                <a:gd name="connsiteY5" fmla="*/ 1472030 h 1724455"/>
                <a:gd name="connsiteX6" fmla="*/ 252425 w 3118772"/>
                <a:gd name="connsiteY6" fmla="*/ 1219606 h 1724455"/>
                <a:gd name="connsiteX7" fmla="*/ 641589 w 3118772"/>
                <a:gd name="connsiteY7" fmla="*/ 1219606 h 1724455"/>
                <a:gd name="connsiteX8" fmla="*/ 641596 w 3118772"/>
                <a:gd name="connsiteY8" fmla="*/ 1219606 h 1724455"/>
                <a:gd name="connsiteX9" fmla="*/ 660724 w 3118772"/>
                <a:gd name="connsiteY9" fmla="*/ 1219606 h 1724455"/>
                <a:gd name="connsiteX10" fmla="*/ 660725 w 3118772"/>
                <a:gd name="connsiteY10" fmla="*/ 1219606 h 1724455"/>
                <a:gd name="connsiteX11" fmla="*/ 2781707 w 3118772"/>
                <a:gd name="connsiteY11" fmla="*/ 0 h 172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8772" h="1724455">
                  <a:moveTo>
                    <a:pt x="2781707" y="0"/>
                  </a:moveTo>
                  <a:lnTo>
                    <a:pt x="3118772" y="90317"/>
                  </a:lnTo>
                  <a:lnTo>
                    <a:pt x="3034531" y="426734"/>
                  </a:lnTo>
                  <a:lnTo>
                    <a:pt x="795999" y="1724455"/>
                  </a:lnTo>
                  <a:lnTo>
                    <a:pt x="252425" y="1724455"/>
                  </a:lnTo>
                  <a:cubicBezTo>
                    <a:pt x="113014" y="1724455"/>
                    <a:pt x="0" y="1611441"/>
                    <a:pt x="0" y="1472030"/>
                  </a:cubicBezTo>
                  <a:cubicBezTo>
                    <a:pt x="0" y="1332620"/>
                    <a:pt x="113014" y="1219606"/>
                    <a:pt x="252425" y="1219606"/>
                  </a:cubicBezTo>
                  <a:lnTo>
                    <a:pt x="641589" y="1219606"/>
                  </a:lnTo>
                  <a:lnTo>
                    <a:pt x="641596" y="1219606"/>
                  </a:lnTo>
                  <a:lnTo>
                    <a:pt x="660724" y="1219606"/>
                  </a:lnTo>
                  <a:lnTo>
                    <a:pt x="660725" y="1219606"/>
                  </a:lnTo>
                  <a:lnTo>
                    <a:pt x="2781707" y="0"/>
                  </a:lnTo>
                  <a:close/>
                </a:path>
              </a:pathLst>
            </a:cu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50DE531D-62CD-4580-A369-F5FD9DE60AA8}"/>
                </a:ext>
              </a:extLst>
            </p:cNvPr>
            <p:cNvSpPr/>
            <p:nvPr/>
          </p:nvSpPr>
          <p:spPr>
            <a:xfrm>
              <a:off x="4793951" y="3099032"/>
              <a:ext cx="3274379" cy="1722383"/>
            </a:xfrm>
            <a:custGeom>
              <a:avLst/>
              <a:gdLst>
                <a:gd name="connsiteX0" fmla="*/ 2769557 w 3274379"/>
                <a:gd name="connsiteY0" fmla="*/ 0 h 1722383"/>
                <a:gd name="connsiteX1" fmla="*/ 3009133 w 3274379"/>
                <a:gd name="connsiteY1" fmla="*/ 138334 h 1722383"/>
                <a:gd name="connsiteX2" fmla="*/ 3274379 w 3274379"/>
                <a:gd name="connsiteY2" fmla="*/ 291490 h 1722383"/>
                <a:gd name="connsiteX3" fmla="*/ 1619172 w 3274379"/>
                <a:gd name="connsiteY3" fmla="*/ 1247125 h 1722383"/>
                <a:gd name="connsiteX4" fmla="*/ 795999 w 3274379"/>
                <a:gd name="connsiteY4" fmla="*/ 1722383 h 1722383"/>
                <a:gd name="connsiteX5" fmla="*/ 252425 w 3274379"/>
                <a:gd name="connsiteY5" fmla="*/ 1722383 h 1722383"/>
                <a:gd name="connsiteX6" fmla="*/ 0 w 3274379"/>
                <a:gd name="connsiteY6" fmla="*/ 1469958 h 1722383"/>
                <a:gd name="connsiteX7" fmla="*/ 252425 w 3274379"/>
                <a:gd name="connsiteY7" fmla="*/ 1217534 h 1722383"/>
                <a:gd name="connsiteX8" fmla="*/ 641589 w 3274379"/>
                <a:gd name="connsiteY8" fmla="*/ 1217534 h 1722383"/>
                <a:gd name="connsiteX9" fmla="*/ 641596 w 3274379"/>
                <a:gd name="connsiteY9" fmla="*/ 1217534 h 1722383"/>
                <a:gd name="connsiteX10" fmla="*/ 660724 w 3274379"/>
                <a:gd name="connsiteY10" fmla="*/ 1217534 h 1722383"/>
                <a:gd name="connsiteX11" fmla="*/ 660725 w 3274379"/>
                <a:gd name="connsiteY11" fmla="*/ 1217534 h 17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4379" h="1722383">
                  <a:moveTo>
                    <a:pt x="2769557" y="0"/>
                  </a:moveTo>
                  <a:lnTo>
                    <a:pt x="3009133" y="138334"/>
                  </a:lnTo>
                  <a:lnTo>
                    <a:pt x="3274379" y="291490"/>
                  </a:lnTo>
                  <a:lnTo>
                    <a:pt x="1619172" y="1247125"/>
                  </a:lnTo>
                  <a:lnTo>
                    <a:pt x="795999" y="1722383"/>
                  </a:lnTo>
                  <a:lnTo>
                    <a:pt x="252425" y="1722383"/>
                  </a:lnTo>
                  <a:cubicBezTo>
                    <a:pt x="113014" y="1722383"/>
                    <a:pt x="0" y="1609369"/>
                    <a:pt x="0" y="1469958"/>
                  </a:cubicBezTo>
                  <a:cubicBezTo>
                    <a:pt x="0" y="1330548"/>
                    <a:pt x="113014" y="1217534"/>
                    <a:pt x="252425" y="1217534"/>
                  </a:cubicBezTo>
                  <a:lnTo>
                    <a:pt x="641589" y="1217534"/>
                  </a:lnTo>
                  <a:cubicBezTo>
                    <a:pt x="641591" y="1217534"/>
                    <a:pt x="641594" y="1217534"/>
                    <a:pt x="641596" y="1217534"/>
                  </a:cubicBezTo>
                  <a:lnTo>
                    <a:pt x="660724" y="1217534"/>
                  </a:lnTo>
                  <a:lnTo>
                    <a:pt x="660725" y="1217534"/>
                  </a:ln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BA54551-E244-460B-B094-7754AB1F29F2}"/>
                </a:ext>
              </a:extLst>
            </p:cNvPr>
            <p:cNvSpPr/>
            <p:nvPr/>
          </p:nvSpPr>
          <p:spPr>
            <a:xfrm flipH="1">
              <a:off x="5598250" y="761170"/>
              <a:ext cx="2258923" cy="1407485"/>
            </a:xfrm>
            <a:custGeom>
              <a:avLst/>
              <a:gdLst>
                <a:gd name="connsiteX0" fmla="*/ 2258923 w 2258923"/>
                <a:gd name="connsiteY0" fmla="*/ 1232268 h 1407485"/>
                <a:gd name="connsiteX1" fmla="*/ 1956679 w 2258923"/>
                <a:gd name="connsiteY1" fmla="*/ 1232268 h 1407485"/>
                <a:gd name="connsiteX2" fmla="*/ 2258923 w 2258923"/>
                <a:gd name="connsiteY2" fmla="*/ 1407485 h 1407485"/>
                <a:gd name="connsiteX3" fmla="*/ 1955139 w 2258923"/>
                <a:gd name="connsiteY3" fmla="*/ 1056228 h 1407485"/>
                <a:gd name="connsiteX4" fmla="*/ 1653015 w 2258923"/>
                <a:gd name="connsiteY4" fmla="*/ 1056228 h 1407485"/>
                <a:gd name="connsiteX5" fmla="*/ 1955139 w 2258923"/>
                <a:gd name="connsiteY5" fmla="*/ 1231375 h 1407485"/>
                <a:gd name="connsiteX6" fmla="*/ 1651355 w 2258923"/>
                <a:gd name="connsiteY6" fmla="*/ 880190 h 1407485"/>
                <a:gd name="connsiteX7" fmla="*/ 1349354 w 2258923"/>
                <a:gd name="connsiteY7" fmla="*/ 880190 h 1407485"/>
                <a:gd name="connsiteX8" fmla="*/ 1651355 w 2258923"/>
                <a:gd name="connsiteY8" fmla="*/ 1055266 h 1407485"/>
                <a:gd name="connsiteX9" fmla="*/ 1347571 w 2258923"/>
                <a:gd name="connsiteY9" fmla="*/ 704152 h 1407485"/>
                <a:gd name="connsiteX10" fmla="*/ 1045694 w 2258923"/>
                <a:gd name="connsiteY10" fmla="*/ 704152 h 1407485"/>
                <a:gd name="connsiteX11" fmla="*/ 1347571 w 2258923"/>
                <a:gd name="connsiteY11" fmla="*/ 879156 h 1407485"/>
                <a:gd name="connsiteX12" fmla="*/ 1043787 w 2258923"/>
                <a:gd name="connsiteY12" fmla="*/ 528114 h 1407485"/>
                <a:gd name="connsiteX13" fmla="*/ 742033 w 2258923"/>
                <a:gd name="connsiteY13" fmla="*/ 528114 h 1407485"/>
                <a:gd name="connsiteX14" fmla="*/ 1043787 w 2258923"/>
                <a:gd name="connsiteY14" fmla="*/ 703047 h 1407485"/>
                <a:gd name="connsiteX15" fmla="*/ 740003 w 2258923"/>
                <a:gd name="connsiteY15" fmla="*/ 352076 h 1407485"/>
                <a:gd name="connsiteX16" fmla="*/ 438373 w 2258923"/>
                <a:gd name="connsiteY16" fmla="*/ 352076 h 1407485"/>
                <a:gd name="connsiteX17" fmla="*/ 740003 w 2258923"/>
                <a:gd name="connsiteY17" fmla="*/ 526937 h 1407485"/>
                <a:gd name="connsiteX18" fmla="*/ 436219 w 2258923"/>
                <a:gd name="connsiteY18" fmla="*/ 176038 h 1407485"/>
                <a:gd name="connsiteX19" fmla="*/ 134712 w 2258923"/>
                <a:gd name="connsiteY19" fmla="*/ 176038 h 1407485"/>
                <a:gd name="connsiteX20" fmla="*/ 436219 w 2258923"/>
                <a:gd name="connsiteY20" fmla="*/ 350828 h 1407485"/>
                <a:gd name="connsiteX21" fmla="*/ 132435 w 2258923"/>
                <a:gd name="connsiteY21" fmla="*/ 0 h 1407485"/>
                <a:gd name="connsiteX22" fmla="*/ 0 w 2258923"/>
                <a:gd name="connsiteY22" fmla="*/ 0 h 1407485"/>
                <a:gd name="connsiteX23" fmla="*/ 28690 w 2258923"/>
                <a:gd name="connsiteY23" fmla="*/ 114575 h 1407485"/>
                <a:gd name="connsiteX24" fmla="*/ 132435 w 2258923"/>
                <a:gd name="connsiteY24" fmla="*/ 174718 h 14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8923" h="1407485">
                  <a:moveTo>
                    <a:pt x="2258923" y="1232268"/>
                  </a:moveTo>
                  <a:lnTo>
                    <a:pt x="1956679" y="1232268"/>
                  </a:lnTo>
                  <a:lnTo>
                    <a:pt x="2258923" y="1407485"/>
                  </a:lnTo>
                  <a:close/>
                  <a:moveTo>
                    <a:pt x="1955139" y="1056228"/>
                  </a:moveTo>
                  <a:lnTo>
                    <a:pt x="1653015" y="1056228"/>
                  </a:lnTo>
                  <a:lnTo>
                    <a:pt x="1955139" y="1231375"/>
                  </a:lnTo>
                  <a:close/>
                  <a:moveTo>
                    <a:pt x="1651355" y="880190"/>
                  </a:moveTo>
                  <a:lnTo>
                    <a:pt x="1349354" y="880190"/>
                  </a:lnTo>
                  <a:lnTo>
                    <a:pt x="1651355" y="1055266"/>
                  </a:lnTo>
                  <a:close/>
                  <a:moveTo>
                    <a:pt x="1347571" y="704152"/>
                  </a:moveTo>
                  <a:lnTo>
                    <a:pt x="1045694" y="704152"/>
                  </a:lnTo>
                  <a:lnTo>
                    <a:pt x="1347571" y="879156"/>
                  </a:lnTo>
                  <a:close/>
                  <a:moveTo>
                    <a:pt x="1043787" y="528114"/>
                  </a:moveTo>
                  <a:lnTo>
                    <a:pt x="742033" y="528114"/>
                  </a:lnTo>
                  <a:lnTo>
                    <a:pt x="1043787" y="703047"/>
                  </a:lnTo>
                  <a:close/>
                  <a:moveTo>
                    <a:pt x="740003" y="352076"/>
                  </a:moveTo>
                  <a:lnTo>
                    <a:pt x="438373" y="352076"/>
                  </a:lnTo>
                  <a:lnTo>
                    <a:pt x="740003" y="526937"/>
                  </a:lnTo>
                  <a:close/>
                  <a:moveTo>
                    <a:pt x="436219" y="176038"/>
                  </a:moveTo>
                  <a:lnTo>
                    <a:pt x="134712" y="176038"/>
                  </a:lnTo>
                  <a:lnTo>
                    <a:pt x="436219" y="350828"/>
                  </a:lnTo>
                  <a:close/>
                  <a:moveTo>
                    <a:pt x="132435" y="0"/>
                  </a:moveTo>
                  <a:lnTo>
                    <a:pt x="0" y="0"/>
                  </a:lnTo>
                  <a:lnTo>
                    <a:pt x="28690" y="114575"/>
                  </a:lnTo>
                  <a:lnTo>
                    <a:pt x="132435" y="174718"/>
                  </a:lnTo>
                  <a:close/>
                </a:path>
              </a:pathLst>
            </a:custGeom>
            <a:solidFill>
              <a:srgbClr val="EB8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CC5410F-798C-4086-843C-644E681DCDF6}"/>
                </a:ext>
              </a:extLst>
            </p:cNvPr>
            <p:cNvSpPr/>
            <p:nvPr/>
          </p:nvSpPr>
          <p:spPr>
            <a:xfrm flipH="1">
              <a:off x="5591900" y="3363870"/>
              <a:ext cx="2476430" cy="1456420"/>
            </a:xfrm>
            <a:custGeom>
              <a:avLst/>
              <a:gdLst>
                <a:gd name="connsiteX0" fmla="*/ 46158 w 2476430"/>
                <a:gd name="connsiteY0" fmla="*/ 0 h 1456420"/>
                <a:gd name="connsiteX1" fmla="*/ 0 w 2476430"/>
                <a:gd name="connsiteY1" fmla="*/ 26652 h 1456420"/>
                <a:gd name="connsiteX2" fmla="*/ 1655207 w 2476430"/>
                <a:gd name="connsiteY2" fmla="*/ 982288 h 1456420"/>
                <a:gd name="connsiteX3" fmla="*/ 2476430 w 2476430"/>
                <a:gd name="connsiteY3" fmla="*/ 1456420 h 1456420"/>
                <a:gd name="connsiteX4" fmla="*/ 2476430 w 2476430"/>
                <a:gd name="connsiteY4" fmla="*/ 1277273 h 1456420"/>
                <a:gd name="connsiteX5" fmla="*/ 2172646 w 2476430"/>
                <a:gd name="connsiteY5" fmla="*/ 1277273 h 1456420"/>
                <a:gd name="connsiteX6" fmla="*/ 2172646 w 2476430"/>
                <a:gd name="connsiteY6" fmla="*/ 1101233 h 1456420"/>
                <a:gd name="connsiteX7" fmla="*/ 1868862 w 2476430"/>
                <a:gd name="connsiteY7" fmla="*/ 1101233 h 1456420"/>
                <a:gd name="connsiteX8" fmla="*/ 1868862 w 2476430"/>
                <a:gd name="connsiteY8" fmla="*/ 925195 h 1456420"/>
                <a:gd name="connsiteX9" fmla="*/ 1565078 w 2476430"/>
                <a:gd name="connsiteY9" fmla="*/ 925195 h 1456420"/>
                <a:gd name="connsiteX10" fmla="*/ 1565078 w 2476430"/>
                <a:gd name="connsiteY10" fmla="*/ 749157 h 1456420"/>
                <a:gd name="connsiteX11" fmla="*/ 1261294 w 2476430"/>
                <a:gd name="connsiteY11" fmla="*/ 749157 h 1456420"/>
                <a:gd name="connsiteX12" fmla="*/ 1261294 w 2476430"/>
                <a:gd name="connsiteY12" fmla="*/ 573119 h 1456420"/>
                <a:gd name="connsiteX13" fmla="*/ 957510 w 2476430"/>
                <a:gd name="connsiteY13" fmla="*/ 573119 h 1456420"/>
                <a:gd name="connsiteX14" fmla="*/ 957510 w 2476430"/>
                <a:gd name="connsiteY14" fmla="*/ 397081 h 1456420"/>
                <a:gd name="connsiteX15" fmla="*/ 653726 w 2476430"/>
                <a:gd name="connsiteY15" fmla="*/ 397081 h 1456420"/>
                <a:gd name="connsiteX16" fmla="*/ 653726 w 2476430"/>
                <a:gd name="connsiteY16" fmla="*/ 221043 h 1456420"/>
                <a:gd name="connsiteX17" fmla="*/ 349942 w 2476430"/>
                <a:gd name="connsiteY17" fmla="*/ 221043 h 1456420"/>
                <a:gd name="connsiteX18" fmla="*/ 349942 w 2476430"/>
                <a:gd name="connsiteY18" fmla="*/ 45005 h 1456420"/>
                <a:gd name="connsiteX19" fmla="*/ 46158 w 2476430"/>
                <a:gd name="connsiteY19" fmla="*/ 45005 h 145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430" h="1456420">
                  <a:moveTo>
                    <a:pt x="46158" y="0"/>
                  </a:moveTo>
                  <a:lnTo>
                    <a:pt x="0" y="26652"/>
                  </a:lnTo>
                  <a:lnTo>
                    <a:pt x="1655207" y="982288"/>
                  </a:lnTo>
                  <a:lnTo>
                    <a:pt x="2476430" y="1456420"/>
                  </a:lnTo>
                  <a:lnTo>
                    <a:pt x="2476430" y="1277273"/>
                  </a:lnTo>
                  <a:lnTo>
                    <a:pt x="2172646" y="1277273"/>
                  </a:lnTo>
                  <a:lnTo>
                    <a:pt x="2172646" y="1101233"/>
                  </a:lnTo>
                  <a:lnTo>
                    <a:pt x="1868862" y="1101233"/>
                  </a:lnTo>
                  <a:lnTo>
                    <a:pt x="1868862" y="925195"/>
                  </a:lnTo>
                  <a:lnTo>
                    <a:pt x="1565078" y="925195"/>
                  </a:lnTo>
                  <a:lnTo>
                    <a:pt x="1565078" y="749157"/>
                  </a:lnTo>
                  <a:lnTo>
                    <a:pt x="1261294" y="749157"/>
                  </a:lnTo>
                  <a:lnTo>
                    <a:pt x="1261294" y="573119"/>
                  </a:lnTo>
                  <a:lnTo>
                    <a:pt x="957510" y="573119"/>
                  </a:lnTo>
                  <a:lnTo>
                    <a:pt x="957510" y="397081"/>
                  </a:lnTo>
                  <a:lnTo>
                    <a:pt x="653726" y="397081"/>
                  </a:lnTo>
                  <a:lnTo>
                    <a:pt x="653726" y="221043"/>
                  </a:lnTo>
                  <a:lnTo>
                    <a:pt x="349942" y="221043"/>
                  </a:lnTo>
                  <a:lnTo>
                    <a:pt x="349942" y="45005"/>
                  </a:lnTo>
                  <a:lnTo>
                    <a:pt x="46158" y="45005"/>
                  </a:lnTo>
                  <a:close/>
                </a:path>
              </a:pathLst>
            </a:custGeom>
            <a:solidFill>
              <a:srgbClr val="247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lk">
              <a:extLst>
                <a:ext uri="{FF2B5EF4-FFF2-40B4-BE49-F238E27FC236}">
                  <a16:creationId xmlns:a16="http://schemas.microsoft.com/office/drawing/2014/main" id="{5602C9FD-7200-45DE-A449-6B6AFA3B2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3951" y="3980145"/>
              <a:ext cx="863515" cy="863515"/>
            </a:xfrm>
            <a:prstGeom prst="rect">
              <a:avLst/>
            </a:prstGeom>
          </p:spPr>
        </p:pic>
        <p:pic>
          <p:nvPicPr>
            <p:cNvPr id="11" name="Graphic 10" descr="Walk">
              <a:extLst>
                <a:ext uri="{FF2B5EF4-FFF2-40B4-BE49-F238E27FC236}">
                  <a16:creationId xmlns:a16="http://schemas.microsoft.com/office/drawing/2014/main" id="{3FFE501B-A26F-4E80-A88E-CF58C09C99C1}"/>
                </a:ext>
              </a:extLst>
            </p:cNvPr>
            <p:cNvPicPr preferRelativeResize="0">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227011" y="2707492"/>
              <a:ext cx="859536" cy="863515"/>
            </a:xfrm>
            <a:prstGeom prst="rect">
              <a:avLst/>
            </a:prstGeom>
          </p:spPr>
        </p:pic>
        <p:pic>
          <p:nvPicPr>
            <p:cNvPr id="12" name="Graphic 11" descr="Run">
              <a:extLst>
                <a:ext uri="{FF2B5EF4-FFF2-40B4-BE49-F238E27FC236}">
                  <a16:creationId xmlns:a16="http://schemas.microsoft.com/office/drawing/2014/main" id="{AB60F751-4142-401F-9313-13EFB281F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140" y="447189"/>
              <a:ext cx="859536" cy="859536"/>
            </a:xfrm>
            <a:prstGeom prst="rect">
              <a:avLst/>
            </a:prstGeom>
          </p:spPr>
        </p:pic>
        <p:sp>
          <p:nvSpPr>
            <p:cNvPr id="5" name="Freeform: Shape 4">
              <a:extLst>
                <a:ext uri="{FF2B5EF4-FFF2-40B4-BE49-F238E27FC236}">
                  <a16:creationId xmlns:a16="http://schemas.microsoft.com/office/drawing/2014/main" id="{359C6133-E3F7-4B8D-A8E1-86BF6BDDE8D6}"/>
                </a:ext>
              </a:extLst>
            </p:cNvPr>
            <p:cNvSpPr/>
            <p:nvPr/>
          </p:nvSpPr>
          <p:spPr>
            <a:xfrm flipH="1">
              <a:off x="5471675" y="1540350"/>
              <a:ext cx="3646534" cy="2062800"/>
            </a:xfrm>
            <a:custGeom>
              <a:avLst/>
              <a:gdLst>
                <a:gd name="connsiteX0" fmla="*/ 2890395 w 3646534"/>
                <a:gd name="connsiteY0" fmla="*/ 270475 h 2062800"/>
                <a:gd name="connsiteX1" fmla="*/ 660656 w 3646534"/>
                <a:gd name="connsiteY1" fmla="*/ 1557951 h 2062800"/>
                <a:gd name="connsiteX2" fmla="*/ 660656 w 3646534"/>
                <a:gd name="connsiteY2" fmla="*/ 1557951 h 2062800"/>
                <a:gd name="connsiteX3" fmla="*/ 660655 w 3646534"/>
                <a:gd name="connsiteY3" fmla="*/ 1557951 h 2062800"/>
                <a:gd name="connsiteX4" fmla="*/ 641528 w 3646534"/>
                <a:gd name="connsiteY4" fmla="*/ 1557951 h 2062800"/>
                <a:gd name="connsiteX5" fmla="*/ 641522 w 3646534"/>
                <a:gd name="connsiteY5" fmla="*/ 1557951 h 2062800"/>
                <a:gd name="connsiteX6" fmla="*/ 252398 w 3646534"/>
                <a:gd name="connsiteY6" fmla="*/ 1557951 h 2062800"/>
                <a:gd name="connsiteX7" fmla="*/ 0 w 3646534"/>
                <a:gd name="connsiteY7" fmla="*/ 1810375 h 2062800"/>
                <a:gd name="connsiteX8" fmla="*/ 252398 w 3646534"/>
                <a:gd name="connsiteY8" fmla="*/ 2062800 h 2062800"/>
                <a:gd name="connsiteX9" fmla="*/ 795916 w 3646534"/>
                <a:gd name="connsiteY9" fmla="*/ 2062800 h 2062800"/>
                <a:gd name="connsiteX10" fmla="*/ 1619001 w 3646534"/>
                <a:gd name="connsiteY10" fmla="*/ 1587542 h 2062800"/>
                <a:gd name="connsiteX11" fmla="*/ 3394184 w 3646534"/>
                <a:gd name="connsiteY11" fmla="*/ 562531 h 2062800"/>
                <a:gd name="connsiteX12" fmla="*/ 3445033 w 3646534"/>
                <a:gd name="connsiteY12" fmla="*/ 0 h 2062800"/>
                <a:gd name="connsiteX13" fmla="*/ 3427828 w 3646534"/>
                <a:gd name="connsiteY13" fmla="*/ 1301 h 2062800"/>
                <a:gd name="connsiteX14" fmla="*/ 3646534 w 3646534"/>
                <a:gd name="connsiteY14" fmla="*/ 127062 h 2062800"/>
                <a:gd name="connsiteX15" fmla="*/ 3646051 w 3646534"/>
                <a:gd name="connsiteY15" fmla="*/ 125626 h 2062800"/>
                <a:gd name="connsiteX16" fmla="*/ 3445033 w 3646534"/>
                <a:gd name="connsiteY16" fmla="*/ 0 h 20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6534" h="2062800">
                  <a:moveTo>
                    <a:pt x="2890395" y="270475"/>
                  </a:moveTo>
                  <a:lnTo>
                    <a:pt x="660656" y="1557951"/>
                  </a:lnTo>
                  <a:lnTo>
                    <a:pt x="660656" y="1557951"/>
                  </a:lnTo>
                  <a:cubicBezTo>
                    <a:pt x="660656" y="1557951"/>
                    <a:pt x="660656" y="1557951"/>
                    <a:pt x="660655" y="1557951"/>
                  </a:cubicBezTo>
                  <a:lnTo>
                    <a:pt x="641528" y="1557951"/>
                  </a:lnTo>
                  <a:cubicBezTo>
                    <a:pt x="641526" y="1557951"/>
                    <a:pt x="641524" y="1557951"/>
                    <a:pt x="641522" y="1557951"/>
                  </a:cubicBezTo>
                  <a:lnTo>
                    <a:pt x="252398" y="1557951"/>
                  </a:lnTo>
                  <a:cubicBezTo>
                    <a:pt x="113002" y="1557951"/>
                    <a:pt x="0" y="1670965"/>
                    <a:pt x="0" y="1810375"/>
                  </a:cubicBezTo>
                  <a:cubicBezTo>
                    <a:pt x="0" y="1949786"/>
                    <a:pt x="113002" y="2062800"/>
                    <a:pt x="252398" y="2062800"/>
                  </a:cubicBezTo>
                  <a:lnTo>
                    <a:pt x="795916" y="2062800"/>
                  </a:lnTo>
                  <a:lnTo>
                    <a:pt x="1619001" y="1587542"/>
                  </a:lnTo>
                  <a:lnTo>
                    <a:pt x="3394184" y="562531"/>
                  </a:lnTo>
                  <a:close/>
                  <a:moveTo>
                    <a:pt x="3445033" y="0"/>
                  </a:moveTo>
                  <a:lnTo>
                    <a:pt x="3427828" y="1301"/>
                  </a:lnTo>
                  <a:lnTo>
                    <a:pt x="3646534" y="127062"/>
                  </a:lnTo>
                  <a:lnTo>
                    <a:pt x="3646051" y="125626"/>
                  </a:lnTo>
                  <a:cubicBezTo>
                    <a:pt x="3602490" y="50168"/>
                    <a:pt x="3525856" y="5712"/>
                    <a:pt x="3445033" y="0"/>
                  </a:cubicBezTo>
                  <a:close/>
                </a:path>
              </a:pathLst>
            </a:cu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E67EFB-D3A0-4F58-B881-4652545BDB5A}"/>
                </a:ext>
              </a:extLst>
            </p:cNvPr>
            <p:cNvSpPr/>
            <p:nvPr/>
          </p:nvSpPr>
          <p:spPr>
            <a:xfrm>
              <a:off x="5707323" y="2015223"/>
              <a:ext cx="2596125" cy="1584117"/>
            </a:xfrm>
            <a:custGeom>
              <a:avLst/>
              <a:gdLst>
                <a:gd name="connsiteX0" fmla="*/ 146771 w 2596125"/>
                <a:gd name="connsiteY0" fmla="*/ 0 h 1584117"/>
                <a:gd name="connsiteX1" fmla="*/ 169014 w 2596125"/>
                <a:gd name="connsiteY1" fmla="*/ 0 h 1584117"/>
                <a:gd name="connsiteX2" fmla="*/ 169014 w 2596125"/>
                <a:gd name="connsiteY2" fmla="*/ 176038 h 1584117"/>
                <a:gd name="connsiteX3" fmla="*/ 472403 w 2596125"/>
                <a:gd name="connsiteY3" fmla="*/ 176038 h 1584117"/>
                <a:gd name="connsiteX4" fmla="*/ 472403 w 2596125"/>
                <a:gd name="connsiteY4" fmla="*/ 352076 h 1584117"/>
                <a:gd name="connsiteX5" fmla="*/ 775792 w 2596125"/>
                <a:gd name="connsiteY5" fmla="*/ 352076 h 1584117"/>
                <a:gd name="connsiteX6" fmla="*/ 775792 w 2596125"/>
                <a:gd name="connsiteY6" fmla="*/ 528114 h 1584117"/>
                <a:gd name="connsiteX7" fmla="*/ 1079181 w 2596125"/>
                <a:gd name="connsiteY7" fmla="*/ 528114 h 1584117"/>
                <a:gd name="connsiteX8" fmla="*/ 1079181 w 2596125"/>
                <a:gd name="connsiteY8" fmla="*/ 704152 h 1584117"/>
                <a:gd name="connsiteX9" fmla="*/ 1382570 w 2596125"/>
                <a:gd name="connsiteY9" fmla="*/ 704152 h 1584117"/>
                <a:gd name="connsiteX10" fmla="*/ 1382570 w 2596125"/>
                <a:gd name="connsiteY10" fmla="*/ 880190 h 1584117"/>
                <a:gd name="connsiteX11" fmla="*/ 1685959 w 2596125"/>
                <a:gd name="connsiteY11" fmla="*/ 880190 h 1584117"/>
                <a:gd name="connsiteX12" fmla="*/ 1685959 w 2596125"/>
                <a:gd name="connsiteY12" fmla="*/ 1056228 h 1584117"/>
                <a:gd name="connsiteX13" fmla="*/ 1989347 w 2596125"/>
                <a:gd name="connsiteY13" fmla="*/ 1056228 h 1584117"/>
                <a:gd name="connsiteX14" fmla="*/ 1989347 w 2596125"/>
                <a:gd name="connsiteY14" fmla="*/ 1232266 h 1584117"/>
                <a:gd name="connsiteX15" fmla="*/ 2292736 w 2596125"/>
                <a:gd name="connsiteY15" fmla="*/ 1232266 h 1584117"/>
                <a:gd name="connsiteX16" fmla="*/ 2292736 w 2596125"/>
                <a:gd name="connsiteY16" fmla="*/ 1408306 h 1584117"/>
                <a:gd name="connsiteX17" fmla="*/ 2596125 w 2596125"/>
                <a:gd name="connsiteY17" fmla="*/ 1408306 h 1584117"/>
                <a:gd name="connsiteX18" fmla="*/ 2596125 w 2596125"/>
                <a:gd name="connsiteY18" fmla="*/ 1584117 h 1584117"/>
                <a:gd name="connsiteX19" fmla="*/ 1775184 w 2596125"/>
                <a:gd name="connsiteY19" fmla="*/ 1110097 h 1584117"/>
                <a:gd name="connsiteX20" fmla="*/ 0 w 2596125"/>
                <a:gd name="connsiteY20" fmla="*/ 85086 h 15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96125" h="1584117">
                  <a:moveTo>
                    <a:pt x="146771" y="0"/>
                  </a:moveTo>
                  <a:lnTo>
                    <a:pt x="169014" y="0"/>
                  </a:lnTo>
                  <a:lnTo>
                    <a:pt x="169014" y="176038"/>
                  </a:lnTo>
                  <a:lnTo>
                    <a:pt x="472403" y="176038"/>
                  </a:lnTo>
                  <a:lnTo>
                    <a:pt x="472403" y="352076"/>
                  </a:lnTo>
                  <a:lnTo>
                    <a:pt x="775792" y="352076"/>
                  </a:lnTo>
                  <a:lnTo>
                    <a:pt x="775792" y="528114"/>
                  </a:lnTo>
                  <a:lnTo>
                    <a:pt x="1079181" y="528114"/>
                  </a:lnTo>
                  <a:lnTo>
                    <a:pt x="1079181" y="704152"/>
                  </a:lnTo>
                  <a:lnTo>
                    <a:pt x="1382570" y="704152"/>
                  </a:lnTo>
                  <a:lnTo>
                    <a:pt x="1382570" y="880190"/>
                  </a:lnTo>
                  <a:lnTo>
                    <a:pt x="1685959" y="880190"/>
                  </a:lnTo>
                  <a:lnTo>
                    <a:pt x="1685959" y="1056228"/>
                  </a:lnTo>
                  <a:lnTo>
                    <a:pt x="1989347" y="1056228"/>
                  </a:lnTo>
                  <a:lnTo>
                    <a:pt x="1989347" y="1232266"/>
                  </a:lnTo>
                  <a:lnTo>
                    <a:pt x="2292736" y="1232266"/>
                  </a:lnTo>
                  <a:lnTo>
                    <a:pt x="2292736" y="1408306"/>
                  </a:lnTo>
                  <a:lnTo>
                    <a:pt x="2596125" y="1408306"/>
                  </a:lnTo>
                  <a:lnTo>
                    <a:pt x="2596125" y="1584117"/>
                  </a:lnTo>
                  <a:lnTo>
                    <a:pt x="1775184" y="1110097"/>
                  </a:lnTo>
                  <a:lnTo>
                    <a:pt x="0" y="85086"/>
                  </a:lnTo>
                  <a:close/>
                </a:path>
              </a:pathLst>
            </a:custGeom>
            <a:solidFill>
              <a:srgbClr val="D89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E9641B6-0EF8-4761-9090-DF93C8991B7B}"/>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Self-</a:t>
            </a:r>
            <a:r>
              <a:rPr lang="en-MY" sz="2400" spc="-100" dirty="0">
                <a:solidFill>
                  <a:srgbClr val="419ED7"/>
                </a:solidFill>
                <a:latin typeface="Source Sans Pro Black" panose="020B0803030403020204" pitchFamily="34" charset="0"/>
              </a:rPr>
              <a:t>determination </a:t>
            </a:r>
            <a:r>
              <a:rPr lang="en-MY" sz="2400" spc="-100" dirty="0">
                <a:solidFill>
                  <a:srgbClr val="419ED7"/>
                </a:solidFill>
                <a:latin typeface="Source Sans Pro" panose="020B0503030403020204" pitchFamily="34" charset="0"/>
                <a:ea typeface="Source Sans Pro" panose="020B0503030403020204" pitchFamily="34" charset="0"/>
              </a:rPr>
              <a:t>theory</a:t>
            </a:r>
            <a:endParaRPr lang="en-MY" sz="2400" spc="-100" dirty="0">
              <a:solidFill>
                <a:srgbClr val="419ED7"/>
              </a:solidFill>
              <a:latin typeface="Source Sans Pro Black" panose="020B0803030403020204" pitchFamily="34" charset="0"/>
            </a:endParaRPr>
          </a:p>
        </p:txBody>
      </p:sp>
      <p:cxnSp>
        <p:nvCxnSpPr>
          <p:cNvPr id="25" name="Straight Connector 24">
            <a:extLst>
              <a:ext uri="{FF2B5EF4-FFF2-40B4-BE49-F238E27FC236}">
                <a16:creationId xmlns:a16="http://schemas.microsoft.com/office/drawing/2014/main" id="{8CDCCFFE-6156-493B-BDC8-0DFF13FDD626}"/>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2E32025-3D2B-4BAB-9D83-C2F732260645}"/>
              </a:ext>
            </a:extLst>
          </p:cNvPr>
          <p:cNvSpPr/>
          <p:nvPr/>
        </p:nvSpPr>
        <p:spPr>
          <a:xfrm>
            <a:off x="4848813" y="2177276"/>
            <a:ext cx="4008991" cy="1323439"/>
          </a:xfrm>
          <a:prstGeom prst="rect">
            <a:avLst/>
          </a:prstGeom>
        </p:spPr>
        <p:txBody>
          <a:bodyPr wrap="square">
            <a:spAutoFit/>
          </a:bodyPr>
          <a:lstStyle/>
          <a:p>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It highlights the importance of </a:t>
            </a:r>
            <a:r>
              <a:rPr lang="en-US" sz="2000" dirty="0">
                <a:solidFill>
                  <a:srgbClr val="F3C144"/>
                </a:solidFill>
                <a:latin typeface="Source Sans Pro Black" panose="020B0803030403020204" pitchFamily="34" charset="0"/>
                <a:ea typeface="Source Sans Pro Black" panose="020B0803030403020204" pitchFamily="34" charset="0"/>
              </a:rPr>
              <a:t>humans evolved inner resources </a:t>
            </a: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for personality development and behavioral self-regulation.</a:t>
            </a:r>
          </a:p>
        </p:txBody>
      </p:sp>
      <p:sp>
        <p:nvSpPr>
          <p:cNvPr id="30" name="Rectangle 29">
            <a:extLst>
              <a:ext uri="{FF2B5EF4-FFF2-40B4-BE49-F238E27FC236}">
                <a16:creationId xmlns:a16="http://schemas.microsoft.com/office/drawing/2014/main" id="{7AFA7D72-CAB2-4CB3-A1AA-D174C2455FEC}"/>
              </a:ext>
            </a:extLst>
          </p:cNvPr>
          <p:cNvSpPr/>
          <p:nvPr/>
        </p:nvSpPr>
        <p:spPr>
          <a:xfrm>
            <a:off x="4572000" y="1510580"/>
            <a:ext cx="747320" cy="1446550"/>
          </a:xfrm>
          <a:prstGeom prst="rect">
            <a:avLst/>
          </a:prstGeom>
        </p:spPr>
        <p:txBody>
          <a:bodyPr wrap="none">
            <a:spAutoFit/>
          </a:bodyPr>
          <a:lstStyle/>
          <a:p>
            <a:r>
              <a:rPr lang="en-US" sz="8800" b="1" i="1" dirty="0">
                <a:solidFill>
                  <a:srgbClr val="F3C144"/>
                </a:solidFill>
                <a:latin typeface="Montserrat" panose="00000500000000000000" pitchFamily="2" charset="0"/>
              </a:rPr>
              <a:t>“</a:t>
            </a:r>
            <a:endParaRPr lang="en-US" sz="8800" i="1" dirty="0">
              <a:solidFill>
                <a:srgbClr val="F3C144"/>
              </a:solidFill>
            </a:endParaRPr>
          </a:p>
        </p:txBody>
      </p:sp>
      <p:sp>
        <p:nvSpPr>
          <p:cNvPr id="32" name="Rectangle 31">
            <a:extLst>
              <a:ext uri="{FF2B5EF4-FFF2-40B4-BE49-F238E27FC236}">
                <a16:creationId xmlns:a16="http://schemas.microsoft.com/office/drawing/2014/main" id="{4E208342-7607-419C-8498-1DFC5C80281B}"/>
              </a:ext>
            </a:extLst>
          </p:cNvPr>
          <p:cNvSpPr/>
          <p:nvPr/>
        </p:nvSpPr>
        <p:spPr>
          <a:xfrm>
            <a:off x="4344761" y="4733865"/>
            <a:ext cx="4789714" cy="400110"/>
          </a:xfrm>
          <a:prstGeom prst="rect">
            <a:avLst/>
          </a:prstGeom>
        </p:spPr>
        <p:txBody>
          <a:bodyPr wrap="square">
            <a:spAutoFit/>
          </a:bodyPr>
          <a:lstStyle/>
          <a:p>
            <a:pPr algn="r"/>
            <a:r>
              <a:rPr lang="en-US" sz="1000" dirty="0">
                <a:solidFill>
                  <a:schemeClr val="tx1">
                    <a:lumMod val="75000"/>
                    <a:lumOff val="25000"/>
                  </a:schemeClr>
                </a:solidFill>
                <a:latin typeface="Source Sans Pro Light" panose="020B0403030403020204" pitchFamily="34" charset="0"/>
                <a:ea typeface="Source Sans Pro Light" panose="020B0403030403020204" pitchFamily="34" charset="0"/>
              </a:rPr>
              <a:t>Ryan, R. M., &amp; </a:t>
            </a:r>
            <a:r>
              <a:rPr lang="en-US" sz="1000" dirty="0" err="1">
                <a:solidFill>
                  <a:schemeClr val="tx1">
                    <a:lumMod val="75000"/>
                    <a:lumOff val="25000"/>
                  </a:schemeClr>
                </a:solidFill>
                <a:latin typeface="Source Sans Pro Light" panose="020B0403030403020204" pitchFamily="34" charset="0"/>
                <a:ea typeface="Source Sans Pro Light" panose="020B0403030403020204" pitchFamily="34" charset="0"/>
              </a:rPr>
              <a:t>Deci</a:t>
            </a:r>
            <a:r>
              <a:rPr lang="en-US" sz="1000" dirty="0">
                <a:solidFill>
                  <a:schemeClr val="tx1">
                    <a:lumMod val="75000"/>
                    <a:lumOff val="25000"/>
                  </a:schemeClr>
                </a:solidFill>
                <a:latin typeface="Source Sans Pro Light" panose="020B0403030403020204" pitchFamily="34" charset="0"/>
                <a:ea typeface="Source Sans Pro Light" panose="020B0403030403020204" pitchFamily="34" charset="0"/>
              </a:rPr>
              <a:t>, E. L. (2000). Self-determination theory and the facilitation of intrinsic motivation, social development, and well-being. </a:t>
            </a:r>
            <a:r>
              <a:rPr lang="en-US" sz="1000" i="1" dirty="0">
                <a:solidFill>
                  <a:schemeClr val="tx1">
                    <a:lumMod val="75000"/>
                    <a:lumOff val="25000"/>
                  </a:schemeClr>
                </a:solidFill>
                <a:latin typeface="Source Sans Pro Light" panose="020B0403030403020204" pitchFamily="34" charset="0"/>
                <a:ea typeface="Source Sans Pro Light" panose="020B0403030403020204" pitchFamily="34" charset="0"/>
              </a:rPr>
              <a:t>American Psychologist, 55</a:t>
            </a:r>
            <a:r>
              <a:rPr lang="en-US" sz="1000" dirty="0">
                <a:solidFill>
                  <a:schemeClr val="tx1">
                    <a:lumMod val="75000"/>
                    <a:lumOff val="25000"/>
                  </a:schemeClr>
                </a:solidFill>
                <a:latin typeface="Source Sans Pro Light" panose="020B0403030403020204" pitchFamily="34" charset="0"/>
                <a:ea typeface="Source Sans Pro Light" panose="020B0403030403020204" pitchFamily="34" charset="0"/>
              </a:rPr>
              <a:t>(1), 68-78.</a:t>
            </a:r>
          </a:p>
        </p:txBody>
      </p:sp>
      <p:sp>
        <p:nvSpPr>
          <p:cNvPr id="21" name="Freeform: Shape 20">
            <a:extLst>
              <a:ext uri="{FF2B5EF4-FFF2-40B4-BE49-F238E27FC236}">
                <a16:creationId xmlns:a16="http://schemas.microsoft.com/office/drawing/2014/main" id="{4AB82145-F99E-460E-82AD-54A6662D0741}"/>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42DEF6F6-1DCD-4024-B458-A33E043B9527}"/>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53AB6900-30B1-4EBE-B827-97743AFEF734}"/>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7" name="Wave 12">
            <a:extLst>
              <a:ext uri="{FF2B5EF4-FFF2-40B4-BE49-F238E27FC236}">
                <a16:creationId xmlns:a16="http://schemas.microsoft.com/office/drawing/2014/main" id="{5D012B16-E157-4F59-8E1D-82D117E2EE6F}"/>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1266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76BB4D1-CC9E-42FD-8A57-1AD0B70770A5}"/>
              </a:ext>
            </a:extLst>
          </p:cNvPr>
          <p:cNvGrpSpPr/>
          <p:nvPr/>
        </p:nvGrpSpPr>
        <p:grpSpPr>
          <a:xfrm flipH="1">
            <a:off x="152400" y="492857"/>
            <a:ext cx="4324258" cy="4396471"/>
            <a:chOff x="4793951" y="447189"/>
            <a:chExt cx="4324258" cy="4396471"/>
          </a:xfrm>
        </p:grpSpPr>
        <p:sp>
          <p:nvSpPr>
            <p:cNvPr id="6" name="Freeform: Shape 5">
              <a:extLst>
                <a:ext uri="{FF2B5EF4-FFF2-40B4-BE49-F238E27FC236}">
                  <a16:creationId xmlns:a16="http://schemas.microsoft.com/office/drawing/2014/main" id="{2B8ACE50-808C-482E-8756-4B34DAA5CF21}"/>
                </a:ext>
              </a:extLst>
            </p:cNvPr>
            <p:cNvSpPr/>
            <p:nvPr/>
          </p:nvSpPr>
          <p:spPr>
            <a:xfrm>
              <a:off x="4793951" y="449010"/>
              <a:ext cx="3118772" cy="1724455"/>
            </a:xfrm>
            <a:custGeom>
              <a:avLst/>
              <a:gdLst>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2739658 w 3118772"/>
                <a:gd name="connsiteY5" fmla="*/ 602284 h 1724455"/>
                <a:gd name="connsiteX6" fmla="*/ 1619172 w 3118772"/>
                <a:gd name="connsiteY6" fmla="*/ 1249197 h 1724455"/>
                <a:gd name="connsiteX7" fmla="*/ 795999 w 3118772"/>
                <a:gd name="connsiteY7" fmla="*/ 1724455 h 1724455"/>
                <a:gd name="connsiteX8" fmla="*/ 252425 w 3118772"/>
                <a:gd name="connsiteY8" fmla="*/ 1724455 h 1724455"/>
                <a:gd name="connsiteX9" fmla="*/ 0 w 3118772"/>
                <a:gd name="connsiteY9" fmla="*/ 1472030 h 1724455"/>
                <a:gd name="connsiteX10" fmla="*/ 252425 w 3118772"/>
                <a:gd name="connsiteY10" fmla="*/ 1219606 h 1724455"/>
                <a:gd name="connsiteX11" fmla="*/ 641589 w 3118772"/>
                <a:gd name="connsiteY11" fmla="*/ 1219606 h 1724455"/>
                <a:gd name="connsiteX12" fmla="*/ 641596 w 3118772"/>
                <a:gd name="connsiteY12" fmla="*/ 1219606 h 1724455"/>
                <a:gd name="connsiteX13" fmla="*/ 660724 w 3118772"/>
                <a:gd name="connsiteY13" fmla="*/ 1219606 h 1724455"/>
                <a:gd name="connsiteX14" fmla="*/ 660725 w 3118772"/>
                <a:gd name="connsiteY14" fmla="*/ 1219606 h 1724455"/>
                <a:gd name="connsiteX15" fmla="*/ 2484692 w 3118772"/>
                <a:gd name="connsiteY15" fmla="*/ 166539 h 1724455"/>
                <a:gd name="connsiteX16" fmla="*/ 2486854 w 3118772"/>
                <a:gd name="connsiteY16" fmla="*/ 170233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2739658 w 3118772"/>
                <a:gd name="connsiteY5" fmla="*/ 602284 h 1724455"/>
                <a:gd name="connsiteX6" fmla="*/ 1619172 w 3118772"/>
                <a:gd name="connsiteY6" fmla="*/ 1249197 h 1724455"/>
                <a:gd name="connsiteX7" fmla="*/ 795999 w 3118772"/>
                <a:gd name="connsiteY7" fmla="*/ 1724455 h 1724455"/>
                <a:gd name="connsiteX8" fmla="*/ 252425 w 3118772"/>
                <a:gd name="connsiteY8" fmla="*/ 1724455 h 1724455"/>
                <a:gd name="connsiteX9" fmla="*/ 0 w 3118772"/>
                <a:gd name="connsiteY9" fmla="*/ 1472030 h 1724455"/>
                <a:gd name="connsiteX10" fmla="*/ 252425 w 3118772"/>
                <a:gd name="connsiteY10" fmla="*/ 1219606 h 1724455"/>
                <a:gd name="connsiteX11" fmla="*/ 641589 w 3118772"/>
                <a:gd name="connsiteY11" fmla="*/ 1219606 h 1724455"/>
                <a:gd name="connsiteX12" fmla="*/ 641596 w 3118772"/>
                <a:gd name="connsiteY12" fmla="*/ 1219606 h 1724455"/>
                <a:gd name="connsiteX13" fmla="*/ 660724 w 3118772"/>
                <a:gd name="connsiteY13" fmla="*/ 1219606 h 1724455"/>
                <a:gd name="connsiteX14" fmla="*/ 660725 w 3118772"/>
                <a:gd name="connsiteY14" fmla="*/ 1219606 h 1724455"/>
                <a:gd name="connsiteX15" fmla="*/ 2484692 w 3118772"/>
                <a:gd name="connsiteY15" fmla="*/ 166539 h 1724455"/>
                <a:gd name="connsiteX16" fmla="*/ 2781707 w 3118772"/>
                <a:gd name="connsiteY16"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2739658 w 3118772"/>
                <a:gd name="connsiteY5" fmla="*/ 602284 h 1724455"/>
                <a:gd name="connsiteX6" fmla="*/ 1619172 w 3118772"/>
                <a:gd name="connsiteY6" fmla="*/ 1249197 h 1724455"/>
                <a:gd name="connsiteX7" fmla="*/ 795999 w 3118772"/>
                <a:gd name="connsiteY7" fmla="*/ 1724455 h 1724455"/>
                <a:gd name="connsiteX8" fmla="*/ 252425 w 3118772"/>
                <a:gd name="connsiteY8" fmla="*/ 1724455 h 1724455"/>
                <a:gd name="connsiteX9" fmla="*/ 0 w 3118772"/>
                <a:gd name="connsiteY9" fmla="*/ 1472030 h 1724455"/>
                <a:gd name="connsiteX10" fmla="*/ 252425 w 3118772"/>
                <a:gd name="connsiteY10" fmla="*/ 1219606 h 1724455"/>
                <a:gd name="connsiteX11" fmla="*/ 641589 w 3118772"/>
                <a:gd name="connsiteY11" fmla="*/ 1219606 h 1724455"/>
                <a:gd name="connsiteX12" fmla="*/ 641596 w 3118772"/>
                <a:gd name="connsiteY12" fmla="*/ 1219606 h 1724455"/>
                <a:gd name="connsiteX13" fmla="*/ 660724 w 3118772"/>
                <a:gd name="connsiteY13" fmla="*/ 1219606 h 1724455"/>
                <a:gd name="connsiteX14" fmla="*/ 660725 w 3118772"/>
                <a:gd name="connsiteY14" fmla="*/ 1219606 h 1724455"/>
                <a:gd name="connsiteX15" fmla="*/ 2781707 w 3118772"/>
                <a:gd name="connsiteY15"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2739658 w 3118772"/>
                <a:gd name="connsiteY4" fmla="*/ 602283 h 1724455"/>
                <a:gd name="connsiteX5" fmla="*/ 1619172 w 3118772"/>
                <a:gd name="connsiteY5" fmla="*/ 1249197 h 1724455"/>
                <a:gd name="connsiteX6" fmla="*/ 795999 w 3118772"/>
                <a:gd name="connsiteY6" fmla="*/ 1724455 h 1724455"/>
                <a:gd name="connsiteX7" fmla="*/ 252425 w 3118772"/>
                <a:gd name="connsiteY7" fmla="*/ 1724455 h 1724455"/>
                <a:gd name="connsiteX8" fmla="*/ 0 w 3118772"/>
                <a:gd name="connsiteY8" fmla="*/ 1472030 h 1724455"/>
                <a:gd name="connsiteX9" fmla="*/ 252425 w 3118772"/>
                <a:gd name="connsiteY9" fmla="*/ 1219606 h 1724455"/>
                <a:gd name="connsiteX10" fmla="*/ 641589 w 3118772"/>
                <a:gd name="connsiteY10" fmla="*/ 1219606 h 1724455"/>
                <a:gd name="connsiteX11" fmla="*/ 641596 w 3118772"/>
                <a:gd name="connsiteY11" fmla="*/ 1219606 h 1724455"/>
                <a:gd name="connsiteX12" fmla="*/ 660724 w 3118772"/>
                <a:gd name="connsiteY12" fmla="*/ 1219606 h 1724455"/>
                <a:gd name="connsiteX13" fmla="*/ 660725 w 3118772"/>
                <a:gd name="connsiteY13" fmla="*/ 1219606 h 1724455"/>
                <a:gd name="connsiteX14" fmla="*/ 2781707 w 3118772"/>
                <a:gd name="connsiteY14"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2903422 w 3118772"/>
                <a:gd name="connsiteY3" fmla="*/ 507733 h 1724455"/>
                <a:gd name="connsiteX4" fmla="*/ 1619172 w 3118772"/>
                <a:gd name="connsiteY4" fmla="*/ 1249197 h 1724455"/>
                <a:gd name="connsiteX5" fmla="*/ 795999 w 3118772"/>
                <a:gd name="connsiteY5" fmla="*/ 1724455 h 1724455"/>
                <a:gd name="connsiteX6" fmla="*/ 252425 w 3118772"/>
                <a:gd name="connsiteY6" fmla="*/ 1724455 h 1724455"/>
                <a:gd name="connsiteX7" fmla="*/ 0 w 3118772"/>
                <a:gd name="connsiteY7" fmla="*/ 1472030 h 1724455"/>
                <a:gd name="connsiteX8" fmla="*/ 252425 w 3118772"/>
                <a:gd name="connsiteY8" fmla="*/ 1219606 h 1724455"/>
                <a:gd name="connsiteX9" fmla="*/ 641589 w 3118772"/>
                <a:gd name="connsiteY9" fmla="*/ 1219606 h 1724455"/>
                <a:gd name="connsiteX10" fmla="*/ 641596 w 3118772"/>
                <a:gd name="connsiteY10" fmla="*/ 1219606 h 1724455"/>
                <a:gd name="connsiteX11" fmla="*/ 660724 w 3118772"/>
                <a:gd name="connsiteY11" fmla="*/ 1219606 h 1724455"/>
                <a:gd name="connsiteX12" fmla="*/ 660725 w 3118772"/>
                <a:gd name="connsiteY12" fmla="*/ 1219606 h 1724455"/>
                <a:gd name="connsiteX13" fmla="*/ 2781707 w 3118772"/>
                <a:gd name="connsiteY13"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1619172 w 3118772"/>
                <a:gd name="connsiteY3" fmla="*/ 1249197 h 1724455"/>
                <a:gd name="connsiteX4" fmla="*/ 795999 w 3118772"/>
                <a:gd name="connsiteY4" fmla="*/ 1724455 h 1724455"/>
                <a:gd name="connsiteX5" fmla="*/ 252425 w 3118772"/>
                <a:gd name="connsiteY5" fmla="*/ 1724455 h 1724455"/>
                <a:gd name="connsiteX6" fmla="*/ 0 w 3118772"/>
                <a:gd name="connsiteY6" fmla="*/ 1472030 h 1724455"/>
                <a:gd name="connsiteX7" fmla="*/ 252425 w 3118772"/>
                <a:gd name="connsiteY7" fmla="*/ 1219606 h 1724455"/>
                <a:gd name="connsiteX8" fmla="*/ 641589 w 3118772"/>
                <a:gd name="connsiteY8" fmla="*/ 1219606 h 1724455"/>
                <a:gd name="connsiteX9" fmla="*/ 641596 w 3118772"/>
                <a:gd name="connsiteY9" fmla="*/ 1219606 h 1724455"/>
                <a:gd name="connsiteX10" fmla="*/ 660724 w 3118772"/>
                <a:gd name="connsiteY10" fmla="*/ 1219606 h 1724455"/>
                <a:gd name="connsiteX11" fmla="*/ 660725 w 3118772"/>
                <a:gd name="connsiteY11" fmla="*/ 1219606 h 1724455"/>
                <a:gd name="connsiteX12" fmla="*/ 2781707 w 3118772"/>
                <a:gd name="connsiteY12" fmla="*/ 0 h 1724455"/>
                <a:gd name="connsiteX0" fmla="*/ 2781707 w 3118772"/>
                <a:gd name="connsiteY0" fmla="*/ 0 h 1724455"/>
                <a:gd name="connsiteX1" fmla="*/ 3118772 w 3118772"/>
                <a:gd name="connsiteY1" fmla="*/ 90317 h 1724455"/>
                <a:gd name="connsiteX2" fmla="*/ 3034531 w 3118772"/>
                <a:gd name="connsiteY2" fmla="*/ 426734 h 1724455"/>
                <a:gd name="connsiteX3" fmla="*/ 795999 w 3118772"/>
                <a:gd name="connsiteY3" fmla="*/ 1724455 h 1724455"/>
                <a:gd name="connsiteX4" fmla="*/ 252425 w 3118772"/>
                <a:gd name="connsiteY4" fmla="*/ 1724455 h 1724455"/>
                <a:gd name="connsiteX5" fmla="*/ 0 w 3118772"/>
                <a:gd name="connsiteY5" fmla="*/ 1472030 h 1724455"/>
                <a:gd name="connsiteX6" fmla="*/ 252425 w 3118772"/>
                <a:gd name="connsiteY6" fmla="*/ 1219606 h 1724455"/>
                <a:gd name="connsiteX7" fmla="*/ 641589 w 3118772"/>
                <a:gd name="connsiteY7" fmla="*/ 1219606 h 1724455"/>
                <a:gd name="connsiteX8" fmla="*/ 641596 w 3118772"/>
                <a:gd name="connsiteY8" fmla="*/ 1219606 h 1724455"/>
                <a:gd name="connsiteX9" fmla="*/ 660724 w 3118772"/>
                <a:gd name="connsiteY9" fmla="*/ 1219606 h 1724455"/>
                <a:gd name="connsiteX10" fmla="*/ 660725 w 3118772"/>
                <a:gd name="connsiteY10" fmla="*/ 1219606 h 1724455"/>
                <a:gd name="connsiteX11" fmla="*/ 2781707 w 3118772"/>
                <a:gd name="connsiteY11" fmla="*/ 0 h 172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8772" h="1724455">
                  <a:moveTo>
                    <a:pt x="2781707" y="0"/>
                  </a:moveTo>
                  <a:lnTo>
                    <a:pt x="3118772" y="90317"/>
                  </a:lnTo>
                  <a:lnTo>
                    <a:pt x="3034531" y="426734"/>
                  </a:lnTo>
                  <a:lnTo>
                    <a:pt x="795999" y="1724455"/>
                  </a:lnTo>
                  <a:lnTo>
                    <a:pt x="252425" y="1724455"/>
                  </a:lnTo>
                  <a:cubicBezTo>
                    <a:pt x="113014" y="1724455"/>
                    <a:pt x="0" y="1611441"/>
                    <a:pt x="0" y="1472030"/>
                  </a:cubicBezTo>
                  <a:cubicBezTo>
                    <a:pt x="0" y="1332620"/>
                    <a:pt x="113014" y="1219606"/>
                    <a:pt x="252425" y="1219606"/>
                  </a:cubicBezTo>
                  <a:lnTo>
                    <a:pt x="641589" y="1219606"/>
                  </a:lnTo>
                  <a:lnTo>
                    <a:pt x="641596" y="1219606"/>
                  </a:lnTo>
                  <a:lnTo>
                    <a:pt x="660724" y="1219606"/>
                  </a:lnTo>
                  <a:lnTo>
                    <a:pt x="660725" y="1219606"/>
                  </a:lnTo>
                  <a:lnTo>
                    <a:pt x="2781707" y="0"/>
                  </a:lnTo>
                  <a:close/>
                </a:path>
              </a:pathLst>
            </a:cu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
              <a:extLst>
                <a:ext uri="{FF2B5EF4-FFF2-40B4-BE49-F238E27FC236}">
                  <a16:creationId xmlns:a16="http://schemas.microsoft.com/office/drawing/2014/main" id="{50DE531D-62CD-4580-A369-F5FD9DE60AA8}"/>
                </a:ext>
              </a:extLst>
            </p:cNvPr>
            <p:cNvSpPr/>
            <p:nvPr/>
          </p:nvSpPr>
          <p:spPr>
            <a:xfrm>
              <a:off x="4793951" y="3099032"/>
              <a:ext cx="3274379" cy="1722383"/>
            </a:xfrm>
            <a:custGeom>
              <a:avLst/>
              <a:gdLst>
                <a:gd name="connsiteX0" fmla="*/ 2769557 w 3274379"/>
                <a:gd name="connsiteY0" fmla="*/ 0 h 1722383"/>
                <a:gd name="connsiteX1" fmla="*/ 3009133 w 3274379"/>
                <a:gd name="connsiteY1" fmla="*/ 138334 h 1722383"/>
                <a:gd name="connsiteX2" fmla="*/ 3274379 w 3274379"/>
                <a:gd name="connsiteY2" fmla="*/ 291490 h 1722383"/>
                <a:gd name="connsiteX3" fmla="*/ 1619172 w 3274379"/>
                <a:gd name="connsiteY3" fmla="*/ 1247125 h 1722383"/>
                <a:gd name="connsiteX4" fmla="*/ 795999 w 3274379"/>
                <a:gd name="connsiteY4" fmla="*/ 1722383 h 1722383"/>
                <a:gd name="connsiteX5" fmla="*/ 252425 w 3274379"/>
                <a:gd name="connsiteY5" fmla="*/ 1722383 h 1722383"/>
                <a:gd name="connsiteX6" fmla="*/ 0 w 3274379"/>
                <a:gd name="connsiteY6" fmla="*/ 1469958 h 1722383"/>
                <a:gd name="connsiteX7" fmla="*/ 252425 w 3274379"/>
                <a:gd name="connsiteY7" fmla="*/ 1217534 h 1722383"/>
                <a:gd name="connsiteX8" fmla="*/ 641589 w 3274379"/>
                <a:gd name="connsiteY8" fmla="*/ 1217534 h 1722383"/>
                <a:gd name="connsiteX9" fmla="*/ 641596 w 3274379"/>
                <a:gd name="connsiteY9" fmla="*/ 1217534 h 1722383"/>
                <a:gd name="connsiteX10" fmla="*/ 660724 w 3274379"/>
                <a:gd name="connsiteY10" fmla="*/ 1217534 h 1722383"/>
                <a:gd name="connsiteX11" fmla="*/ 660725 w 3274379"/>
                <a:gd name="connsiteY11" fmla="*/ 1217534 h 172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4379" h="1722383">
                  <a:moveTo>
                    <a:pt x="2769557" y="0"/>
                  </a:moveTo>
                  <a:lnTo>
                    <a:pt x="3009133" y="138334"/>
                  </a:lnTo>
                  <a:lnTo>
                    <a:pt x="3274379" y="291490"/>
                  </a:lnTo>
                  <a:lnTo>
                    <a:pt x="1619172" y="1247125"/>
                  </a:lnTo>
                  <a:lnTo>
                    <a:pt x="795999" y="1722383"/>
                  </a:lnTo>
                  <a:lnTo>
                    <a:pt x="252425" y="1722383"/>
                  </a:lnTo>
                  <a:cubicBezTo>
                    <a:pt x="113014" y="1722383"/>
                    <a:pt x="0" y="1609369"/>
                    <a:pt x="0" y="1469958"/>
                  </a:cubicBezTo>
                  <a:cubicBezTo>
                    <a:pt x="0" y="1330548"/>
                    <a:pt x="113014" y="1217534"/>
                    <a:pt x="252425" y="1217534"/>
                  </a:cubicBezTo>
                  <a:lnTo>
                    <a:pt x="641589" y="1217534"/>
                  </a:lnTo>
                  <a:cubicBezTo>
                    <a:pt x="641591" y="1217534"/>
                    <a:pt x="641594" y="1217534"/>
                    <a:pt x="641596" y="1217534"/>
                  </a:cubicBezTo>
                  <a:lnTo>
                    <a:pt x="660724" y="1217534"/>
                  </a:lnTo>
                  <a:lnTo>
                    <a:pt x="660725" y="1217534"/>
                  </a:ln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BA54551-E244-460B-B094-7754AB1F29F2}"/>
                </a:ext>
              </a:extLst>
            </p:cNvPr>
            <p:cNvSpPr/>
            <p:nvPr/>
          </p:nvSpPr>
          <p:spPr>
            <a:xfrm flipH="1">
              <a:off x="5598250" y="761170"/>
              <a:ext cx="2258923" cy="1407485"/>
            </a:xfrm>
            <a:custGeom>
              <a:avLst/>
              <a:gdLst>
                <a:gd name="connsiteX0" fmla="*/ 2258923 w 2258923"/>
                <a:gd name="connsiteY0" fmla="*/ 1232268 h 1407485"/>
                <a:gd name="connsiteX1" fmla="*/ 1956679 w 2258923"/>
                <a:gd name="connsiteY1" fmla="*/ 1232268 h 1407485"/>
                <a:gd name="connsiteX2" fmla="*/ 2258923 w 2258923"/>
                <a:gd name="connsiteY2" fmla="*/ 1407485 h 1407485"/>
                <a:gd name="connsiteX3" fmla="*/ 1955139 w 2258923"/>
                <a:gd name="connsiteY3" fmla="*/ 1056228 h 1407485"/>
                <a:gd name="connsiteX4" fmla="*/ 1653015 w 2258923"/>
                <a:gd name="connsiteY4" fmla="*/ 1056228 h 1407485"/>
                <a:gd name="connsiteX5" fmla="*/ 1955139 w 2258923"/>
                <a:gd name="connsiteY5" fmla="*/ 1231375 h 1407485"/>
                <a:gd name="connsiteX6" fmla="*/ 1651355 w 2258923"/>
                <a:gd name="connsiteY6" fmla="*/ 880190 h 1407485"/>
                <a:gd name="connsiteX7" fmla="*/ 1349354 w 2258923"/>
                <a:gd name="connsiteY7" fmla="*/ 880190 h 1407485"/>
                <a:gd name="connsiteX8" fmla="*/ 1651355 w 2258923"/>
                <a:gd name="connsiteY8" fmla="*/ 1055266 h 1407485"/>
                <a:gd name="connsiteX9" fmla="*/ 1347571 w 2258923"/>
                <a:gd name="connsiteY9" fmla="*/ 704152 h 1407485"/>
                <a:gd name="connsiteX10" fmla="*/ 1045694 w 2258923"/>
                <a:gd name="connsiteY10" fmla="*/ 704152 h 1407485"/>
                <a:gd name="connsiteX11" fmla="*/ 1347571 w 2258923"/>
                <a:gd name="connsiteY11" fmla="*/ 879156 h 1407485"/>
                <a:gd name="connsiteX12" fmla="*/ 1043787 w 2258923"/>
                <a:gd name="connsiteY12" fmla="*/ 528114 h 1407485"/>
                <a:gd name="connsiteX13" fmla="*/ 742033 w 2258923"/>
                <a:gd name="connsiteY13" fmla="*/ 528114 h 1407485"/>
                <a:gd name="connsiteX14" fmla="*/ 1043787 w 2258923"/>
                <a:gd name="connsiteY14" fmla="*/ 703047 h 1407485"/>
                <a:gd name="connsiteX15" fmla="*/ 740003 w 2258923"/>
                <a:gd name="connsiteY15" fmla="*/ 352076 h 1407485"/>
                <a:gd name="connsiteX16" fmla="*/ 438373 w 2258923"/>
                <a:gd name="connsiteY16" fmla="*/ 352076 h 1407485"/>
                <a:gd name="connsiteX17" fmla="*/ 740003 w 2258923"/>
                <a:gd name="connsiteY17" fmla="*/ 526937 h 1407485"/>
                <a:gd name="connsiteX18" fmla="*/ 436219 w 2258923"/>
                <a:gd name="connsiteY18" fmla="*/ 176038 h 1407485"/>
                <a:gd name="connsiteX19" fmla="*/ 134712 w 2258923"/>
                <a:gd name="connsiteY19" fmla="*/ 176038 h 1407485"/>
                <a:gd name="connsiteX20" fmla="*/ 436219 w 2258923"/>
                <a:gd name="connsiteY20" fmla="*/ 350828 h 1407485"/>
                <a:gd name="connsiteX21" fmla="*/ 132435 w 2258923"/>
                <a:gd name="connsiteY21" fmla="*/ 0 h 1407485"/>
                <a:gd name="connsiteX22" fmla="*/ 0 w 2258923"/>
                <a:gd name="connsiteY22" fmla="*/ 0 h 1407485"/>
                <a:gd name="connsiteX23" fmla="*/ 28690 w 2258923"/>
                <a:gd name="connsiteY23" fmla="*/ 114575 h 1407485"/>
                <a:gd name="connsiteX24" fmla="*/ 132435 w 2258923"/>
                <a:gd name="connsiteY24" fmla="*/ 174718 h 140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58923" h="1407485">
                  <a:moveTo>
                    <a:pt x="2258923" y="1232268"/>
                  </a:moveTo>
                  <a:lnTo>
                    <a:pt x="1956679" y="1232268"/>
                  </a:lnTo>
                  <a:lnTo>
                    <a:pt x="2258923" y="1407485"/>
                  </a:lnTo>
                  <a:close/>
                  <a:moveTo>
                    <a:pt x="1955139" y="1056228"/>
                  </a:moveTo>
                  <a:lnTo>
                    <a:pt x="1653015" y="1056228"/>
                  </a:lnTo>
                  <a:lnTo>
                    <a:pt x="1955139" y="1231375"/>
                  </a:lnTo>
                  <a:close/>
                  <a:moveTo>
                    <a:pt x="1651355" y="880190"/>
                  </a:moveTo>
                  <a:lnTo>
                    <a:pt x="1349354" y="880190"/>
                  </a:lnTo>
                  <a:lnTo>
                    <a:pt x="1651355" y="1055266"/>
                  </a:lnTo>
                  <a:close/>
                  <a:moveTo>
                    <a:pt x="1347571" y="704152"/>
                  </a:moveTo>
                  <a:lnTo>
                    <a:pt x="1045694" y="704152"/>
                  </a:lnTo>
                  <a:lnTo>
                    <a:pt x="1347571" y="879156"/>
                  </a:lnTo>
                  <a:close/>
                  <a:moveTo>
                    <a:pt x="1043787" y="528114"/>
                  </a:moveTo>
                  <a:lnTo>
                    <a:pt x="742033" y="528114"/>
                  </a:lnTo>
                  <a:lnTo>
                    <a:pt x="1043787" y="703047"/>
                  </a:lnTo>
                  <a:close/>
                  <a:moveTo>
                    <a:pt x="740003" y="352076"/>
                  </a:moveTo>
                  <a:lnTo>
                    <a:pt x="438373" y="352076"/>
                  </a:lnTo>
                  <a:lnTo>
                    <a:pt x="740003" y="526937"/>
                  </a:lnTo>
                  <a:close/>
                  <a:moveTo>
                    <a:pt x="436219" y="176038"/>
                  </a:moveTo>
                  <a:lnTo>
                    <a:pt x="134712" y="176038"/>
                  </a:lnTo>
                  <a:lnTo>
                    <a:pt x="436219" y="350828"/>
                  </a:lnTo>
                  <a:close/>
                  <a:moveTo>
                    <a:pt x="132435" y="0"/>
                  </a:moveTo>
                  <a:lnTo>
                    <a:pt x="0" y="0"/>
                  </a:lnTo>
                  <a:lnTo>
                    <a:pt x="28690" y="114575"/>
                  </a:lnTo>
                  <a:lnTo>
                    <a:pt x="132435" y="174718"/>
                  </a:lnTo>
                  <a:close/>
                </a:path>
              </a:pathLst>
            </a:custGeom>
            <a:solidFill>
              <a:srgbClr val="EB8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BCC5410F-798C-4086-843C-644E681DCDF6}"/>
                </a:ext>
              </a:extLst>
            </p:cNvPr>
            <p:cNvSpPr/>
            <p:nvPr/>
          </p:nvSpPr>
          <p:spPr>
            <a:xfrm flipH="1">
              <a:off x="5591900" y="3363870"/>
              <a:ext cx="2476430" cy="1456420"/>
            </a:xfrm>
            <a:custGeom>
              <a:avLst/>
              <a:gdLst>
                <a:gd name="connsiteX0" fmla="*/ 46158 w 2476430"/>
                <a:gd name="connsiteY0" fmla="*/ 0 h 1456420"/>
                <a:gd name="connsiteX1" fmla="*/ 0 w 2476430"/>
                <a:gd name="connsiteY1" fmla="*/ 26652 h 1456420"/>
                <a:gd name="connsiteX2" fmla="*/ 1655207 w 2476430"/>
                <a:gd name="connsiteY2" fmla="*/ 982288 h 1456420"/>
                <a:gd name="connsiteX3" fmla="*/ 2476430 w 2476430"/>
                <a:gd name="connsiteY3" fmla="*/ 1456420 h 1456420"/>
                <a:gd name="connsiteX4" fmla="*/ 2476430 w 2476430"/>
                <a:gd name="connsiteY4" fmla="*/ 1277273 h 1456420"/>
                <a:gd name="connsiteX5" fmla="*/ 2172646 w 2476430"/>
                <a:gd name="connsiteY5" fmla="*/ 1277273 h 1456420"/>
                <a:gd name="connsiteX6" fmla="*/ 2172646 w 2476430"/>
                <a:gd name="connsiteY6" fmla="*/ 1101233 h 1456420"/>
                <a:gd name="connsiteX7" fmla="*/ 1868862 w 2476430"/>
                <a:gd name="connsiteY7" fmla="*/ 1101233 h 1456420"/>
                <a:gd name="connsiteX8" fmla="*/ 1868862 w 2476430"/>
                <a:gd name="connsiteY8" fmla="*/ 925195 h 1456420"/>
                <a:gd name="connsiteX9" fmla="*/ 1565078 w 2476430"/>
                <a:gd name="connsiteY9" fmla="*/ 925195 h 1456420"/>
                <a:gd name="connsiteX10" fmla="*/ 1565078 w 2476430"/>
                <a:gd name="connsiteY10" fmla="*/ 749157 h 1456420"/>
                <a:gd name="connsiteX11" fmla="*/ 1261294 w 2476430"/>
                <a:gd name="connsiteY11" fmla="*/ 749157 h 1456420"/>
                <a:gd name="connsiteX12" fmla="*/ 1261294 w 2476430"/>
                <a:gd name="connsiteY12" fmla="*/ 573119 h 1456420"/>
                <a:gd name="connsiteX13" fmla="*/ 957510 w 2476430"/>
                <a:gd name="connsiteY13" fmla="*/ 573119 h 1456420"/>
                <a:gd name="connsiteX14" fmla="*/ 957510 w 2476430"/>
                <a:gd name="connsiteY14" fmla="*/ 397081 h 1456420"/>
                <a:gd name="connsiteX15" fmla="*/ 653726 w 2476430"/>
                <a:gd name="connsiteY15" fmla="*/ 397081 h 1456420"/>
                <a:gd name="connsiteX16" fmla="*/ 653726 w 2476430"/>
                <a:gd name="connsiteY16" fmla="*/ 221043 h 1456420"/>
                <a:gd name="connsiteX17" fmla="*/ 349942 w 2476430"/>
                <a:gd name="connsiteY17" fmla="*/ 221043 h 1456420"/>
                <a:gd name="connsiteX18" fmla="*/ 349942 w 2476430"/>
                <a:gd name="connsiteY18" fmla="*/ 45005 h 1456420"/>
                <a:gd name="connsiteX19" fmla="*/ 46158 w 2476430"/>
                <a:gd name="connsiteY19" fmla="*/ 45005 h 145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430" h="1456420">
                  <a:moveTo>
                    <a:pt x="46158" y="0"/>
                  </a:moveTo>
                  <a:lnTo>
                    <a:pt x="0" y="26652"/>
                  </a:lnTo>
                  <a:lnTo>
                    <a:pt x="1655207" y="982288"/>
                  </a:lnTo>
                  <a:lnTo>
                    <a:pt x="2476430" y="1456420"/>
                  </a:lnTo>
                  <a:lnTo>
                    <a:pt x="2476430" y="1277273"/>
                  </a:lnTo>
                  <a:lnTo>
                    <a:pt x="2172646" y="1277273"/>
                  </a:lnTo>
                  <a:lnTo>
                    <a:pt x="2172646" y="1101233"/>
                  </a:lnTo>
                  <a:lnTo>
                    <a:pt x="1868862" y="1101233"/>
                  </a:lnTo>
                  <a:lnTo>
                    <a:pt x="1868862" y="925195"/>
                  </a:lnTo>
                  <a:lnTo>
                    <a:pt x="1565078" y="925195"/>
                  </a:lnTo>
                  <a:lnTo>
                    <a:pt x="1565078" y="749157"/>
                  </a:lnTo>
                  <a:lnTo>
                    <a:pt x="1261294" y="749157"/>
                  </a:lnTo>
                  <a:lnTo>
                    <a:pt x="1261294" y="573119"/>
                  </a:lnTo>
                  <a:lnTo>
                    <a:pt x="957510" y="573119"/>
                  </a:lnTo>
                  <a:lnTo>
                    <a:pt x="957510" y="397081"/>
                  </a:lnTo>
                  <a:lnTo>
                    <a:pt x="653726" y="397081"/>
                  </a:lnTo>
                  <a:lnTo>
                    <a:pt x="653726" y="221043"/>
                  </a:lnTo>
                  <a:lnTo>
                    <a:pt x="349942" y="221043"/>
                  </a:lnTo>
                  <a:lnTo>
                    <a:pt x="349942" y="45005"/>
                  </a:lnTo>
                  <a:lnTo>
                    <a:pt x="46158" y="45005"/>
                  </a:lnTo>
                  <a:close/>
                </a:path>
              </a:pathLst>
            </a:custGeom>
            <a:solidFill>
              <a:srgbClr val="2478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Walk">
              <a:extLst>
                <a:ext uri="{FF2B5EF4-FFF2-40B4-BE49-F238E27FC236}">
                  <a16:creationId xmlns:a16="http://schemas.microsoft.com/office/drawing/2014/main" id="{5602C9FD-7200-45DE-A449-6B6AFA3B2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3951" y="3980145"/>
              <a:ext cx="863515" cy="863515"/>
            </a:xfrm>
            <a:prstGeom prst="rect">
              <a:avLst/>
            </a:prstGeom>
          </p:spPr>
        </p:pic>
        <p:pic>
          <p:nvPicPr>
            <p:cNvPr id="11" name="Graphic 10" descr="Walk">
              <a:extLst>
                <a:ext uri="{FF2B5EF4-FFF2-40B4-BE49-F238E27FC236}">
                  <a16:creationId xmlns:a16="http://schemas.microsoft.com/office/drawing/2014/main" id="{3FFE501B-A26F-4E80-A88E-CF58C09C99C1}"/>
                </a:ext>
              </a:extLst>
            </p:cNvPr>
            <p:cNvPicPr preferRelativeResize="0">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227011" y="2707492"/>
              <a:ext cx="859536" cy="863515"/>
            </a:xfrm>
            <a:prstGeom prst="rect">
              <a:avLst/>
            </a:prstGeom>
          </p:spPr>
        </p:pic>
        <p:pic>
          <p:nvPicPr>
            <p:cNvPr id="12" name="Graphic 11" descr="Run">
              <a:extLst>
                <a:ext uri="{FF2B5EF4-FFF2-40B4-BE49-F238E27FC236}">
                  <a16:creationId xmlns:a16="http://schemas.microsoft.com/office/drawing/2014/main" id="{AB60F751-4142-401F-9313-13EFB281F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140" y="447189"/>
              <a:ext cx="859536" cy="859536"/>
            </a:xfrm>
            <a:prstGeom prst="rect">
              <a:avLst/>
            </a:prstGeom>
          </p:spPr>
        </p:pic>
        <p:sp>
          <p:nvSpPr>
            <p:cNvPr id="5" name="Freeform: Shape 4">
              <a:extLst>
                <a:ext uri="{FF2B5EF4-FFF2-40B4-BE49-F238E27FC236}">
                  <a16:creationId xmlns:a16="http://schemas.microsoft.com/office/drawing/2014/main" id="{359C6133-E3F7-4B8D-A8E1-86BF6BDDE8D6}"/>
                </a:ext>
              </a:extLst>
            </p:cNvPr>
            <p:cNvSpPr/>
            <p:nvPr/>
          </p:nvSpPr>
          <p:spPr>
            <a:xfrm flipH="1">
              <a:off x="5471675" y="1540350"/>
              <a:ext cx="3646534" cy="2062800"/>
            </a:xfrm>
            <a:custGeom>
              <a:avLst/>
              <a:gdLst>
                <a:gd name="connsiteX0" fmla="*/ 2890395 w 3646534"/>
                <a:gd name="connsiteY0" fmla="*/ 270475 h 2062800"/>
                <a:gd name="connsiteX1" fmla="*/ 660656 w 3646534"/>
                <a:gd name="connsiteY1" fmla="*/ 1557951 h 2062800"/>
                <a:gd name="connsiteX2" fmla="*/ 660656 w 3646534"/>
                <a:gd name="connsiteY2" fmla="*/ 1557951 h 2062800"/>
                <a:gd name="connsiteX3" fmla="*/ 660655 w 3646534"/>
                <a:gd name="connsiteY3" fmla="*/ 1557951 h 2062800"/>
                <a:gd name="connsiteX4" fmla="*/ 641528 w 3646534"/>
                <a:gd name="connsiteY4" fmla="*/ 1557951 h 2062800"/>
                <a:gd name="connsiteX5" fmla="*/ 641522 w 3646534"/>
                <a:gd name="connsiteY5" fmla="*/ 1557951 h 2062800"/>
                <a:gd name="connsiteX6" fmla="*/ 252398 w 3646534"/>
                <a:gd name="connsiteY6" fmla="*/ 1557951 h 2062800"/>
                <a:gd name="connsiteX7" fmla="*/ 0 w 3646534"/>
                <a:gd name="connsiteY7" fmla="*/ 1810375 h 2062800"/>
                <a:gd name="connsiteX8" fmla="*/ 252398 w 3646534"/>
                <a:gd name="connsiteY8" fmla="*/ 2062800 h 2062800"/>
                <a:gd name="connsiteX9" fmla="*/ 795916 w 3646534"/>
                <a:gd name="connsiteY9" fmla="*/ 2062800 h 2062800"/>
                <a:gd name="connsiteX10" fmla="*/ 1619001 w 3646534"/>
                <a:gd name="connsiteY10" fmla="*/ 1587542 h 2062800"/>
                <a:gd name="connsiteX11" fmla="*/ 3394184 w 3646534"/>
                <a:gd name="connsiteY11" fmla="*/ 562531 h 2062800"/>
                <a:gd name="connsiteX12" fmla="*/ 3445033 w 3646534"/>
                <a:gd name="connsiteY12" fmla="*/ 0 h 2062800"/>
                <a:gd name="connsiteX13" fmla="*/ 3427828 w 3646534"/>
                <a:gd name="connsiteY13" fmla="*/ 1301 h 2062800"/>
                <a:gd name="connsiteX14" fmla="*/ 3646534 w 3646534"/>
                <a:gd name="connsiteY14" fmla="*/ 127062 h 2062800"/>
                <a:gd name="connsiteX15" fmla="*/ 3646051 w 3646534"/>
                <a:gd name="connsiteY15" fmla="*/ 125626 h 2062800"/>
                <a:gd name="connsiteX16" fmla="*/ 3445033 w 3646534"/>
                <a:gd name="connsiteY16" fmla="*/ 0 h 20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6534" h="2062800">
                  <a:moveTo>
                    <a:pt x="2890395" y="270475"/>
                  </a:moveTo>
                  <a:lnTo>
                    <a:pt x="660656" y="1557951"/>
                  </a:lnTo>
                  <a:lnTo>
                    <a:pt x="660656" y="1557951"/>
                  </a:lnTo>
                  <a:cubicBezTo>
                    <a:pt x="660656" y="1557951"/>
                    <a:pt x="660656" y="1557951"/>
                    <a:pt x="660655" y="1557951"/>
                  </a:cubicBezTo>
                  <a:lnTo>
                    <a:pt x="641528" y="1557951"/>
                  </a:lnTo>
                  <a:cubicBezTo>
                    <a:pt x="641526" y="1557951"/>
                    <a:pt x="641524" y="1557951"/>
                    <a:pt x="641522" y="1557951"/>
                  </a:cubicBezTo>
                  <a:lnTo>
                    <a:pt x="252398" y="1557951"/>
                  </a:lnTo>
                  <a:cubicBezTo>
                    <a:pt x="113002" y="1557951"/>
                    <a:pt x="0" y="1670965"/>
                    <a:pt x="0" y="1810375"/>
                  </a:cubicBezTo>
                  <a:cubicBezTo>
                    <a:pt x="0" y="1949786"/>
                    <a:pt x="113002" y="2062800"/>
                    <a:pt x="252398" y="2062800"/>
                  </a:cubicBezTo>
                  <a:lnTo>
                    <a:pt x="795916" y="2062800"/>
                  </a:lnTo>
                  <a:lnTo>
                    <a:pt x="1619001" y="1587542"/>
                  </a:lnTo>
                  <a:lnTo>
                    <a:pt x="3394184" y="562531"/>
                  </a:lnTo>
                  <a:close/>
                  <a:moveTo>
                    <a:pt x="3445033" y="0"/>
                  </a:moveTo>
                  <a:lnTo>
                    <a:pt x="3427828" y="1301"/>
                  </a:lnTo>
                  <a:lnTo>
                    <a:pt x="3646534" y="127062"/>
                  </a:lnTo>
                  <a:lnTo>
                    <a:pt x="3646051" y="125626"/>
                  </a:lnTo>
                  <a:cubicBezTo>
                    <a:pt x="3602490" y="50168"/>
                    <a:pt x="3525856" y="5712"/>
                    <a:pt x="3445033" y="0"/>
                  </a:cubicBezTo>
                  <a:close/>
                </a:path>
              </a:pathLst>
            </a:cu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6E67EFB-D3A0-4F58-B881-4652545BDB5A}"/>
                </a:ext>
              </a:extLst>
            </p:cNvPr>
            <p:cNvSpPr/>
            <p:nvPr/>
          </p:nvSpPr>
          <p:spPr>
            <a:xfrm>
              <a:off x="5707323" y="2015223"/>
              <a:ext cx="2596125" cy="1584117"/>
            </a:xfrm>
            <a:custGeom>
              <a:avLst/>
              <a:gdLst>
                <a:gd name="connsiteX0" fmla="*/ 146771 w 2596125"/>
                <a:gd name="connsiteY0" fmla="*/ 0 h 1584117"/>
                <a:gd name="connsiteX1" fmla="*/ 169014 w 2596125"/>
                <a:gd name="connsiteY1" fmla="*/ 0 h 1584117"/>
                <a:gd name="connsiteX2" fmla="*/ 169014 w 2596125"/>
                <a:gd name="connsiteY2" fmla="*/ 176038 h 1584117"/>
                <a:gd name="connsiteX3" fmla="*/ 472403 w 2596125"/>
                <a:gd name="connsiteY3" fmla="*/ 176038 h 1584117"/>
                <a:gd name="connsiteX4" fmla="*/ 472403 w 2596125"/>
                <a:gd name="connsiteY4" fmla="*/ 352076 h 1584117"/>
                <a:gd name="connsiteX5" fmla="*/ 775792 w 2596125"/>
                <a:gd name="connsiteY5" fmla="*/ 352076 h 1584117"/>
                <a:gd name="connsiteX6" fmla="*/ 775792 w 2596125"/>
                <a:gd name="connsiteY6" fmla="*/ 528114 h 1584117"/>
                <a:gd name="connsiteX7" fmla="*/ 1079181 w 2596125"/>
                <a:gd name="connsiteY7" fmla="*/ 528114 h 1584117"/>
                <a:gd name="connsiteX8" fmla="*/ 1079181 w 2596125"/>
                <a:gd name="connsiteY8" fmla="*/ 704152 h 1584117"/>
                <a:gd name="connsiteX9" fmla="*/ 1382570 w 2596125"/>
                <a:gd name="connsiteY9" fmla="*/ 704152 h 1584117"/>
                <a:gd name="connsiteX10" fmla="*/ 1382570 w 2596125"/>
                <a:gd name="connsiteY10" fmla="*/ 880190 h 1584117"/>
                <a:gd name="connsiteX11" fmla="*/ 1685959 w 2596125"/>
                <a:gd name="connsiteY11" fmla="*/ 880190 h 1584117"/>
                <a:gd name="connsiteX12" fmla="*/ 1685959 w 2596125"/>
                <a:gd name="connsiteY12" fmla="*/ 1056228 h 1584117"/>
                <a:gd name="connsiteX13" fmla="*/ 1989347 w 2596125"/>
                <a:gd name="connsiteY13" fmla="*/ 1056228 h 1584117"/>
                <a:gd name="connsiteX14" fmla="*/ 1989347 w 2596125"/>
                <a:gd name="connsiteY14" fmla="*/ 1232266 h 1584117"/>
                <a:gd name="connsiteX15" fmla="*/ 2292736 w 2596125"/>
                <a:gd name="connsiteY15" fmla="*/ 1232266 h 1584117"/>
                <a:gd name="connsiteX16" fmla="*/ 2292736 w 2596125"/>
                <a:gd name="connsiteY16" fmla="*/ 1408306 h 1584117"/>
                <a:gd name="connsiteX17" fmla="*/ 2596125 w 2596125"/>
                <a:gd name="connsiteY17" fmla="*/ 1408306 h 1584117"/>
                <a:gd name="connsiteX18" fmla="*/ 2596125 w 2596125"/>
                <a:gd name="connsiteY18" fmla="*/ 1584117 h 1584117"/>
                <a:gd name="connsiteX19" fmla="*/ 1775184 w 2596125"/>
                <a:gd name="connsiteY19" fmla="*/ 1110097 h 1584117"/>
                <a:gd name="connsiteX20" fmla="*/ 0 w 2596125"/>
                <a:gd name="connsiteY20" fmla="*/ 85086 h 1584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96125" h="1584117">
                  <a:moveTo>
                    <a:pt x="146771" y="0"/>
                  </a:moveTo>
                  <a:lnTo>
                    <a:pt x="169014" y="0"/>
                  </a:lnTo>
                  <a:lnTo>
                    <a:pt x="169014" y="176038"/>
                  </a:lnTo>
                  <a:lnTo>
                    <a:pt x="472403" y="176038"/>
                  </a:lnTo>
                  <a:lnTo>
                    <a:pt x="472403" y="352076"/>
                  </a:lnTo>
                  <a:lnTo>
                    <a:pt x="775792" y="352076"/>
                  </a:lnTo>
                  <a:lnTo>
                    <a:pt x="775792" y="528114"/>
                  </a:lnTo>
                  <a:lnTo>
                    <a:pt x="1079181" y="528114"/>
                  </a:lnTo>
                  <a:lnTo>
                    <a:pt x="1079181" y="704152"/>
                  </a:lnTo>
                  <a:lnTo>
                    <a:pt x="1382570" y="704152"/>
                  </a:lnTo>
                  <a:lnTo>
                    <a:pt x="1382570" y="880190"/>
                  </a:lnTo>
                  <a:lnTo>
                    <a:pt x="1685959" y="880190"/>
                  </a:lnTo>
                  <a:lnTo>
                    <a:pt x="1685959" y="1056228"/>
                  </a:lnTo>
                  <a:lnTo>
                    <a:pt x="1989347" y="1056228"/>
                  </a:lnTo>
                  <a:lnTo>
                    <a:pt x="1989347" y="1232266"/>
                  </a:lnTo>
                  <a:lnTo>
                    <a:pt x="2292736" y="1232266"/>
                  </a:lnTo>
                  <a:lnTo>
                    <a:pt x="2292736" y="1408306"/>
                  </a:lnTo>
                  <a:lnTo>
                    <a:pt x="2596125" y="1408306"/>
                  </a:lnTo>
                  <a:lnTo>
                    <a:pt x="2596125" y="1584117"/>
                  </a:lnTo>
                  <a:lnTo>
                    <a:pt x="1775184" y="1110097"/>
                  </a:lnTo>
                  <a:lnTo>
                    <a:pt x="0" y="85086"/>
                  </a:lnTo>
                  <a:close/>
                </a:path>
              </a:pathLst>
            </a:custGeom>
            <a:solidFill>
              <a:srgbClr val="D89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0E9641B6-0EF8-4761-9090-DF93C8991B7B}"/>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Self-</a:t>
            </a:r>
            <a:r>
              <a:rPr lang="en-MY" sz="2400" spc="-100" dirty="0">
                <a:solidFill>
                  <a:srgbClr val="419ED7"/>
                </a:solidFill>
                <a:latin typeface="Source Sans Pro Black" panose="020B0803030403020204" pitchFamily="34" charset="0"/>
              </a:rPr>
              <a:t>determination </a:t>
            </a:r>
            <a:r>
              <a:rPr lang="en-MY" sz="2400" spc="-100" dirty="0">
                <a:solidFill>
                  <a:srgbClr val="419ED7"/>
                </a:solidFill>
                <a:latin typeface="Source Sans Pro" panose="020B0503030403020204" pitchFamily="34" charset="0"/>
                <a:ea typeface="Source Sans Pro" panose="020B0503030403020204" pitchFamily="34" charset="0"/>
              </a:rPr>
              <a:t>theory</a:t>
            </a:r>
            <a:endParaRPr lang="en-MY" sz="2400" spc="-100" dirty="0">
              <a:solidFill>
                <a:srgbClr val="419ED7"/>
              </a:solidFill>
              <a:latin typeface="Source Sans Pro Black" panose="020B0803030403020204" pitchFamily="34" charset="0"/>
            </a:endParaRPr>
          </a:p>
        </p:txBody>
      </p:sp>
      <p:cxnSp>
        <p:nvCxnSpPr>
          <p:cNvPr id="25" name="Straight Connector 24">
            <a:extLst>
              <a:ext uri="{FF2B5EF4-FFF2-40B4-BE49-F238E27FC236}">
                <a16:creationId xmlns:a16="http://schemas.microsoft.com/office/drawing/2014/main" id="{8CDCCFFE-6156-493B-BDC8-0DFF13FDD626}"/>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2E32025-3D2B-4BAB-9D83-C2F732260645}"/>
              </a:ext>
            </a:extLst>
          </p:cNvPr>
          <p:cNvSpPr/>
          <p:nvPr/>
        </p:nvSpPr>
        <p:spPr>
          <a:xfrm>
            <a:off x="4848813" y="1866846"/>
            <a:ext cx="4008991" cy="2246769"/>
          </a:xfrm>
          <a:prstGeom prst="rect">
            <a:avLst/>
          </a:prstGeom>
        </p:spPr>
        <p:txBody>
          <a:bodyPr wrap="square">
            <a:spAutoFit/>
          </a:bodyPr>
          <a:lstStyle/>
          <a:p>
            <a:pPr lvl="0">
              <a:defRPr/>
            </a:pP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The fullest representations of humanity – </a:t>
            </a:r>
            <a:r>
              <a:rPr lang="en-US" sz="2000" dirty="0">
                <a:solidFill>
                  <a:srgbClr val="F3C144"/>
                </a:solidFill>
                <a:latin typeface="Source Sans Pro Black" panose="020B0803030403020204" pitchFamily="34" charset="0"/>
                <a:ea typeface="Source Sans Pro Black" panose="020B0803030403020204" pitchFamily="34" charset="0"/>
              </a:rPr>
              <a:t>curious, vital, and self-motivated</a:t>
            </a: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 At their best, they are agentic and inspired, striving to learn; extend themselves; master new skills; and apply their talents responsibly.</a:t>
            </a:r>
          </a:p>
        </p:txBody>
      </p:sp>
      <p:sp>
        <p:nvSpPr>
          <p:cNvPr id="30" name="Rectangle 29">
            <a:extLst>
              <a:ext uri="{FF2B5EF4-FFF2-40B4-BE49-F238E27FC236}">
                <a16:creationId xmlns:a16="http://schemas.microsoft.com/office/drawing/2014/main" id="{7AFA7D72-CAB2-4CB3-A1AA-D174C2455FEC}"/>
              </a:ext>
            </a:extLst>
          </p:cNvPr>
          <p:cNvSpPr/>
          <p:nvPr/>
        </p:nvSpPr>
        <p:spPr>
          <a:xfrm>
            <a:off x="4572000" y="1200150"/>
            <a:ext cx="747320" cy="1446550"/>
          </a:xfrm>
          <a:prstGeom prst="rect">
            <a:avLst/>
          </a:prstGeom>
        </p:spPr>
        <p:txBody>
          <a:bodyPr wrap="none">
            <a:spAutoFit/>
          </a:bodyPr>
          <a:lstStyle/>
          <a:p>
            <a:r>
              <a:rPr lang="en-US" sz="8800" b="1" i="1" dirty="0">
                <a:solidFill>
                  <a:srgbClr val="F3C144"/>
                </a:solidFill>
                <a:latin typeface="Montserrat" panose="00000500000000000000" pitchFamily="2" charset="0"/>
              </a:rPr>
              <a:t>“</a:t>
            </a:r>
            <a:endParaRPr lang="en-US" sz="8800" i="1" dirty="0">
              <a:solidFill>
                <a:srgbClr val="F3C144"/>
              </a:solidFill>
            </a:endParaRPr>
          </a:p>
        </p:txBody>
      </p:sp>
      <p:sp>
        <p:nvSpPr>
          <p:cNvPr id="32" name="Rectangle 31">
            <a:extLst>
              <a:ext uri="{FF2B5EF4-FFF2-40B4-BE49-F238E27FC236}">
                <a16:creationId xmlns:a16="http://schemas.microsoft.com/office/drawing/2014/main" id="{4E208342-7607-419C-8498-1DFC5C80281B}"/>
              </a:ext>
            </a:extLst>
          </p:cNvPr>
          <p:cNvSpPr/>
          <p:nvPr/>
        </p:nvSpPr>
        <p:spPr>
          <a:xfrm>
            <a:off x="4344761" y="4733865"/>
            <a:ext cx="4789714" cy="400110"/>
          </a:xfrm>
          <a:prstGeom prst="rect">
            <a:avLst/>
          </a:prstGeom>
        </p:spPr>
        <p:txBody>
          <a:bodyPr wrap="square">
            <a:spAutoFit/>
          </a:bodyPr>
          <a:lstStyle/>
          <a:p>
            <a:pPr algn="r"/>
            <a:r>
              <a:rPr lang="en-US" sz="1000" dirty="0">
                <a:solidFill>
                  <a:schemeClr val="tx1">
                    <a:lumMod val="75000"/>
                    <a:lumOff val="25000"/>
                  </a:schemeClr>
                </a:solidFill>
                <a:latin typeface="Source Sans Pro Light" panose="020B0403030403020204" pitchFamily="34" charset="0"/>
                <a:ea typeface="Source Sans Pro Light" panose="020B0403030403020204" pitchFamily="34" charset="0"/>
              </a:rPr>
              <a:t>Ryan, R. M., &amp; </a:t>
            </a:r>
            <a:r>
              <a:rPr lang="en-US" sz="1000" dirty="0" err="1">
                <a:solidFill>
                  <a:schemeClr val="tx1">
                    <a:lumMod val="75000"/>
                    <a:lumOff val="25000"/>
                  </a:schemeClr>
                </a:solidFill>
                <a:latin typeface="Source Sans Pro Light" panose="020B0403030403020204" pitchFamily="34" charset="0"/>
                <a:ea typeface="Source Sans Pro Light" panose="020B0403030403020204" pitchFamily="34" charset="0"/>
              </a:rPr>
              <a:t>Deci</a:t>
            </a:r>
            <a:r>
              <a:rPr lang="en-US" sz="1000" dirty="0">
                <a:solidFill>
                  <a:schemeClr val="tx1">
                    <a:lumMod val="75000"/>
                    <a:lumOff val="25000"/>
                  </a:schemeClr>
                </a:solidFill>
                <a:latin typeface="Source Sans Pro Light" panose="020B0403030403020204" pitchFamily="34" charset="0"/>
                <a:ea typeface="Source Sans Pro Light" panose="020B0403030403020204" pitchFamily="34" charset="0"/>
              </a:rPr>
              <a:t>, E. L. (2000). Self-determination theory and the facilitation of intrinsic motivation, social development, and well-being. </a:t>
            </a:r>
            <a:r>
              <a:rPr lang="en-US" sz="1000" i="1" dirty="0">
                <a:solidFill>
                  <a:schemeClr val="tx1">
                    <a:lumMod val="75000"/>
                    <a:lumOff val="25000"/>
                  </a:schemeClr>
                </a:solidFill>
                <a:latin typeface="Source Sans Pro Light" panose="020B0403030403020204" pitchFamily="34" charset="0"/>
                <a:ea typeface="Source Sans Pro Light" panose="020B0403030403020204" pitchFamily="34" charset="0"/>
              </a:rPr>
              <a:t>American Psychologist, 55</a:t>
            </a:r>
            <a:r>
              <a:rPr lang="en-US" sz="1000" dirty="0">
                <a:solidFill>
                  <a:schemeClr val="tx1">
                    <a:lumMod val="75000"/>
                    <a:lumOff val="25000"/>
                  </a:schemeClr>
                </a:solidFill>
                <a:latin typeface="Source Sans Pro Light" panose="020B0403030403020204" pitchFamily="34" charset="0"/>
                <a:ea typeface="Source Sans Pro Light" panose="020B0403030403020204" pitchFamily="34" charset="0"/>
              </a:rPr>
              <a:t>(1), 68-78.</a:t>
            </a:r>
          </a:p>
        </p:txBody>
      </p:sp>
      <p:sp>
        <p:nvSpPr>
          <p:cNvPr id="17" name="Freeform: Shape 16">
            <a:extLst>
              <a:ext uri="{FF2B5EF4-FFF2-40B4-BE49-F238E27FC236}">
                <a16:creationId xmlns:a16="http://schemas.microsoft.com/office/drawing/2014/main" id="{E61AEB7C-2104-428B-A00C-C8D5A37A43A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90E09AD8-6FD6-4D96-A584-C8290FDA5289}"/>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364C711C-BB48-4CD7-89F0-15656DEE45AE}"/>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 name="Wave 12">
            <a:extLst>
              <a:ext uri="{FF2B5EF4-FFF2-40B4-BE49-F238E27FC236}">
                <a16:creationId xmlns:a16="http://schemas.microsoft.com/office/drawing/2014/main" id="{62508F7E-B9FB-4F83-8F2F-76D9EFF06637}"/>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93906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63FBE5E6-751B-4F7E-873B-E9236C72D6E3}"/>
              </a:ext>
            </a:extLst>
          </p:cNvPr>
          <p:cNvGrpSpPr/>
          <p:nvPr/>
        </p:nvGrpSpPr>
        <p:grpSpPr>
          <a:xfrm>
            <a:off x="3886855" y="4799757"/>
            <a:ext cx="1370290" cy="182880"/>
            <a:chOff x="7381134" y="1320692"/>
            <a:chExt cx="1370290" cy="182880"/>
          </a:xfrm>
        </p:grpSpPr>
        <p:sp>
          <p:nvSpPr>
            <p:cNvPr id="40" name="Oval 39">
              <a:extLst>
                <a:ext uri="{FF2B5EF4-FFF2-40B4-BE49-F238E27FC236}">
                  <a16:creationId xmlns:a16="http://schemas.microsoft.com/office/drawing/2014/main" id="{1D3DC573-444B-4512-A201-CC78DF69A604}"/>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56300D2-AA48-41C7-BAA3-F62D3F760AF0}"/>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C36E588E-B756-49D4-9962-3898DCECC6F0}"/>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1838A55-FC96-4262-9993-ABB56B444D10}"/>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4DFC80AB-92EC-4286-973C-9A3D59B10FE5}"/>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BEA88F74-4074-45C1-A1A9-14D43267660B}"/>
              </a:ext>
            </a:extLst>
          </p:cNvPr>
          <p:cNvGrpSpPr/>
          <p:nvPr/>
        </p:nvGrpSpPr>
        <p:grpSpPr>
          <a:xfrm>
            <a:off x="2697481" y="871655"/>
            <a:ext cx="3749039" cy="3749040"/>
            <a:chOff x="2286000" y="313656"/>
            <a:chExt cx="4571998" cy="4516187"/>
          </a:xfrm>
        </p:grpSpPr>
        <p:sp>
          <p:nvSpPr>
            <p:cNvPr id="8" name="Freeform: Shape 7">
              <a:extLst>
                <a:ext uri="{FF2B5EF4-FFF2-40B4-BE49-F238E27FC236}">
                  <a16:creationId xmlns:a16="http://schemas.microsoft.com/office/drawing/2014/main" id="{6292F902-B4B6-4165-AAA1-25A53F8964BD}"/>
                </a:ext>
              </a:extLst>
            </p:cNvPr>
            <p:cNvSpPr/>
            <p:nvPr/>
          </p:nvSpPr>
          <p:spPr>
            <a:xfrm>
              <a:off x="4728118" y="189150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F67C68D9-1FCA-4196-BCDF-4AFA0AA041C1}"/>
                </a:ext>
              </a:extLst>
            </p:cNvPr>
            <p:cNvSpPr/>
            <p:nvPr/>
          </p:nvSpPr>
          <p:spPr>
            <a:xfrm>
              <a:off x="3127023" y="1893072"/>
              <a:ext cx="1285881"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94AEF54-C395-4334-B7D9-82654958DA27}"/>
                </a:ext>
              </a:extLst>
            </p:cNvPr>
            <p:cNvSpPr/>
            <p:nvPr/>
          </p:nvSpPr>
          <p:spPr>
            <a:xfrm>
              <a:off x="3919662"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464A0AFD-5A4A-4A45-B04A-363587C7469B}"/>
                </a:ext>
              </a:extLst>
            </p:cNvPr>
            <p:cNvSpPr/>
            <p:nvPr/>
          </p:nvSpPr>
          <p:spPr>
            <a:xfrm>
              <a:off x="3132301" y="1896054"/>
              <a:ext cx="1285881"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419ED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D76A5F5C-2887-4BCA-ABA7-9B3EC894169C}"/>
                </a:ext>
              </a:extLst>
            </p:cNvPr>
            <p:cNvSpPr/>
            <p:nvPr/>
          </p:nvSpPr>
          <p:spPr>
            <a:xfrm>
              <a:off x="4733001" y="188986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F3C14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7B8D7AFF-94F7-4B1D-8FFF-0CC29CD64CD5}"/>
                </a:ext>
              </a:extLst>
            </p:cNvPr>
            <p:cNvSpPr/>
            <p:nvPr/>
          </p:nvSpPr>
          <p:spPr>
            <a:xfrm>
              <a:off x="3929552"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B7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DE6ECE2-AC7F-436E-BDA6-E100C5E0D002}"/>
                </a:ext>
              </a:extLst>
            </p:cNvPr>
            <p:cNvSpPr/>
            <p:nvPr/>
          </p:nvSpPr>
          <p:spPr>
            <a:xfrm>
              <a:off x="4728114" y="2118691"/>
              <a:ext cx="2129884" cy="2711152"/>
            </a:xfrm>
            <a:custGeom>
              <a:avLst/>
              <a:gdLst>
                <a:gd name="connsiteX0" fmla="*/ 1236297 w 1824679"/>
                <a:gd name="connsiteY0" fmla="*/ 0 h 2322653"/>
                <a:gd name="connsiteX1" fmla="*/ 1269757 w 1824679"/>
                <a:gd name="connsiteY1" fmla="*/ 20327 h 2322653"/>
                <a:gd name="connsiteX2" fmla="*/ 1824679 w 1824679"/>
                <a:gd name="connsiteY2" fmla="*/ 1064012 h 2322653"/>
                <a:gd name="connsiteX3" fmla="*/ 566039 w 1824679"/>
                <a:gd name="connsiteY3" fmla="*/ 2322653 h 2322653"/>
                <a:gd name="connsiteX4" fmla="*/ 76119 w 1824679"/>
                <a:gd name="connsiteY4" fmla="*/ 2223743 h 2322653"/>
                <a:gd name="connsiteX5" fmla="*/ 0 w 1824679"/>
                <a:gd name="connsiteY5" fmla="*/ 2187075 h 2322653"/>
                <a:gd name="connsiteX6" fmla="*/ 56239 w 1824679"/>
                <a:gd name="connsiteY6" fmla="*/ 2145020 h 2322653"/>
                <a:gd name="connsiteX7" fmla="*/ 566039 w 1824679"/>
                <a:gd name="connsiteY7" fmla="*/ 1064011 h 2322653"/>
                <a:gd name="connsiteX8" fmla="*/ 559125 w 1824679"/>
                <a:gd name="connsiteY8" fmla="*/ 927082 h 2322653"/>
                <a:gd name="connsiteX9" fmla="*/ 648846 w 1824679"/>
                <a:gd name="connsiteY9" fmla="*/ 872575 h 2322653"/>
                <a:gd name="connsiteX10" fmla="*/ 1203511 w 1824679"/>
                <a:gd name="connsiteY10" fmla="*/ 127507 h 2322653"/>
                <a:gd name="connsiteX11" fmla="*/ 1236297 w 1824679"/>
                <a:gd name="connsiteY11" fmla="*/ 0 h 232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679" h="2322653">
                  <a:moveTo>
                    <a:pt x="1236297" y="0"/>
                  </a:moveTo>
                  <a:lnTo>
                    <a:pt x="1269757" y="20327"/>
                  </a:lnTo>
                  <a:cubicBezTo>
                    <a:pt x="1604557" y="246514"/>
                    <a:pt x="1824679" y="629557"/>
                    <a:pt x="1824679" y="1064012"/>
                  </a:cubicBezTo>
                  <a:cubicBezTo>
                    <a:pt x="1824679" y="1759140"/>
                    <a:pt x="1261167" y="2322653"/>
                    <a:pt x="566039" y="2322653"/>
                  </a:cubicBezTo>
                  <a:cubicBezTo>
                    <a:pt x="392257" y="2322653"/>
                    <a:pt x="226701" y="2287434"/>
                    <a:pt x="76119" y="2223743"/>
                  </a:cubicBezTo>
                  <a:lnTo>
                    <a:pt x="0" y="2187075"/>
                  </a:lnTo>
                  <a:lnTo>
                    <a:pt x="56239" y="2145020"/>
                  </a:lnTo>
                  <a:cubicBezTo>
                    <a:pt x="367587" y="1888073"/>
                    <a:pt x="566039" y="1499217"/>
                    <a:pt x="566039" y="1064011"/>
                  </a:cubicBezTo>
                  <a:lnTo>
                    <a:pt x="559125" y="927082"/>
                  </a:lnTo>
                  <a:lnTo>
                    <a:pt x="648846" y="872575"/>
                  </a:lnTo>
                  <a:cubicBezTo>
                    <a:pt x="909697" y="696348"/>
                    <a:pt x="1108004" y="434573"/>
                    <a:pt x="1203511" y="127507"/>
                  </a:cubicBezTo>
                  <a:lnTo>
                    <a:pt x="1236297" y="0"/>
                  </a:lnTo>
                  <a:close/>
                </a:path>
              </a:pathLst>
            </a:custGeom>
            <a:solidFill>
              <a:srgbClr val="F3C144"/>
            </a:solidFill>
            <a:ln w="38100">
              <a:solidFill>
                <a:srgbClr val="F3C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13D1EC3-5ADD-4839-AE09-C7EA1FB9AB57}"/>
                </a:ext>
              </a:extLst>
            </p:cNvPr>
            <p:cNvSpPr/>
            <p:nvPr/>
          </p:nvSpPr>
          <p:spPr>
            <a:xfrm>
              <a:off x="2286000" y="2120272"/>
              <a:ext cx="2126909" cy="2708005"/>
            </a:xfrm>
            <a:custGeom>
              <a:avLst/>
              <a:gdLst>
                <a:gd name="connsiteX0" fmla="*/ 587390 w 1822129"/>
                <a:gd name="connsiteY0" fmla="*/ 0 h 2319957"/>
                <a:gd name="connsiteX1" fmla="*/ 619828 w 1822129"/>
                <a:gd name="connsiteY1" fmla="*/ 126153 h 2319957"/>
                <a:gd name="connsiteX2" fmla="*/ 1174493 w 1822129"/>
                <a:gd name="connsiteY2" fmla="*/ 871221 h 2319957"/>
                <a:gd name="connsiteX3" fmla="*/ 1264214 w 1822129"/>
                <a:gd name="connsiteY3" fmla="*/ 925728 h 2319957"/>
                <a:gd name="connsiteX4" fmla="*/ 1257300 w 1822129"/>
                <a:gd name="connsiteY4" fmla="*/ 1062657 h 2319957"/>
                <a:gd name="connsiteX5" fmla="*/ 1767100 w 1822129"/>
                <a:gd name="connsiteY5" fmla="*/ 2143666 h 2319957"/>
                <a:gd name="connsiteX6" fmla="*/ 1822129 w 1822129"/>
                <a:gd name="connsiteY6" fmla="*/ 2184816 h 2319957"/>
                <a:gd name="connsiteX7" fmla="*/ 1746698 w 1822129"/>
                <a:gd name="connsiteY7" fmla="*/ 2221152 h 2319957"/>
                <a:gd name="connsiteX8" fmla="*/ 1257300 w 1822129"/>
                <a:gd name="connsiteY8" fmla="*/ 2319957 h 2319957"/>
                <a:gd name="connsiteX9" fmla="*/ 0 w 1822129"/>
                <a:gd name="connsiteY9" fmla="*/ 1062657 h 2319957"/>
                <a:gd name="connsiteX10" fmla="*/ 554331 w 1822129"/>
                <a:gd name="connsiteY10" fmla="*/ 20084 h 2319957"/>
                <a:gd name="connsiteX11" fmla="*/ 587390 w 1822129"/>
                <a:gd name="connsiteY11" fmla="*/ 0 h 2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2129" h="2319957">
                  <a:moveTo>
                    <a:pt x="587390" y="0"/>
                  </a:moveTo>
                  <a:lnTo>
                    <a:pt x="619828" y="126153"/>
                  </a:lnTo>
                  <a:cubicBezTo>
                    <a:pt x="715335" y="433219"/>
                    <a:pt x="913642" y="694994"/>
                    <a:pt x="1174493" y="871221"/>
                  </a:cubicBezTo>
                  <a:lnTo>
                    <a:pt x="1264214" y="925728"/>
                  </a:lnTo>
                  <a:lnTo>
                    <a:pt x="1257300" y="1062657"/>
                  </a:lnTo>
                  <a:cubicBezTo>
                    <a:pt x="1257300" y="1497863"/>
                    <a:pt x="1455753" y="1886719"/>
                    <a:pt x="1767100" y="2143666"/>
                  </a:cubicBezTo>
                  <a:lnTo>
                    <a:pt x="1822129" y="2184816"/>
                  </a:lnTo>
                  <a:lnTo>
                    <a:pt x="1746698" y="2221152"/>
                  </a:lnTo>
                  <a:cubicBezTo>
                    <a:pt x="1596277" y="2284775"/>
                    <a:pt x="1430897" y="2319957"/>
                    <a:pt x="1257300" y="2319957"/>
                  </a:cubicBezTo>
                  <a:cubicBezTo>
                    <a:pt x="562912" y="2319957"/>
                    <a:pt x="0" y="1757045"/>
                    <a:pt x="0" y="1062657"/>
                  </a:cubicBezTo>
                  <a:cubicBezTo>
                    <a:pt x="0" y="628665"/>
                    <a:pt x="219887" y="246030"/>
                    <a:pt x="554331" y="20084"/>
                  </a:cubicBezTo>
                  <a:lnTo>
                    <a:pt x="587390" y="0"/>
                  </a:lnTo>
                  <a:close/>
                </a:path>
              </a:pathLst>
            </a:custGeom>
            <a:solidFill>
              <a:srgbClr val="F3B78F"/>
            </a:solidFill>
            <a:ln w="38100">
              <a:solidFill>
                <a:srgbClr val="F3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F1BF9D96-1E55-4C02-9C17-8065570FB3BE}"/>
                </a:ext>
              </a:extLst>
            </p:cNvPr>
            <p:cNvSpPr/>
            <p:nvPr/>
          </p:nvSpPr>
          <p:spPr>
            <a:xfrm>
              <a:off x="3103613" y="313656"/>
              <a:ext cx="2935205" cy="1632339"/>
            </a:xfrm>
            <a:custGeom>
              <a:avLst/>
              <a:gdLst>
                <a:gd name="connsiteX0" fmla="*/ 1257300 w 2514600"/>
                <a:gd name="connsiteY0" fmla="*/ 0 h 1398430"/>
                <a:gd name="connsiteX1" fmla="*/ 2514600 w 2514600"/>
                <a:gd name="connsiteY1" fmla="*/ 1257300 h 1398430"/>
                <a:gd name="connsiteX2" fmla="*/ 2511256 w 2514600"/>
                <a:gd name="connsiteY2" fmla="*/ 1323525 h 1398430"/>
                <a:gd name="connsiteX3" fmla="*/ 2503051 w 2514600"/>
                <a:gd name="connsiteY3" fmla="*/ 1319573 h 1398430"/>
                <a:gd name="connsiteX4" fmla="*/ 1957754 w 2514600"/>
                <a:gd name="connsiteY4" fmla="*/ 1209483 h 1398430"/>
                <a:gd name="connsiteX5" fmla="*/ 1289998 w 2514600"/>
                <a:gd name="connsiteY5" fmla="*/ 1378565 h 1398430"/>
                <a:gd name="connsiteX6" fmla="*/ 1257300 w 2514600"/>
                <a:gd name="connsiteY6" fmla="*/ 1398430 h 1398430"/>
                <a:gd name="connsiteX7" fmla="*/ 1224602 w 2514600"/>
                <a:gd name="connsiteY7" fmla="*/ 1378565 h 1398430"/>
                <a:gd name="connsiteX8" fmla="*/ 556846 w 2514600"/>
                <a:gd name="connsiteY8" fmla="*/ 1209483 h 1398430"/>
                <a:gd name="connsiteX9" fmla="*/ 11549 w 2514600"/>
                <a:gd name="connsiteY9" fmla="*/ 1319573 h 1398430"/>
                <a:gd name="connsiteX10" fmla="*/ 3344 w 2514600"/>
                <a:gd name="connsiteY10" fmla="*/ 1323525 h 1398430"/>
                <a:gd name="connsiteX11" fmla="*/ 0 w 2514600"/>
                <a:gd name="connsiteY11" fmla="*/ 1257300 h 1398430"/>
                <a:gd name="connsiteX12" fmla="*/ 1257300 w 2514600"/>
                <a:gd name="connsiteY12" fmla="*/ 0 h 139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600" h="1398430">
                  <a:moveTo>
                    <a:pt x="1257300" y="0"/>
                  </a:moveTo>
                  <a:cubicBezTo>
                    <a:pt x="1951688" y="0"/>
                    <a:pt x="2514600" y="562912"/>
                    <a:pt x="2514600" y="1257300"/>
                  </a:cubicBezTo>
                  <a:lnTo>
                    <a:pt x="2511256" y="1323525"/>
                  </a:lnTo>
                  <a:lnTo>
                    <a:pt x="2503051" y="1319573"/>
                  </a:lnTo>
                  <a:cubicBezTo>
                    <a:pt x="2335448" y="1248683"/>
                    <a:pt x="2151179" y="1209483"/>
                    <a:pt x="1957754" y="1209483"/>
                  </a:cubicBezTo>
                  <a:cubicBezTo>
                    <a:pt x="1715973" y="1209483"/>
                    <a:pt x="1488498" y="1270734"/>
                    <a:pt x="1289998" y="1378565"/>
                  </a:cubicBezTo>
                  <a:lnTo>
                    <a:pt x="1257300" y="1398430"/>
                  </a:lnTo>
                  <a:lnTo>
                    <a:pt x="1224602" y="1378565"/>
                  </a:lnTo>
                  <a:cubicBezTo>
                    <a:pt x="1026103" y="1270734"/>
                    <a:pt x="798627" y="1209483"/>
                    <a:pt x="556846" y="1209483"/>
                  </a:cubicBezTo>
                  <a:cubicBezTo>
                    <a:pt x="363421" y="1209483"/>
                    <a:pt x="179152" y="1248683"/>
                    <a:pt x="11549" y="1319573"/>
                  </a:cubicBezTo>
                  <a:lnTo>
                    <a:pt x="3344" y="1323525"/>
                  </a:lnTo>
                  <a:lnTo>
                    <a:pt x="0" y="1257300"/>
                  </a:lnTo>
                  <a:cubicBezTo>
                    <a:pt x="0" y="562912"/>
                    <a:pt x="562912" y="0"/>
                    <a:pt x="1257300" y="0"/>
                  </a:cubicBezTo>
                  <a:close/>
                </a:path>
              </a:pathLst>
            </a:custGeom>
            <a:solidFill>
              <a:srgbClr val="419ED7"/>
            </a:solidFill>
            <a:ln w="38100">
              <a:solidFill>
                <a:srgbClr val="419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Rectangle 55">
            <a:extLst>
              <a:ext uri="{FF2B5EF4-FFF2-40B4-BE49-F238E27FC236}">
                <a16:creationId xmlns:a16="http://schemas.microsoft.com/office/drawing/2014/main" id="{5C0DA902-706F-4B47-9ACB-9DC9C0A02DBA}"/>
              </a:ext>
            </a:extLst>
          </p:cNvPr>
          <p:cNvSpPr/>
          <p:nvPr/>
        </p:nvSpPr>
        <p:spPr>
          <a:xfrm>
            <a:off x="3320067" y="126301"/>
            <a:ext cx="2503867" cy="584775"/>
          </a:xfrm>
          <a:prstGeom prst="rect">
            <a:avLst/>
          </a:prstGeom>
        </p:spPr>
        <p:txBody>
          <a:bodyPr wrap="square">
            <a:spAutoFit/>
          </a:bodyPr>
          <a:lstStyle/>
          <a:p>
            <a:pPr algn="ctr" fontAlgn="base"/>
            <a:r>
              <a:rPr lang="en-US" sz="1600" b="1" i="1" dirty="0">
                <a:solidFill>
                  <a:srgbClr val="419ED7"/>
                </a:solidFill>
                <a:effectLst/>
                <a:latin typeface="Source Sans Pro" panose="020B0503030403020204" pitchFamily="34" charset="0"/>
                <a:ea typeface="Source Sans Pro" panose="020B0503030403020204" pitchFamily="34" charset="0"/>
              </a:rPr>
              <a:t>Compe</a:t>
            </a:r>
            <a:r>
              <a:rPr lang="en-US" sz="1600" b="1" i="1" dirty="0">
                <a:solidFill>
                  <a:srgbClr val="419ED7"/>
                </a:solidFill>
                <a:latin typeface="Source Sans Pro" panose="020B0503030403020204" pitchFamily="34" charset="0"/>
                <a:ea typeface="Source Sans Pro" panose="020B0503030403020204" pitchFamily="34" charset="0"/>
              </a:rPr>
              <a:t>tence</a:t>
            </a:r>
            <a:r>
              <a:rPr lang="en-US" sz="1600" b="1" i="1"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600" b="1"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600" dirty="0">
                <a:solidFill>
                  <a:schemeClr val="tx1">
                    <a:lumMod val="75000"/>
                    <a:lumOff val="25000"/>
                  </a:schemeClr>
                </a:solidFill>
                <a:latin typeface="Source Sans Pro Light" panose="020B0403030403020204" pitchFamily="34" charset="0"/>
                <a:ea typeface="Source Sans Pro Light" panose="020B0403030403020204" pitchFamily="34" charset="0"/>
              </a:rPr>
              <a:t>a sense of being able to do something</a:t>
            </a:r>
            <a:endParaRPr lang="en-US" sz="1600" i="1" dirty="0">
              <a:solidFill>
                <a:schemeClr val="tx1">
                  <a:lumMod val="75000"/>
                  <a:lumOff val="25000"/>
                </a:schemeClr>
              </a:solidFill>
              <a:effectLst/>
              <a:latin typeface="Source Sans Pro Light" panose="020B0403030403020204" pitchFamily="34" charset="0"/>
              <a:ea typeface="Source Sans Pro Light" panose="020B0403030403020204" pitchFamily="34" charset="0"/>
            </a:endParaRPr>
          </a:p>
        </p:txBody>
      </p:sp>
      <p:sp>
        <p:nvSpPr>
          <p:cNvPr id="57" name="Rectangle 56">
            <a:extLst>
              <a:ext uri="{FF2B5EF4-FFF2-40B4-BE49-F238E27FC236}">
                <a16:creationId xmlns:a16="http://schemas.microsoft.com/office/drawing/2014/main" id="{8B13A3DE-02FD-4C92-B36E-8F08B6051015}"/>
              </a:ext>
            </a:extLst>
          </p:cNvPr>
          <p:cNvSpPr/>
          <p:nvPr/>
        </p:nvSpPr>
        <p:spPr>
          <a:xfrm>
            <a:off x="6667114" y="3561845"/>
            <a:ext cx="2159610" cy="584775"/>
          </a:xfrm>
          <a:prstGeom prst="rect">
            <a:avLst/>
          </a:prstGeom>
        </p:spPr>
        <p:txBody>
          <a:bodyPr wrap="square">
            <a:spAutoFit/>
          </a:bodyPr>
          <a:lstStyle/>
          <a:p>
            <a:pPr fontAlgn="base"/>
            <a:r>
              <a:rPr lang="en-US" sz="1600" b="1" i="1" dirty="0">
                <a:solidFill>
                  <a:srgbClr val="F3C144"/>
                </a:solidFill>
                <a:effectLst/>
                <a:latin typeface="Source Sans Pro" panose="020B0503030403020204" pitchFamily="34" charset="0"/>
                <a:ea typeface="Source Sans Pro" panose="020B0503030403020204" pitchFamily="34" charset="0"/>
              </a:rPr>
              <a:t>Autonomy</a:t>
            </a:r>
            <a:r>
              <a:rPr lang="en-US" sz="1600" b="1" i="1"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600" b="1"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600" dirty="0">
                <a:solidFill>
                  <a:schemeClr val="tx1">
                    <a:lumMod val="75000"/>
                    <a:lumOff val="25000"/>
                  </a:schemeClr>
                </a:solidFill>
                <a:latin typeface="Source Sans Pro Light" panose="020B0403030403020204" pitchFamily="34" charset="0"/>
                <a:ea typeface="Source Sans Pro Light" panose="020B0403030403020204" pitchFamily="34" charset="0"/>
              </a:rPr>
              <a:t>a sense of being in control</a:t>
            </a:r>
            <a:endParaRPr lang="en-US" sz="1600" i="1" dirty="0">
              <a:solidFill>
                <a:schemeClr val="tx1">
                  <a:lumMod val="75000"/>
                  <a:lumOff val="25000"/>
                </a:schemeClr>
              </a:solidFill>
              <a:effectLst/>
              <a:latin typeface="Source Sans Pro Light" panose="020B0403030403020204" pitchFamily="34" charset="0"/>
              <a:ea typeface="Source Sans Pro Light" panose="020B0403030403020204" pitchFamily="34" charset="0"/>
            </a:endParaRPr>
          </a:p>
        </p:txBody>
      </p:sp>
      <p:sp>
        <p:nvSpPr>
          <p:cNvPr id="58" name="Rectangle 57">
            <a:extLst>
              <a:ext uri="{FF2B5EF4-FFF2-40B4-BE49-F238E27FC236}">
                <a16:creationId xmlns:a16="http://schemas.microsoft.com/office/drawing/2014/main" id="{59329A07-DC75-4460-90BA-2DDCCFDCF79F}"/>
              </a:ext>
            </a:extLst>
          </p:cNvPr>
          <p:cNvSpPr/>
          <p:nvPr/>
        </p:nvSpPr>
        <p:spPr>
          <a:xfrm>
            <a:off x="328991" y="3455767"/>
            <a:ext cx="2159610" cy="830997"/>
          </a:xfrm>
          <a:prstGeom prst="rect">
            <a:avLst/>
          </a:prstGeom>
        </p:spPr>
        <p:txBody>
          <a:bodyPr wrap="square">
            <a:spAutoFit/>
          </a:bodyPr>
          <a:lstStyle/>
          <a:p>
            <a:pPr algn="r" fontAlgn="base"/>
            <a:r>
              <a:rPr lang="en-US" sz="1600" b="1" i="1" dirty="0">
                <a:solidFill>
                  <a:srgbClr val="F3B78F"/>
                </a:solidFill>
                <a:effectLst/>
                <a:latin typeface="Source Sans Pro" panose="020B0503030403020204" pitchFamily="34" charset="0"/>
                <a:ea typeface="Source Sans Pro" panose="020B0503030403020204" pitchFamily="34" charset="0"/>
              </a:rPr>
              <a:t>Relatedness</a:t>
            </a:r>
            <a:r>
              <a:rPr lang="en-US" sz="1600" b="1" i="1"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600" b="1"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1600" dirty="0">
                <a:solidFill>
                  <a:schemeClr val="tx1">
                    <a:lumMod val="75000"/>
                    <a:lumOff val="25000"/>
                  </a:schemeClr>
                </a:solidFill>
                <a:latin typeface="Source Sans Pro Light" panose="020B0403030403020204" pitchFamily="34" charset="0"/>
                <a:ea typeface="Source Sans Pro Light" panose="020B0403030403020204" pitchFamily="34" charset="0"/>
              </a:rPr>
              <a:t>a sense of being associated or connected with others</a:t>
            </a:r>
            <a:endParaRPr lang="en-US" sz="1600" i="1" dirty="0">
              <a:solidFill>
                <a:schemeClr val="tx1">
                  <a:lumMod val="75000"/>
                  <a:lumOff val="25000"/>
                </a:schemeClr>
              </a:solidFill>
              <a:effectLst/>
              <a:latin typeface="Source Sans Pro Light" panose="020B0403030403020204" pitchFamily="34" charset="0"/>
              <a:ea typeface="Source Sans Pro Light" panose="020B0403030403020204" pitchFamily="34" charset="0"/>
            </a:endParaRPr>
          </a:p>
        </p:txBody>
      </p:sp>
      <p:sp>
        <p:nvSpPr>
          <p:cNvPr id="60" name="Rectangle 59">
            <a:extLst>
              <a:ext uri="{FF2B5EF4-FFF2-40B4-BE49-F238E27FC236}">
                <a16:creationId xmlns:a16="http://schemas.microsoft.com/office/drawing/2014/main" id="{161BA0D8-C87B-4B2A-8D95-0B3662AF85F6}"/>
              </a:ext>
            </a:extLst>
          </p:cNvPr>
          <p:cNvSpPr/>
          <p:nvPr/>
        </p:nvSpPr>
        <p:spPr>
          <a:xfrm>
            <a:off x="3916911" y="2511569"/>
            <a:ext cx="1310180" cy="817701"/>
          </a:xfrm>
          <a:prstGeom prst="rect">
            <a:avLst/>
          </a:prstGeom>
        </p:spPr>
        <p:txBody>
          <a:bodyPr wrap="square">
            <a:spAutoFit/>
          </a:bodyPr>
          <a:lstStyle/>
          <a:p>
            <a:pPr algn="ctr"/>
            <a:r>
              <a:rPr lang="en-MY" sz="1600" spc="-100" dirty="0">
                <a:solidFill>
                  <a:schemeClr val="tx1">
                    <a:lumMod val="75000"/>
                    <a:lumOff val="25000"/>
                  </a:schemeClr>
                </a:solidFill>
                <a:latin typeface="Source Sans Pro Black" panose="020B0803030403020204" pitchFamily="34" charset="0"/>
              </a:rPr>
              <a:t>Innate psychological needs</a:t>
            </a:r>
            <a:endParaRPr lang="en-US" sz="1600" dirty="0">
              <a:solidFill>
                <a:schemeClr val="tx1">
                  <a:lumMod val="75000"/>
                  <a:lumOff val="25000"/>
                </a:schemeClr>
              </a:solidFill>
            </a:endParaRPr>
          </a:p>
        </p:txBody>
      </p:sp>
      <p:sp>
        <p:nvSpPr>
          <p:cNvPr id="61" name="Rectangle 60">
            <a:extLst>
              <a:ext uri="{FF2B5EF4-FFF2-40B4-BE49-F238E27FC236}">
                <a16:creationId xmlns:a16="http://schemas.microsoft.com/office/drawing/2014/main" id="{6A82DB86-452B-44B7-89D9-AAFDF9E6E252}"/>
              </a:ext>
            </a:extLst>
          </p:cNvPr>
          <p:cNvSpPr/>
          <p:nvPr/>
        </p:nvSpPr>
        <p:spPr>
          <a:xfrm>
            <a:off x="3970156" y="1658966"/>
            <a:ext cx="1202532" cy="302853"/>
          </a:xfrm>
          <a:prstGeom prst="rect">
            <a:avLst/>
          </a:prstGeom>
        </p:spPr>
        <p:txBody>
          <a:bodyPr wrap="none" anchor="b">
            <a:spAutoFit/>
          </a:bodyPr>
          <a:lstStyle/>
          <a:p>
            <a:pPr algn="ctr"/>
            <a:r>
              <a:rPr lang="en-US" sz="1400" b="1" dirty="0">
                <a:solidFill>
                  <a:schemeClr val="bg1"/>
                </a:solidFill>
                <a:latin typeface="Source Sans Pro" panose="020B0503030403020204" pitchFamily="34" charset="0"/>
                <a:ea typeface="Source Sans Pro" panose="020B0503030403020204" pitchFamily="34" charset="0"/>
              </a:rPr>
              <a:t>Competence</a:t>
            </a:r>
          </a:p>
        </p:txBody>
      </p:sp>
      <p:pic>
        <p:nvPicPr>
          <p:cNvPr id="62" name="Picture 61">
            <a:extLst>
              <a:ext uri="{FF2B5EF4-FFF2-40B4-BE49-F238E27FC236}">
                <a16:creationId xmlns:a16="http://schemas.microsoft.com/office/drawing/2014/main" id="{DA0A39C1-9232-4A1D-8ECA-709ADA852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6392" y="1144470"/>
            <a:ext cx="524866" cy="531352"/>
          </a:xfrm>
          <a:prstGeom prst="rect">
            <a:avLst/>
          </a:prstGeom>
        </p:spPr>
      </p:pic>
      <p:sp>
        <p:nvSpPr>
          <p:cNvPr id="63" name="Rectangle 62">
            <a:extLst>
              <a:ext uri="{FF2B5EF4-FFF2-40B4-BE49-F238E27FC236}">
                <a16:creationId xmlns:a16="http://schemas.microsoft.com/office/drawing/2014/main" id="{D917A49B-43A1-4BB3-AB0D-B00EA8846535}"/>
              </a:ext>
            </a:extLst>
          </p:cNvPr>
          <p:cNvSpPr/>
          <p:nvPr/>
        </p:nvSpPr>
        <p:spPr>
          <a:xfrm>
            <a:off x="5247539" y="3699459"/>
            <a:ext cx="1027517" cy="302853"/>
          </a:xfrm>
          <a:prstGeom prst="rect">
            <a:avLst/>
          </a:prstGeom>
        </p:spPr>
        <p:txBody>
          <a:bodyPr wrap="none" anchor="b">
            <a:spAutoFit/>
          </a:bodyPr>
          <a:lstStyle/>
          <a:p>
            <a:r>
              <a:rPr lang="en-US" sz="1400" b="1" dirty="0">
                <a:solidFill>
                  <a:schemeClr val="bg1"/>
                </a:solidFill>
                <a:latin typeface="Source Sans Pro" panose="020B0503030403020204" pitchFamily="34" charset="0"/>
                <a:ea typeface="Source Sans Pro" panose="020B0503030403020204" pitchFamily="34" charset="0"/>
              </a:rPr>
              <a:t>Autonomy</a:t>
            </a:r>
          </a:p>
        </p:txBody>
      </p:sp>
      <p:pic>
        <p:nvPicPr>
          <p:cNvPr id="64" name="Picture 63" descr="A close up of a logo&#10;&#10;Description automatically generated">
            <a:extLst>
              <a:ext uri="{FF2B5EF4-FFF2-40B4-BE49-F238E27FC236}">
                <a16:creationId xmlns:a16="http://schemas.microsoft.com/office/drawing/2014/main" id="{5AF35D87-5D7E-4B1F-8CC2-9748B9AD8D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3510" y="3205553"/>
            <a:ext cx="572587" cy="579663"/>
          </a:xfrm>
          <a:prstGeom prst="rect">
            <a:avLst/>
          </a:prstGeom>
        </p:spPr>
      </p:pic>
      <p:sp>
        <p:nvSpPr>
          <p:cNvPr id="65" name="Rectangle 64">
            <a:extLst>
              <a:ext uri="{FF2B5EF4-FFF2-40B4-BE49-F238E27FC236}">
                <a16:creationId xmlns:a16="http://schemas.microsoft.com/office/drawing/2014/main" id="{CACDD2F3-5F71-4807-A57B-B9CED3E36FA1}"/>
              </a:ext>
            </a:extLst>
          </p:cNvPr>
          <p:cNvSpPr/>
          <p:nvPr/>
        </p:nvSpPr>
        <p:spPr>
          <a:xfrm>
            <a:off x="2820036" y="3706751"/>
            <a:ext cx="1177997" cy="302853"/>
          </a:xfrm>
          <a:prstGeom prst="rect">
            <a:avLst/>
          </a:prstGeom>
        </p:spPr>
        <p:txBody>
          <a:bodyPr wrap="none" anchor="b">
            <a:spAutoFit/>
          </a:bodyPr>
          <a:lstStyle/>
          <a:p>
            <a:pPr algn="r"/>
            <a:r>
              <a:rPr lang="en-US" sz="1400" b="1" dirty="0">
                <a:solidFill>
                  <a:schemeClr val="bg1"/>
                </a:solidFill>
                <a:latin typeface="Source Sans Pro" panose="020B0503030403020204" pitchFamily="34" charset="0"/>
                <a:ea typeface="Source Sans Pro" panose="020B0503030403020204" pitchFamily="34" charset="0"/>
              </a:rPr>
              <a:t>Relatedness</a:t>
            </a:r>
          </a:p>
        </p:txBody>
      </p:sp>
      <p:pic>
        <p:nvPicPr>
          <p:cNvPr id="66" name="Picture 65" descr="A picture containing silhouette&#10;&#10;Description automatically generated">
            <a:extLst>
              <a:ext uri="{FF2B5EF4-FFF2-40B4-BE49-F238E27FC236}">
                <a16:creationId xmlns:a16="http://schemas.microsoft.com/office/drawing/2014/main" id="{AB272D8C-37E2-4BAA-A4A6-915AD9CC54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5423" y="3124613"/>
            <a:ext cx="572587" cy="579663"/>
          </a:xfrm>
          <a:prstGeom prst="rect">
            <a:avLst/>
          </a:prstGeom>
        </p:spPr>
      </p:pic>
      <p:sp>
        <p:nvSpPr>
          <p:cNvPr id="68" name="TextBox 67">
            <a:extLst>
              <a:ext uri="{FF2B5EF4-FFF2-40B4-BE49-F238E27FC236}">
                <a16:creationId xmlns:a16="http://schemas.microsoft.com/office/drawing/2014/main" id="{E63D16DB-15EF-41F3-B6DA-ACABF84FCC96}"/>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Self-</a:t>
            </a:r>
            <a:r>
              <a:rPr lang="en-MY" sz="2400" spc="-100" dirty="0">
                <a:solidFill>
                  <a:srgbClr val="419ED7"/>
                </a:solidFill>
                <a:latin typeface="Source Sans Pro Black" panose="020B0803030403020204" pitchFamily="34" charset="0"/>
              </a:rPr>
              <a:t>determination </a:t>
            </a:r>
            <a:r>
              <a:rPr lang="en-MY" sz="2400" spc="-100" dirty="0">
                <a:solidFill>
                  <a:srgbClr val="419ED7"/>
                </a:solidFill>
                <a:latin typeface="Source Sans Pro" panose="020B0503030403020204" pitchFamily="34" charset="0"/>
                <a:ea typeface="Source Sans Pro" panose="020B0503030403020204" pitchFamily="34" charset="0"/>
              </a:rPr>
              <a:t>theory</a:t>
            </a:r>
            <a:endParaRPr lang="en-MY" sz="2400" spc="-100" dirty="0">
              <a:solidFill>
                <a:srgbClr val="419ED7"/>
              </a:solidFill>
              <a:latin typeface="Source Sans Pro Black" panose="020B0803030403020204" pitchFamily="34" charset="0"/>
            </a:endParaRPr>
          </a:p>
        </p:txBody>
      </p:sp>
      <p:cxnSp>
        <p:nvCxnSpPr>
          <p:cNvPr id="69" name="Straight Connector 68">
            <a:extLst>
              <a:ext uri="{FF2B5EF4-FFF2-40B4-BE49-F238E27FC236}">
                <a16:creationId xmlns:a16="http://schemas.microsoft.com/office/drawing/2014/main" id="{D8B900C4-5ABC-482F-8951-3A2BF27D3C8F}"/>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8D668E13-EA86-40EF-8751-4F43D5E4F52A}"/>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8C5DEAB4-EA00-4D8E-AA4A-EF24C6094808}"/>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332CC803-912F-4DB2-A467-383F4FAF5B7B}"/>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Wave 12">
            <a:extLst>
              <a:ext uri="{FF2B5EF4-FFF2-40B4-BE49-F238E27FC236}">
                <a16:creationId xmlns:a16="http://schemas.microsoft.com/office/drawing/2014/main" id="{B2984641-0269-46A7-AF34-E2BE1A813688}"/>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052724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61" grpId="0"/>
      <p:bldP spid="63" grpId="0"/>
      <p:bldP spid="6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BEA88F74-4074-45C1-A1A9-14D43267660B}"/>
              </a:ext>
            </a:extLst>
          </p:cNvPr>
          <p:cNvGrpSpPr/>
          <p:nvPr/>
        </p:nvGrpSpPr>
        <p:grpSpPr>
          <a:xfrm rot="5400000">
            <a:off x="-1899823" y="313656"/>
            <a:ext cx="4572000" cy="4516188"/>
            <a:chOff x="2286000" y="313655"/>
            <a:chExt cx="4572000" cy="4516188"/>
          </a:xfrm>
        </p:grpSpPr>
        <p:sp>
          <p:nvSpPr>
            <p:cNvPr id="8" name="Freeform: Shape 7">
              <a:extLst>
                <a:ext uri="{FF2B5EF4-FFF2-40B4-BE49-F238E27FC236}">
                  <a16:creationId xmlns:a16="http://schemas.microsoft.com/office/drawing/2014/main" id="{6292F902-B4B6-4165-AAA1-25A53F8964BD}"/>
                </a:ext>
              </a:extLst>
            </p:cNvPr>
            <p:cNvSpPr/>
            <p:nvPr/>
          </p:nvSpPr>
          <p:spPr>
            <a:xfrm>
              <a:off x="4728120" y="189150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F67C68D9-1FCA-4196-BCDF-4AFA0AA041C1}"/>
                </a:ext>
              </a:extLst>
            </p:cNvPr>
            <p:cNvSpPr/>
            <p:nvPr/>
          </p:nvSpPr>
          <p:spPr>
            <a:xfrm>
              <a:off x="3127024" y="1893072"/>
              <a:ext cx="1285882"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94AEF54-C395-4334-B7D9-82654958DA27}"/>
                </a:ext>
              </a:extLst>
            </p:cNvPr>
            <p:cNvSpPr/>
            <p:nvPr/>
          </p:nvSpPr>
          <p:spPr>
            <a:xfrm>
              <a:off x="3919664"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464A0AFD-5A4A-4A45-B04A-363587C7469B}"/>
                </a:ext>
              </a:extLst>
            </p:cNvPr>
            <p:cNvSpPr/>
            <p:nvPr/>
          </p:nvSpPr>
          <p:spPr>
            <a:xfrm>
              <a:off x="3132303" y="1896054"/>
              <a:ext cx="1285882"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419ED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D76A5F5C-2887-4BCA-ABA7-9B3EC894169C}"/>
                </a:ext>
              </a:extLst>
            </p:cNvPr>
            <p:cNvSpPr/>
            <p:nvPr/>
          </p:nvSpPr>
          <p:spPr>
            <a:xfrm>
              <a:off x="4733002" y="188986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F3C14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7B8D7AFF-94F7-4B1D-8FFF-0CC29CD64CD5}"/>
                </a:ext>
              </a:extLst>
            </p:cNvPr>
            <p:cNvSpPr/>
            <p:nvPr/>
          </p:nvSpPr>
          <p:spPr>
            <a:xfrm>
              <a:off x="3929554"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B7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DE6ECE2-AC7F-436E-BDA6-E100C5E0D002}"/>
                </a:ext>
              </a:extLst>
            </p:cNvPr>
            <p:cNvSpPr/>
            <p:nvPr/>
          </p:nvSpPr>
          <p:spPr>
            <a:xfrm>
              <a:off x="4728116" y="2118691"/>
              <a:ext cx="2129884" cy="2711152"/>
            </a:xfrm>
            <a:custGeom>
              <a:avLst/>
              <a:gdLst>
                <a:gd name="connsiteX0" fmla="*/ 1236297 w 1824679"/>
                <a:gd name="connsiteY0" fmla="*/ 0 h 2322653"/>
                <a:gd name="connsiteX1" fmla="*/ 1269757 w 1824679"/>
                <a:gd name="connsiteY1" fmla="*/ 20327 h 2322653"/>
                <a:gd name="connsiteX2" fmla="*/ 1824679 w 1824679"/>
                <a:gd name="connsiteY2" fmla="*/ 1064012 h 2322653"/>
                <a:gd name="connsiteX3" fmla="*/ 566039 w 1824679"/>
                <a:gd name="connsiteY3" fmla="*/ 2322653 h 2322653"/>
                <a:gd name="connsiteX4" fmla="*/ 76119 w 1824679"/>
                <a:gd name="connsiteY4" fmla="*/ 2223743 h 2322653"/>
                <a:gd name="connsiteX5" fmla="*/ 0 w 1824679"/>
                <a:gd name="connsiteY5" fmla="*/ 2187075 h 2322653"/>
                <a:gd name="connsiteX6" fmla="*/ 56239 w 1824679"/>
                <a:gd name="connsiteY6" fmla="*/ 2145020 h 2322653"/>
                <a:gd name="connsiteX7" fmla="*/ 566039 w 1824679"/>
                <a:gd name="connsiteY7" fmla="*/ 1064011 h 2322653"/>
                <a:gd name="connsiteX8" fmla="*/ 559125 w 1824679"/>
                <a:gd name="connsiteY8" fmla="*/ 927082 h 2322653"/>
                <a:gd name="connsiteX9" fmla="*/ 648846 w 1824679"/>
                <a:gd name="connsiteY9" fmla="*/ 872575 h 2322653"/>
                <a:gd name="connsiteX10" fmla="*/ 1203511 w 1824679"/>
                <a:gd name="connsiteY10" fmla="*/ 127507 h 2322653"/>
                <a:gd name="connsiteX11" fmla="*/ 1236297 w 1824679"/>
                <a:gd name="connsiteY11" fmla="*/ 0 h 232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679" h="2322653">
                  <a:moveTo>
                    <a:pt x="1236297" y="0"/>
                  </a:moveTo>
                  <a:lnTo>
                    <a:pt x="1269757" y="20327"/>
                  </a:lnTo>
                  <a:cubicBezTo>
                    <a:pt x="1604557" y="246514"/>
                    <a:pt x="1824679" y="629557"/>
                    <a:pt x="1824679" y="1064012"/>
                  </a:cubicBezTo>
                  <a:cubicBezTo>
                    <a:pt x="1824679" y="1759140"/>
                    <a:pt x="1261167" y="2322653"/>
                    <a:pt x="566039" y="2322653"/>
                  </a:cubicBezTo>
                  <a:cubicBezTo>
                    <a:pt x="392257" y="2322653"/>
                    <a:pt x="226701" y="2287434"/>
                    <a:pt x="76119" y="2223743"/>
                  </a:cubicBezTo>
                  <a:lnTo>
                    <a:pt x="0" y="2187075"/>
                  </a:lnTo>
                  <a:lnTo>
                    <a:pt x="56239" y="2145020"/>
                  </a:lnTo>
                  <a:cubicBezTo>
                    <a:pt x="367587" y="1888073"/>
                    <a:pt x="566039" y="1499217"/>
                    <a:pt x="566039" y="1064011"/>
                  </a:cubicBezTo>
                  <a:lnTo>
                    <a:pt x="559125" y="927082"/>
                  </a:lnTo>
                  <a:lnTo>
                    <a:pt x="648846" y="872575"/>
                  </a:lnTo>
                  <a:cubicBezTo>
                    <a:pt x="909697" y="696348"/>
                    <a:pt x="1108004" y="434573"/>
                    <a:pt x="1203511" y="127507"/>
                  </a:cubicBezTo>
                  <a:lnTo>
                    <a:pt x="1236297" y="0"/>
                  </a:lnTo>
                  <a:close/>
                </a:path>
              </a:pathLst>
            </a:custGeom>
            <a:solidFill>
              <a:srgbClr val="F3C144"/>
            </a:solidFill>
            <a:ln w="38100">
              <a:solidFill>
                <a:srgbClr val="F3C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13D1EC3-5ADD-4839-AE09-C7EA1FB9AB57}"/>
                </a:ext>
              </a:extLst>
            </p:cNvPr>
            <p:cNvSpPr/>
            <p:nvPr/>
          </p:nvSpPr>
          <p:spPr>
            <a:xfrm>
              <a:off x="2286000" y="2120272"/>
              <a:ext cx="2126909" cy="2708005"/>
            </a:xfrm>
            <a:custGeom>
              <a:avLst/>
              <a:gdLst>
                <a:gd name="connsiteX0" fmla="*/ 587390 w 1822129"/>
                <a:gd name="connsiteY0" fmla="*/ 0 h 2319957"/>
                <a:gd name="connsiteX1" fmla="*/ 619828 w 1822129"/>
                <a:gd name="connsiteY1" fmla="*/ 126153 h 2319957"/>
                <a:gd name="connsiteX2" fmla="*/ 1174493 w 1822129"/>
                <a:gd name="connsiteY2" fmla="*/ 871221 h 2319957"/>
                <a:gd name="connsiteX3" fmla="*/ 1264214 w 1822129"/>
                <a:gd name="connsiteY3" fmla="*/ 925728 h 2319957"/>
                <a:gd name="connsiteX4" fmla="*/ 1257300 w 1822129"/>
                <a:gd name="connsiteY4" fmla="*/ 1062657 h 2319957"/>
                <a:gd name="connsiteX5" fmla="*/ 1767100 w 1822129"/>
                <a:gd name="connsiteY5" fmla="*/ 2143666 h 2319957"/>
                <a:gd name="connsiteX6" fmla="*/ 1822129 w 1822129"/>
                <a:gd name="connsiteY6" fmla="*/ 2184816 h 2319957"/>
                <a:gd name="connsiteX7" fmla="*/ 1746698 w 1822129"/>
                <a:gd name="connsiteY7" fmla="*/ 2221152 h 2319957"/>
                <a:gd name="connsiteX8" fmla="*/ 1257300 w 1822129"/>
                <a:gd name="connsiteY8" fmla="*/ 2319957 h 2319957"/>
                <a:gd name="connsiteX9" fmla="*/ 0 w 1822129"/>
                <a:gd name="connsiteY9" fmla="*/ 1062657 h 2319957"/>
                <a:gd name="connsiteX10" fmla="*/ 554331 w 1822129"/>
                <a:gd name="connsiteY10" fmla="*/ 20084 h 2319957"/>
                <a:gd name="connsiteX11" fmla="*/ 587390 w 1822129"/>
                <a:gd name="connsiteY11" fmla="*/ 0 h 2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2129" h="2319957">
                  <a:moveTo>
                    <a:pt x="587390" y="0"/>
                  </a:moveTo>
                  <a:lnTo>
                    <a:pt x="619828" y="126153"/>
                  </a:lnTo>
                  <a:cubicBezTo>
                    <a:pt x="715335" y="433219"/>
                    <a:pt x="913642" y="694994"/>
                    <a:pt x="1174493" y="871221"/>
                  </a:cubicBezTo>
                  <a:lnTo>
                    <a:pt x="1264214" y="925728"/>
                  </a:lnTo>
                  <a:lnTo>
                    <a:pt x="1257300" y="1062657"/>
                  </a:lnTo>
                  <a:cubicBezTo>
                    <a:pt x="1257300" y="1497863"/>
                    <a:pt x="1455753" y="1886719"/>
                    <a:pt x="1767100" y="2143666"/>
                  </a:cubicBezTo>
                  <a:lnTo>
                    <a:pt x="1822129" y="2184816"/>
                  </a:lnTo>
                  <a:lnTo>
                    <a:pt x="1746698" y="2221152"/>
                  </a:lnTo>
                  <a:cubicBezTo>
                    <a:pt x="1596277" y="2284775"/>
                    <a:pt x="1430897" y="2319957"/>
                    <a:pt x="1257300" y="2319957"/>
                  </a:cubicBezTo>
                  <a:cubicBezTo>
                    <a:pt x="562912" y="2319957"/>
                    <a:pt x="0" y="1757045"/>
                    <a:pt x="0" y="1062657"/>
                  </a:cubicBezTo>
                  <a:cubicBezTo>
                    <a:pt x="0" y="628665"/>
                    <a:pt x="219887" y="246030"/>
                    <a:pt x="554331" y="20084"/>
                  </a:cubicBezTo>
                  <a:lnTo>
                    <a:pt x="587390" y="0"/>
                  </a:lnTo>
                  <a:close/>
                </a:path>
              </a:pathLst>
            </a:custGeom>
            <a:solidFill>
              <a:srgbClr val="F3B78F"/>
            </a:solidFill>
            <a:ln w="38100">
              <a:solidFill>
                <a:srgbClr val="F3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F1BF9D96-1E55-4C02-9C17-8065570FB3BE}"/>
                </a:ext>
              </a:extLst>
            </p:cNvPr>
            <p:cNvSpPr/>
            <p:nvPr/>
          </p:nvSpPr>
          <p:spPr>
            <a:xfrm>
              <a:off x="3103615" y="313655"/>
              <a:ext cx="2935205" cy="1632339"/>
            </a:xfrm>
            <a:custGeom>
              <a:avLst/>
              <a:gdLst>
                <a:gd name="connsiteX0" fmla="*/ 1257300 w 2514600"/>
                <a:gd name="connsiteY0" fmla="*/ 0 h 1398430"/>
                <a:gd name="connsiteX1" fmla="*/ 2514600 w 2514600"/>
                <a:gd name="connsiteY1" fmla="*/ 1257300 h 1398430"/>
                <a:gd name="connsiteX2" fmla="*/ 2511256 w 2514600"/>
                <a:gd name="connsiteY2" fmla="*/ 1323525 h 1398430"/>
                <a:gd name="connsiteX3" fmla="*/ 2503051 w 2514600"/>
                <a:gd name="connsiteY3" fmla="*/ 1319573 h 1398430"/>
                <a:gd name="connsiteX4" fmla="*/ 1957754 w 2514600"/>
                <a:gd name="connsiteY4" fmla="*/ 1209483 h 1398430"/>
                <a:gd name="connsiteX5" fmla="*/ 1289998 w 2514600"/>
                <a:gd name="connsiteY5" fmla="*/ 1378565 h 1398430"/>
                <a:gd name="connsiteX6" fmla="*/ 1257300 w 2514600"/>
                <a:gd name="connsiteY6" fmla="*/ 1398430 h 1398430"/>
                <a:gd name="connsiteX7" fmla="*/ 1224602 w 2514600"/>
                <a:gd name="connsiteY7" fmla="*/ 1378565 h 1398430"/>
                <a:gd name="connsiteX8" fmla="*/ 556846 w 2514600"/>
                <a:gd name="connsiteY8" fmla="*/ 1209483 h 1398430"/>
                <a:gd name="connsiteX9" fmla="*/ 11549 w 2514600"/>
                <a:gd name="connsiteY9" fmla="*/ 1319573 h 1398430"/>
                <a:gd name="connsiteX10" fmla="*/ 3344 w 2514600"/>
                <a:gd name="connsiteY10" fmla="*/ 1323525 h 1398430"/>
                <a:gd name="connsiteX11" fmla="*/ 0 w 2514600"/>
                <a:gd name="connsiteY11" fmla="*/ 1257300 h 1398430"/>
                <a:gd name="connsiteX12" fmla="*/ 1257300 w 2514600"/>
                <a:gd name="connsiteY12" fmla="*/ 0 h 139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600" h="1398430">
                  <a:moveTo>
                    <a:pt x="1257300" y="0"/>
                  </a:moveTo>
                  <a:cubicBezTo>
                    <a:pt x="1951688" y="0"/>
                    <a:pt x="2514600" y="562912"/>
                    <a:pt x="2514600" y="1257300"/>
                  </a:cubicBezTo>
                  <a:lnTo>
                    <a:pt x="2511256" y="1323525"/>
                  </a:lnTo>
                  <a:lnTo>
                    <a:pt x="2503051" y="1319573"/>
                  </a:lnTo>
                  <a:cubicBezTo>
                    <a:pt x="2335448" y="1248683"/>
                    <a:pt x="2151179" y="1209483"/>
                    <a:pt x="1957754" y="1209483"/>
                  </a:cubicBezTo>
                  <a:cubicBezTo>
                    <a:pt x="1715973" y="1209483"/>
                    <a:pt x="1488498" y="1270734"/>
                    <a:pt x="1289998" y="1378565"/>
                  </a:cubicBezTo>
                  <a:lnTo>
                    <a:pt x="1257300" y="1398430"/>
                  </a:lnTo>
                  <a:lnTo>
                    <a:pt x="1224602" y="1378565"/>
                  </a:lnTo>
                  <a:cubicBezTo>
                    <a:pt x="1026103" y="1270734"/>
                    <a:pt x="798627" y="1209483"/>
                    <a:pt x="556846" y="1209483"/>
                  </a:cubicBezTo>
                  <a:cubicBezTo>
                    <a:pt x="363421" y="1209483"/>
                    <a:pt x="179152" y="1248683"/>
                    <a:pt x="11549" y="1319573"/>
                  </a:cubicBezTo>
                  <a:lnTo>
                    <a:pt x="3344" y="1323525"/>
                  </a:lnTo>
                  <a:lnTo>
                    <a:pt x="0" y="1257300"/>
                  </a:lnTo>
                  <a:cubicBezTo>
                    <a:pt x="0" y="562912"/>
                    <a:pt x="562912" y="0"/>
                    <a:pt x="1257300" y="0"/>
                  </a:cubicBezTo>
                  <a:close/>
                </a:path>
              </a:pathLst>
            </a:custGeom>
            <a:solidFill>
              <a:srgbClr val="419ED7"/>
            </a:solidFill>
            <a:ln w="38100">
              <a:solidFill>
                <a:srgbClr val="419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15A50555-E4C7-48DA-80CE-D016F8B2FDE5}"/>
              </a:ext>
            </a:extLst>
          </p:cNvPr>
          <p:cNvSpPr/>
          <p:nvPr/>
        </p:nvSpPr>
        <p:spPr>
          <a:xfrm>
            <a:off x="3581400" y="1971586"/>
            <a:ext cx="4657998" cy="1200329"/>
          </a:xfrm>
          <a:prstGeom prst="rect">
            <a:avLst/>
          </a:prstGeom>
        </p:spPr>
        <p:txBody>
          <a:bodyPr wrap="square">
            <a:spAutoFit/>
          </a:bodyPr>
          <a:lstStyle/>
          <a:p>
            <a:pPr fontAlgn="base"/>
            <a:r>
              <a:rPr lang="en-US" b="1" dirty="0">
                <a:solidFill>
                  <a:srgbClr val="419ED7"/>
                </a:solidFill>
                <a:latin typeface="Source Sans Pro" panose="020B0503030403020204" pitchFamily="34" charset="0"/>
                <a:ea typeface="Source Sans Pro" panose="020B0503030403020204" pitchFamily="34" charset="0"/>
              </a:rPr>
              <a:t>The need for competence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means the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desire to control and master our environment and outcome</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We want to know how things will turn out and what the result are of our actions.</a:t>
            </a:r>
            <a:endParaRPr lang="en-US"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32" name="Rectangle 31">
            <a:extLst>
              <a:ext uri="{FF2B5EF4-FFF2-40B4-BE49-F238E27FC236}">
                <a16:creationId xmlns:a16="http://schemas.microsoft.com/office/drawing/2014/main" id="{1696FE33-4461-4BF9-9FA8-C9E10512C6E4}"/>
              </a:ext>
            </a:extLst>
          </p:cNvPr>
          <p:cNvSpPr/>
          <p:nvPr/>
        </p:nvSpPr>
        <p:spPr>
          <a:xfrm>
            <a:off x="9144000" y="1987078"/>
            <a:ext cx="4657998" cy="1200329"/>
          </a:xfrm>
          <a:prstGeom prst="rect">
            <a:avLst/>
          </a:prstGeom>
        </p:spPr>
        <p:txBody>
          <a:bodyPr wrap="square">
            <a:spAutoFit/>
          </a:bodyPr>
          <a:lstStyle/>
          <a:p>
            <a:pPr fontAlgn="base"/>
            <a:r>
              <a:rPr lang="en-US" dirty="0">
                <a:solidFill>
                  <a:schemeClr val="tx1">
                    <a:lumMod val="75000"/>
                    <a:lumOff val="25000"/>
                  </a:schemeClr>
                </a:solidFill>
                <a:latin typeface="Source Sans Pro" panose="020B0503030403020204" pitchFamily="34" charset="0"/>
                <a:ea typeface="Source Sans Pro" panose="020B0503030403020204" pitchFamily="34" charset="0"/>
              </a:rPr>
              <a:t>To be </a:t>
            </a:r>
            <a:r>
              <a:rPr lang="en-US" b="1" dirty="0">
                <a:solidFill>
                  <a:srgbClr val="F3C144"/>
                </a:solidFill>
                <a:latin typeface="Source Sans Pro" panose="020B0503030403020204" pitchFamily="34" charset="0"/>
                <a:ea typeface="Source Sans Pro" panose="020B0503030403020204" pitchFamily="34" charset="0"/>
              </a:rPr>
              <a:t>autonomous</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does not mean to be independent. It means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having a sense of free will</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when doing something or acting out of our own interests and values.</a:t>
            </a:r>
            <a:endParaRPr lang="en-US"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33" name="Rectangle 32">
            <a:extLst>
              <a:ext uri="{FF2B5EF4-FFF2-40B4-BE49-F238E27FC236}">
                <a16:creationId xmlns:a16="http://schemas.microsoft.com/office/drawing/2014/main" id="{5B679162-07DF-4EFF-A338-6EB7621CEF24}"/>
              </a:ext>
            </a:extLst>
          </p:cNvPr>
          <p:cNvSpPr/>
          <p:nvPr/>
        </p:nvSpPr>
        <p:spPr>
          <a:xfrm>
            <a:off x="9144000" y="3257603"/>
            <a:ext cx="4657998" cy="923330"/>
          </a:xfrm>
          <a:prstGeom prst="rect">
            <a:avLst/>
          </a:prstGeom>
        </p:spPr>
        <p:txBody>
          <a:bodyPr wrap="square">
            <a:spAutoFit/>
          </a:bodyPr>
          <a:lstStyle/>
          <a:p>
            <a:pPr fontAlgn="base"/>
            <a:r>
              <a:rPr lang="en-US" dirty="0">
                <a:solidFill>
                  <a:schemeClr val="tx1">
                    <a:lumMod val="75000"/>
                    <a:lumOff val="25000"/>
                  </a:schemeClr>
                </a:solidFill>
                <a:latin typeface="Source Sans Pro" panose="020B0503030403020204" pitchFamily="34" charset="0"/>
                <a:ea typeface="Source Sans Pro" panose="020B0503030403020204" pitchFamily="34" charset="0"/>
              </a:rPr>
              <a:t>Our actions and daily activities </a:t>
            </a:r>
            <a:r>
              <a:rPr lang="en-US" b="1" dirty="0">
                <a:solidFill>
                  <a:srgbClr val="F3B78F"/>
                </a:solidFill>
                <a:latin typeface="Source Sans Pro" panose="020B0503030403020204" pitchFamily="34" charset="0"/>
                <a:ea typeface="Source Sans Pro" panose="020B0503030403020204" pitchFamily="34" charset="0"/>
              </a:rPr>
              <a:t>relates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other people and through this,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we seek the feeling of belongingness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 </a:t>
            </a:r>
            <a:endParaRPr lang="en-US" b="1"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grpSp>
        <p:nvGrpSpPr>
          <p:cNvPr id="35" name="Group 34">
            <a:extLst>
              <a:ext uri="{FF2B5EF4-FFF2-40B4-BE49-F238E27FC236}">
                <a16:creationId xmlns:a16="http://schemas.microsoft.com/office/drawing/2014/main" id="{EE3E7FCE-D1F1-4BBD-B0E1-B6231BE21BC0}"/>
              </a:ext>
            </a:extLst>
          </p:cNvPr>
          <p:cNvGrpSpPr/>
          <p:nvPr/>
        </p:nvGrpSpPr>
        <p:grpSpPr>
          <a:xfrm>
            <a:off x="3886855" y="4799757"/>
            <a:ext cx="1370290" cy="182880"/>
            <a:chOff x="7381134" y="1320692"/>
            <a:chExt cx="1370290" cy="182880"/>
          </a:xfrm>
        </p:grpSpPr>
        <p:sp>
          <p:nvSpPr>
            <p:cNvPr id="36" name="Oval 35">
              <a:extLst>
                <a:ext uri="{FF2B5EF4-FFF2-40B4-BE49-F238E27FC236}">
                  <a16:creationId xmlns:a16="http://schemas.microsoft.com/office/drawing/2014/main" id="{1B2C2AE1-5F70-4C88-B970-4CFB6CD6416F}"/>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FCDCA3-0DD6-4611-A09B-B8FFC5F59E8C}"/>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CAEFBA0-9629-4905-B87B-3F8D93C1C0A9}"/>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C5DC31F-0527-45D2-B590-98CCEFCEC519}"/>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0FC8B42D-508B-4F59-9024-14AAEA7DD1B8}"/>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C54D0C74-D20F-4D57-A232-8D94F9060C26}"/>
              </a:ext>
            </a:extLst>
          </p:cNvPr>
          <p:cNvSpPr/>
          <p:nvPr/>
        </p:nvSpPr>
        <p:spPr>
          <a:xfrm rot="13998702">
            <a:off x="-1074620" y="771245"/>
            <a:ext cx="1289135" cy="338554"/>
          </a:xfrm>
          <a:prstGeom prst="rect">
            <a:avLst/>
          </a:prstGeom>
        </p:spPr>
        <p:txBody>
          <a:bodyPr wrap="none" anchor="b">
            <a:spAutoFit/>
          </a:bodyPr>
          <a:lstStyle/>
          <a:p>
            <a:pPr algn="r"/>
            <a:r>
              <a:rPr lang="en-US" sz="1600" b="1" dirty="0">
                <a:solidFill>
                  <a:schemeClr val="bg1"/>
                </a:solidFill>
                <a:latin typeface="Source Sans Pro" panose="020B0503030403020204" pitchFamily="34" charset="0"/>
                <a:ea typeface="Source Sans Pro" panose="020B0503030403020204" pitchFamily="34" charset="0"/>
              </a:rPr>
              <a:t>Relatedness</a:t>
            </a:r>
          </a:p>
        </p:txBody>
      </p:sp>
      <p:pic>
        <p:nvPicPr>
          <p:cNvPr id="56" name="Picture 55" descr="A picture containing silhouette&#10;&#10;Description automatically generated">
            <a:extLst>
              <a:ext uri="{FF2B5EF4-FFF2-40B4-BE49-F238E27FC236}">
                <a16:creationId xmlns:a16="http://schemas.microsoft.com/office/drawing/2014/main" id="{56A32514-45A3-4115-852F-03E8B689BB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3998702">
            <a:off x="-1237920" y="928317"/>
            <a:ext cx="698277" cy="698277"/>
          </a:xfrm>
          <a:prstGeom prst="rect">
            <a:avLst/>
          </a:prstGeom>
        </p:spPr>
      </p:pic>
      <p:sp>
        <p:nvSpPr>
          <p:cNvPr id="57" name="Rectangle 56">
            <a:extLst>
              <a:ext uri="{FF2B5EF4-FFF2-40B4-BE49-F238E27FC236}">
                <a16:creationId xmlns:a16="http://schemas.microsoft.com/office/drawing/2014/main" id="{CE47F8D0-47D7-407C-82F6-E79F6BF723AA}"/>
              </a:ext>
            </a:extLst>
          </p:cNvPr>
          <p:cNvSpPr/>
          <p:nvPr/>
        </p:nvSpPr>
        <p:spPr>
          <a:xfrm>
            <a:off x="1194728" y="2694532"/>
            <a:ext cx="1319593" cy="338554"/>
          </a:xfrm>
          <a:prstGeom prst="rect">
            <a:avLst/>
          </a:prstGeom>
        </p:spPr>
        <p:txBody>
          <a:bodyPr wrap="none" anchor="b">
            <a:spAutoFit/>
          </a:bodyPr>
          <a:lstStyle/>
          <a:p>
            <a:pPr algn="ctr"/>
            <a:r>
              <a:rPr lang="en-US" sz="1600" b="1" dirty="0">
                <a:solidFill>
                  <a:schemeClr val="bg1"/>
                </a:solidFill>
                <a:latin typeface="Source Sans Pro" panose="020B0503030403020204" pitchFamily="34" charset="0"/>
                <a:ea typeface="Source Sans Pro" panose="020B0503030403020204" pitchFamily="34" charset="0"/>
              </a:rPr>
              <a:t>Competence</a:t>
            </a:r>
          </a:p>
        </p:txBody>
      </p:sp>
      <p:pic>
        <p:nvPicPr>
          <p:cNvPr id="58" name="Picture 57">
            <a:extLst>
              <a:ext uri="{FF2B5EF4-FFF2-40B4-BE49-F238E27FC236}">
                <a16:creationId xmlns:a16="http://schemas.microsoft.com/office/drawing/2014/main" id="{D1FB2648-C160-422A-A1D0-A872A1C254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4484" y="2058278"/>
            <a:ext cx="640080" cy="640080"/>
          </a:xfrm>
          <a:prstGeom prst="rect">
            <a:avLst/>
          </a:prstGeom>
        </p:spPr>
      </p:pic>
      <p:sp>
        <p:nvSpPr>
          <p:cNvPr id="59" name="Rectangle 58">
            <a:extLst>
              <a:ext uri="{FF2B5EF4-FFF2-40B4-BE49-F238E27FC236}">
                <a16:creationId xmlns:a16="http://schemas.microsoft.com/office/drawing/2014/main" id="{15A817F7-8F88-4870-8B4F-D709036CEF00}"/>
              </a:ext>
            </a:extLst>
          </p:cNvPr>
          <p:cNvSpPr/>
          <p:nvPr/>
        </p:nvSpPr>
        <p:spPr>
          <a:xfrm rot="6984128">
            <a:off x="-1346811" y="3833364"/>
            <a:ext cx="1125629" cy="338554"/>
          </a:xfrm>
          <a:prstGeom prst="rect">
            <a:avLst/>
          </a:prstGeom>
        </p:spPr>
        <p:txBody>
          <a:bodyPr wrap="none" anchor="b">
            <a:spAutoFit/>
          </a:bodyPr>
          <a:lstStyle/>
          <a:p>
            <a:r>
              <a:rPr lang="en-US" sz="1600" b="1" dirty="0">
                <a:solidFill>
                  <a:schemeClr val="bg1"/>
                </a:solidFill>
                <a:latin typeface="Source Sans Pro" panose="020B0503030403020204" pitchFamily="34" charset="0"/>
                <a:ea typeface="Source Sans Pro" panose="020B0503030403020204" pitchFamily="34" charset="0"/>
              </a:rPr>
              <a:t>Autonomy</a:t>
            </a:r>
          </a:p>
        </p:txBody>
      </p:sp>
      <p:pic>
        <p:nvPicPr>
          <p:cNvPr id="60" name="Picture 59" descr="A close up of a logo&#10;&#10;Description automatically generated">
            <a:extLst>
              <a:ext uri="{FF2B5EF4-FFF2-40B4-BE49-F238E27FC236}">
                <a16:creationId xmlns:a16="http://schemas.microsoft.com/office/drawing/2014/main" id="{14A3C7FA-759F-4519-8B70-87B08BBB21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6984128">
            <a:off x="-751708" y="3843243"/>
            <a:ext cx="698277" cy="698277"/>
          </a:xfrm>
          <a:prstGeom prst="rect">
            <a:avLst/>
          </a:prstGeom>
        </p:spPr>
      </p:pic>
      <p:sp>
        <p:nvSpPr>
          <p:cNvPr id="61" name="TextBox 60">
            <a:extLst>
              <a:ext uri="{FF2B5EF4-FFF2-40B4-BE49-F238E27FC236}">
                <a16:creationId xmlns:a16="http://schemas.microsoft.com/office/drawing/2014/main" id="{4B0C9822-45FC-4DAA-BF76-5558F0B5624B}"/>
              </a:ext>
            </a:extLst>
          </p:cNvPr>
          <p:cNvSpPr txBox="1"/>
          <p:nvPr/>
        </p:nvSpPr>
        <p:spPr>
          <a:xfrm>
            <a:off x="5410200" y="263589"/>
            <a:ext cx="3428997" cy="461665"/>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Self-</a:t>
            </a:r>
            <a:r>
              <a:rPr lang="en-MY" sz="2400" spc="-100" dirty="0">
                <a:solidFill>
                  <a:srgbClr val="419ED7"/>
                </a:solidFill>
                <a:latin typeface="Source Sans Pro Black" panose="020B0803030403020204" pitchFamily="34" charset="0"/>
              </a:rPr>
              <a:t>determination </a:t>
            </a:r>
            <a:r>
              <a:rPr lang="en-MY" sz="2400" spc="-100" dirty="0">
                <a:solidFill>
                  <a:srgbClr val="419ED7"/>
                </a:solidFill>
                <a:latin typeface="Source Sans Pro" panose="020B0503030403020204" pitchFamily="34" charset="0"/>
                <a:ea typeface="Source Sans Pro" panose="020B0503030403020204" pitchFamily="34" charset="0"/>
              </a:rPr>
              <a:t>theory</a:t>
            </a:r>
            <a:endParaRPr lang="en-MY" sz="2400" spc="-100" dirty="0">
              <a:solidFill>
                <a:srgbClr val="419ED7"/>
              </a:solidFill>
              <a:latin typeface="Source Sans Pro Black" panose="020B0803030403020204" pitchFamily="34" charset="0"/>
            </a:endParaRPr>
          </a:p>
        </p:txBody>
      </p:sp>
      <p:cxnSp>
        <p:nvCxnSpPr>
          <p:cNvPr id="62" name="Straight Connector 61">
            <a:extLst>
              <a:ext uri="{FF2B5EF4-FFF2-40B4-BE49-F238E27FC236}">
                <a16:creationId xmlns:a16="http://schemas.microsoft.com/office/drawing/2014/main" id="{E80E1490-F6CB-4E66-8B55-D8EDA872E835}"/>
              </a:ext>
            </a:extLst>
          </p:cNvPr>
          <p:cNvCxnSpPr>
            <a:cxnSpLocks/>
          </p:cNvCxnSpPr>
          <p:nvPr/>
        </p:nvCxnSpPr>
        <p:spPr>
          <a:xfrm>
            <a:off x="5395452"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B5D2B7A-2433-449A-89AD-1988458A3EC6}"/>
              </a:ext>
            </a:extLst>
          </p:cNvPr>
          <p:cNvSpPr/>
          <p:nvPr/>
        </p:nvSpPr>
        <p:spPr>
          <a:xfrm>
            <a:off x="5562600" y="4552950"/>
            <a:ext cx="3428997" cy="430887"/>
          </a:xfrm>
          <a:prstGeom prst="rect">
            <a:avLst/>
          </a:prstGeom>
        </p:spPr>
        <p:txBody>
          <a:bodyPr wrap="square">
            <a:spAutoFit/>
          </a:bodyPr>
          <a:lstStyle/>
          <a:p>
            <a:pPr algn="r"/>
            <a:r>
              <a:rPr lang="en-US" sz="1100" dirty="0">
                <a:solidFill>
                  <a:schemeClr val="tx1">
                    <a:lumMod val="75000"/>
                    <a:lumOff val="25000"/>
                  </a:schemeClr>
                </a:solidFill>
                <a:latin typeface="Source Sans Pro Light" panose="020B0403030403020204" pitchFamily="34" charset="0"/>
                <a:hlinkClick r:id="rId6">
                  <a:extLst>
                    <a:ext uri="{A12FA001-AC4F-418D-AE19-62706E023703}">
                      <ahyp:hlinkClr xmlns:ahyp="http://schemas.microsoft.com/office/drawing/2018/hyperlinkcolor" val="tx"/>
                    </a:ext>
                  </a:extLst>
                </a:hlinkClick>
              </a:rPr>
              <a:t>https://bonlinelearning.com/online-learning-and-self-determination-theory/</a:t>
            </a:r>
            <a:endParaRPr lang="en-US" sz="1100" dirty="0">
              <a:solidFill>
                <a:schemeClr val="tx1">
                  <a:lumMod val="75000"/>
                  <a:lumOff val="25000"/>
                </a:schemeClr>
              </a:solidFill>
              <a:latin typeface="Source Sans Pro Light" panose="020B0403030403020204" pitchFamily="34" charset="0"/>
            </a:endParaRPr>
          </a:p>
        </p:txBody>
      </p:sp>
      <p:sp>
        <p:nvSpPr>
          <p:cNvPr id="30" name="Freeform: Shape 29">
            <a:extLst>
              <a:ext uri="{FF2B5EF4-FFF2-40B4-BE49-F238E27FC236}">
                <a16:creationId xmlns:a16="http://schemas.microsoft.com/office/drawing/2014/main" id="{8EF40E7C-BFBC-4BD2-9F79-A07D51D85AAF}"/>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4A9AFE40-5E96-4DE5-87A4-41DA1543DA7F}"/>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7FD8DC22-A05F-482D-8B6D-11FFF414276D}"/>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0" name="Wave 12">
            <a:extLst>
              <a:ext uri="{FF2B5EF4-FFF2-40B4-BE49-F238E27FC236}">
                <a16:creationId xmlns:a16="http://schemas.microsoft.com/office/drawing/2014/main" id="{F124C740-D0AF-4FC6-A0AB-55E5C6B7DC6E}"/>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9097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3ADF3F8-7747-43F7-AE64-A9973DAC245B}"/>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DEC7A2B6-6878-4381-AEE2-2BDD206A6B09}"/>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5" name="Group 54">
            <a:extLst>
              <a:ext uri="{FF2B5EF4-FFF2-40B4-BE49-F238E27FC236}">
                <a16:creationId xmlns:a16="http://schemas.microsoft.com/office/drawing/2014/main" id="{BEA88F74-4074-45C1-A1A9-14D43267660B}"/>
              </a:ext>
            </a:extLst>
          </p:cNvPr>
          <p:cNvGrpSpPr/>
          <p:nvPr/>
        </p:nvGrpSpPr>
        <p:grpSpPr>
          <a:xfrm rot="20014344">
            <a:off x="-2286000" y="152795"/>
            <a:ext cx="4572000" cy="4516188"/>
            <a:chOff x="2286000" y="313655"/>
            <a:chExt cx="4572000" cy="4516188"/>
          </a:xfrm>
        </p:grpSpPr>
        <p:sp>
          <p:nvSpPr>
            <p:cNvPr id="8" name="Freeform: Shape 7">
              <a:extLst>
                <a:ext uri="{FF2B5EF4-FFF2-40B4-BE49-F238E27FC236}">
                  <a16:creationId xmlns:a16="http://schemas.microsoft.com/office/drawing/2014/main" id="{6292F902-B4B6-4165-AAA1-25A53F8964BD}"/>
                </a:ext>
              </a:extLst>
            </p:cNvPr>
            <p:cNvSpPr/>
            <p:nvPr/>
          </p:nvSpPr>
          <p:spPr>
            <a:xfrm>
              <a:off x="4728120" y="189150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F67C68D9-1FCA-4196-BCDF-4AFA0AA041C1}"/>
                </a:ext>
              </a:extLst>
            </p:cNvPr>
            <p:cNvSpPr/>
            <p:nvPr/>
          </p:nvSpPr>
          <p:spPr>
            <a:xfrm>
              <a:off x="3127024" y="1893072"/>
              <a:ext cx="1285882"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94AEF54-C395-4334-B7D9-82654958DA27}"/>
                </a:ext>
              </a:extLst>
            </p:cNvPr>
            <p:cNvSpPr/>
            <p:nvPr/>
          </p:nvSpPr>
          <p:spPr>
            <a:xfrm>
              <a:off x="3919664"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464A0AFD-5A4A-4A45-B04A-363587C7469B}"/>
                </a:ext>
              </a:extLst>
            </p:cNvPr>
            <p:cNvSpPr/>
            <p:nvPr/>
          </p:nvSpPr>
          <p:spPr>
            <a:xfrm>
              <a:off x="3132303" y="1896054"/>
              <a:ext cx="1285882"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419ED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D76A5F5C-2887-4BCA-ABA7-9B3EC894169C}"/>
                </a:ext>
              </a:extLst>
            </p:cNvPr>
            <p:cNvSpPr/>
            <p:nvPr/>
          </p:nvSpPr>
          <p:spPr>
            <a:xfrm>
              <a:off x="4733002" y="188986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F3C14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7B8D7AFF-94F7-4B1D-8FFF-0CC29CD64CD5}"/>
                </a:ext>
              </a:extLst>
            </p:cNvPr>
            <p:cNvSpPr/>
            <p:nvPr/>
          </p:nvSpPr>
          <p:spPr>
            <a:xfrm>
              <a:off x="3929554"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B7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DE6ECE2-AC7F-436E-BDA6-E100C5E0D002}"/>
                </a:ext>
              </a:extLst>
            </p:cNvPr>
            <p:cNvSpPr/>
            <p:nvPr/>
          </p:nvSpPr>
          <p:spPr>
            <a:xfrm>
              <a:off x="4728116" y="2118691"/>
              <a:ext cx="2129884" cy="2711152"/>
            </a:xfrm>
            <a:custGeom>
              <a:avLst/>
              <a:gdLst>
                <a:gd name="connsiteX0" fmla="*/ 1236297 w 1824679"/>
                <a:gd name="connsiteY0" fmla="*/ 0 h 2322653"/>
                <a:gd name="connsiteX1" fmla="*/ 1269757 w 1824679"/>
                <a:gd name="connsiteY1" fmla="*/ 20327 h 2322653"/>
                <a:gd name="connsiteX2" fmla="*/ 1824679 w 1824679"/>
                <a:gd name="connsiteY2" fmla="*/ 1064012 h 2322653"/>
                <a:gd name="connsiteX3" fmla="*/ 566039 w 1824679"/>
                <a:gd name="connsiteY3" fmla="*/ 2322653 h 2322653"/>
                <a:gd name="connsiteX4" fmla="*/ 76119 w 1824679"/>
                <a:gd name="connsiteY4" fmla="*/ 2223743 h 2322653"/>
                <a:gd name="connsiteX5" fmla="*/ 0 w 1824679"/>
                <a:gd name="connsiteY5" fmla="*/ 2187075 h 2322653"/>
                <a:gd name="connsiteX6" fmla="*/ 56239 w 1824679"/>
                <a:gd name="connsiteY6" fmla="*/ 2145020 h 2322653"/>
                <a:gd name="connsiteX7" fmla="*/ 566039 w 1824679"/>
                <a:gd name="connsiteY7" fmla="*/ 1064011 h 2322653"/>
                <a:gd name="connsiteX8" fmla="*/ 559125 w 1824679"/>
                <a:gd name="connsiteY8" fmla="*/ 927082 h 2322653"/>
                <a:gd name="connsiteX9" fmla="*/ 648846 w 1824679"/>
                <a:gd name="connsiteY9" fmla="*/ 872575 h 2322653"/>
                <a:gd name="connsiteX10" fmla="*/ 1203511 w 1824679"/>
                <a:gd name="connsiteY10" fmla="*/ 127507 h 2322653"/>
                <a:gd name="connsiteX11" fmla="*/ 1236297 w 1824679"/>
                <a:gd name="connsiteY11" fmla="*/ 0 h 232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679" h="2322653">
                  <a:moveTo>
                    <a:pt x="1236297" y="0"/>
                  </a:moveTo>
                  <a:lnTo>
                    <a:pt x="1269757" y="20327"/>
                  </a:lnTo>
                  <a:cubicBezTo>
                    <a:pt x="1604557" y="246514"/>
                    <a:pt x="1824679" y="629557"/>
                    <a:pt x="1824679" y="1064012"/>
                  </a:cubicBezTo>
                  <a:cubicBezTo>
                    <a:pt x="1824679" y="1759140"/>
                    <a:pt x="1261167" y="2322653"/>
                    <a:pt x="566039" y="2322653"/>
                  </a:cubicBezTo>
                  <a:cubicBezTo>
                    <a:pt x="392257" y="2322653"/>
                    <a:pt x="226701" y="2287434"/>
                    <a:pt x="76119" y="2223743"/>
                  </a:cubicBezTo>
                  <a:lnTo>
                    <a:pt x="0" y="2187075"/>
                  </a:lnTo>
                  <a:lnTo>
                    <a:pt x="56239" y="2145020"/>
                  </a:lnTo>
                  <a:cubicBezTo>
                    <a:pt x="367587" y="1888073"/>
                    <a:pt x="566039" y="1499217"/>
                    <a:pt x="566039" y="1064011"/>
                  </a:cubicBezTo>
                  <a:lnTo>
                    <a:pt x="559125" y="927082"/>
                  </a:lnTo>
                  <a:lnTo>
                    <a:pt x="648846" y="872575"/>
                  </a:lnTo>
                  <a:cubicBezTo>
                    <a:pt x="909697" y="696348"/>
                    <a:pt x="1108004" y="434573"/>
                    <a:pt x="1203511" y="127507"/>
                  </a:cubicBezTo>
                  <a:lnTo>
                    <a:pt x="1236297" y="0"/>
                  </a:lnTo>
                  <a:close/>
                </a:path>
              </a:pathLst>
            </a:custGeom>
            <a:solidFill>
              <a:srgbClr val="F3C144"/>
            </a:solidFill>
            <a:ln w="38100">
              <a:solidFill>
                <a:srgbClr val="F3C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13D1EC3-5ADD-4839-AE09-C7EA1FB9AB57}"/>
                </a:ext>
              </a:extLst>
            </p:cNvPr>
            <p:cNvSpPr/>
            <p:nvPr/>
          </p:nvSpPr>
          <p:spPr>
            <a:xfrm>
              <a:off x="2286000" y="2120272"/>
              <a:ext cx="2126909" cy="2708005"/>
            </a:xfrm>
            <a:custGeom>
              <a:avLst/>
              <a:gdLst>
                <a:gd name="connsiteX0" fmla="*/ 587390 w 1822129"/>
                <a:gd name="connsiteY0" fmla="*/ 0 h 2319957"/>
                <a:gd name="connsiteX1" fmla="*/ 619828 w 1822129"/>
                <a:gd name="connsiteY1" fmla="*/ 126153 h 2319957"/>
                <a:gd name="connsiteX2" fmla="*/ 1174493 w 1822129"/>
                <a:gd name="connsiteY2" fmla="*/ 871221 h 2319957"/>
                <a:gd name="connsiteX3" fmla="*/ 1264214 w 1822129"/>
                <a:gd name="connsiteY3" fmla="*/ 925728 h 2319957"/>
                <a:gd name="connsiteX4" fmla="*/ 1257300 w 1822129"/>
                <a:gd name="connsiteY4" fmla="*/ 1062657 h 2319957"/>
                <a:gd name="connsiteX5" fmla="*/ 1767100 w 1822129"/>
                <a:gd name="connsiteY5" fmla="*/ 2143666 h 2319957"/>
                <a:gd name="connsiteX6" fmla="*/ 1822129 w 1822129"/>
                <a:gd name="connsiteY6" fmla="*/ 2184816 h 2319957"/>
                <a:gd name="connsiteX7" fmla="*/ 1746698 w 1822129"/>
                <a:gd name="connsiteY7" fmla="*/ 2221152 h 2319957"/>
                <a:gd name="connsiteX8" fmla="*/ 1257300 w 1822129"/>
                <a:gd name="connsiteY8" fmla="*/ 2319957 h 2319957"/>
                <a:gd name="connsiteX9" fmla="*/ 0 w 1822129"/>
                <a:gd name="connsiteY9" fmla="*/ 1062657 h 2319957"/>
                <a:gd name="connsiteX10" fmla="*/ 554331 w 1822129"/>
                <a:gd name="connsiteY10" fmla="*/ 20084 h 2319957"/>
                <a:gd name="connsiteX11" fmla="*/ 587390 w 1822129"/>
                <a:gd name="connsiteY11" fmla="*/ 0 h 2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2129" h="2319957">
                  <a:moveTo>
                    <a:pt x="587390" y="0"/>
                  </a:moveTo>
                  <a:lnTo>
                    <a:pt x="619828" y="126153"/>
                  </a:lnTo>
                  <a:cubicBezTo>
                    <a:pt x="715335" y="433219"/>
                    <a:pt x="913642" y="694994"/>
                    <a:pt x="1174493" y="871221"/>
                  </a:cubicBezTo>
                  <a:lnTo>
                    <a:pt x="1264214" y="925728"/>
                  </a:lnTo>
                  <a:lnTo>
                    <a:pt x="1257300" y="1062657"/>
                  </a:lnTo>
                  <a:cubicBezTo>
                    <a:pt x="1257300" y="1497863"/>
                    <a:pt x="1455753" y="1886719"/>
                    <a:pt x="1767100" y="2143666"/>
                  </a:cubicBezTo>
                  <a:lnTo>
                    <a:pt x="1822129" y="2184816"/>
                  </a:lnTo>
                  <a:lnTo>
                    <a:pt x="1746698" y="2221152"/>
                  </a:lnTo>
                  <a:cubicBezTo>
                    <a:pt x="1596277" y="2284775"/>
                    <a:pt x="1430897" y="2319957"/>
                    <a:pt x="1257300" y="2319957"/>
                  </a:cubicBezTo>
                  <a:cubicBezTo>
                    <a:pt x="562912" y="2319957"/>
                    <a:pt x="0" y="1757045"/>
                    <a:pt x="0" y="1062657"/>
                  </a:cubicBezTo>
                  <a:cubicBezTo>
                    <a:pt x="0" y="628665"/>
                    <a:pt x="219887" y="246030"/>
                    <a:pt x="554331" y="20084"/>
                  </a:cubicBezTo>
                  <a:lnTo>
                    <a:pt x="587390" y="0"/>
                  </a:lnTo>
                  <a:close/>
                </a:path>
              </a:pathLst>
            </a:custGeom>
            <a:solidFill>
              <a:srgbClr val="F3B78F"/>
            </a:solidFill>
            <a:ln w="38100">
              <a:solidFill>
                <a:srgbClr val="F3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F1BF9D96-1E55-4C02-9C17-8065570FB3BE}"/>
                </a:ext>
              </a:extLst>
            </p:cNvPr>
            <p:cNvSpPr/>
            <p:nvPr/>
          </p:nvSpPr>
          <p:spPr>
            <a:xfrm>
              <a:off x="3103615" y="313655"/>
              <a:ext cx="2935205" cy="1632339"/>
            </a:xfrm>
            <a:custGeom>
              <a:avLst/>
              <a:gdLst>
                <a:gd name="connsiteX0" fmla="*/ 1257300 w 2514600"/>
                <a:gd name="connsiteY0" fmla="*/ 0 h 1398430"/>
                <a:gd name="connsiteX1" fmla="*/ 2514600 w 2514600"/>
                <a:gd name="connsiteY1" fmla="*/ 1257300 h 1398430"/>
                <a:gd name="connsiteX2" fmla="*/ 2511256 w 2514600"/>
                <a:gd name="connsiteY2" fmla="*/ 1323525 h 1398430"/>
                <a:gd name="connsiteX3" fmla="*/ 2503051 w 2514600"/>
                <a:gd name="connsiteY3" fmla="*/ 1319573 h 1398430"/>
                <a:gd name="connsiteX4" fmla="*/ 1957754 w 2514600"/>
                <a:gd name="connsiteY4" fmla="*/ 1209483 h 1398430"/>
                <a:gd name="connsiteX5" fmla="*/ 1289998 w 2514600"/>
                <a:gd name="connsiteY5" fmla="*/ 1378565 h 1398430"/>
                <a:gd name="connsiteX6" fmla="*/ 1257300 w 2514600"/>
                <a:gd name="connsiteY6" fmla="*/ 1398430 h 1398430"/>
                <a:gd name="connsiteX7" fmla="*/ 1224602 w 2514600"/>
                <a:gd name="connsiteY7" fmla="*/ 1378565 h 1398430"/>
                <a:gd name="connsiteX8" fmla="*/ 556846 w 2514600"/>
                <a:gd name="connsiteY8" fmla="*/ 1209483 h 1398430"/>
                <a:gd name="connsiteX9" fmla="*/ 11549 w 2514600"/>
                <a:gd name="connsiteY9" fmla="*/ 1319573 h 1398430"/>
                <a:gd name="connsiteX10" fmla="*/ 3344 w 2514600"/>
                <a:gd name="connsiteY10" fmla="*/ 1323525 h 1398430"/>
                <a:gd name="connsiteX11" fmla="*/ 0 w 2514600"/>
                <a:gd name="connsiteY11" fmla="*/ 1257300 h 1398430"/>
                <a:gd name="connsiteX12" fmla="*/ 1257300 w 2514600"/>
                <a:gd name="connsiteY12" fmla="*/ 0 h 139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600" h="1398430">
                  <a:moveTo>
                    <a:pt x="1257300" y="0"/>
                  </a:moveTo>
                  <a:cubicBezTo>
                    <a:pt x="1951688" y="0"/>
                    <a:pt x="2514600" y="562912"/>
                    <a:pt x="2514600" y="1257300"/>
                  </a:cubicBezTo>
                  <a:lnTo>
                    <a:pt x="2511256" y="1323525"/>
                  </a:lnTo>
                  <a:lnTo>
                    <a:pt x="2503051" y="1319573"/>
                  </a:lnTo>
                  <a:cubicBezTo>
                    <a:pt x="2335448" y="1248683"/>
                    <a:pt x="2151179" y="1209483"/>
                    <a:pt x="1957754" y="1209483"/>
                  </a:cubicBezTo>
                  <a:cubicBezTo>
                    <a:pt x="1715973" y="1209483"/>
                    <a:pt x="1488498" y="1270734"/>
                    <a:pt x="1289998" y="1378565"/>
                  </a:cubicBezTo>
                  <a:lnTo>
                    <a:pt x="1257300" y="1398430"/>
                  </a:lnTo>
                  <a:lnTo>
                    <a:pt x="1224602" y="1378565"/>
                  </a:lnTo>
                  <a:cubicBezTo>
                    <a:pt x="1026103" y="1270734"/>
                    <a:pt x="798627" y="1209483"/>
                    <a:pt x="556846" y="1209483"/>
                  </a:cubicBezTo>
                  <a:cubicBezTo>
                    <a:pt x="363421" y="1209483"/>
                    <a:pt x="179152" y="1248683"/>
                    <a:pt x="11549" y="1319573"/>
                  </a:cubicBezTo>
                  <a:lnTo>
                    <a:pt x="3344" y="1323525"/>
                  </a:lnTo>
                  <a:lnTo>
                    <a:pt x="0" y="1257300"/>
                  </a:lnTo>
                  <a:cubicBezTo>
                    <a:pt x="0" y="562912"/>
                    <a:pt x="562912" y="0"/>
                    <a:pt x="1257300" y="0"/>
                  </a:cubicBezTo>
                  <a:close/>
                </a:path>
              </a:pathLst>
            </a:custGeom>
            <a:solidFill>
              <a:srgbClr val="419ED7"/>
            </a:solidFill>
            <a:ln w="38100">
              <a:solidFill>
                <a:srgbClr val="419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EE3E7FCE-D1F1-4BBD-B0E1-B6231BE21BC0}"/>
              </a:ext>
            </a:extLst>
          </p:cNvPr>
          <p:cNvGrpSpPr/>
          <p:nvPr/>
        </p:nvGrpSpPr>
        <p:grpSpPr>
          <a:xfrm>
            <a:off x="3886855" y="4799757"/>
            <a:ext cx="1370290" cy="182880"/>
            <a:chOff x="7381134" y="1320692"/>
            <a:chExt cx="1370290" cy="182880"/>
          </a:xfrm>
        </p:grpSpPr>
        <p:sp>
          <p:nvSpPr>
            <p:cNvPr id="36" name="Oval 35">
              <a:extLst>
                <a:ext uri="{FF2B5EF4-FFF2-40B4-BE49-F238E27FC236}">
                  <a16:creationId xmlns:a16="http://schemas.microsoft.com/office/drawing/2014/main" id="{1B2C2AE1-5F70-4C88-B970-4CFB6CD6416F}"/>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FCDCA3-0DD6-4611-A09B-B8FFC5F59E8C}"/>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CAEFBA0-9629-4905-B87B-3F8D93C1C0A9}"/>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C5DC31F-0527-45D2-B590-98CCEFCEC519}"/>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0FC8B42D-508B-4F59-9024-14AAEA7DD1B8}"/>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287BB78A-5856-4027-B39A-14D1921D36B4}"/>
              </a:ext>
            </a:extLst>
          </p:cNvPr>
          <p:cNvSpPr/>
          <p:nvPr/>
        </p:nvSpPr>
        <p:spPr>
          <a:xfrm rot="21598472">
            <a:off x="1239349" y="2652657"/>
            <a:ext cx="1125629" cy="338554"/>
          </a:xfrm>
          <a:prstGeom prst="rect">
            <a:avLst/>
          </a:prstGeom>
        </p:spPr>
        <p:txBody>
          <a:bodyPr wrap="none" anchor="b">
            <a:spAutoFit/>
          </a:bodyPr>
          <a:lstStyle/>
          <a:p>
            <a:r>
              <a:rPr lang="en-US" sz="1600" b="1" dirty="0">
                <a:solidFill>
                  <a:schemeClr val="bg1"/>
                </a:solidFill>
                <a:latin typeface="Source Sans Pro" panose="020B0503030403020204" pitchFamily="34" charset="0"/>
                <a:ea typeface="Source Sans Pro" panose="020B0503030403020204" pitchFamily="34" charset="0"/>
              </a:rPr>
              <a:t>Autonomy</a:t>
            </a:r>
          </a:p>
        </p:txBody>
      </p:sp>
      <p:pic>
        <p:nvPicPr>
          <p:cNvPr id="40" name="Picture 39" descr="A close up of a logo&#10;&#10;Description automatically generated">
            <a:extLst>
              <a:ext uri="{FF2B5EF4-FFF2-40B4-BE49-F238E27FC236}">
                <a16:creationId xmlns:a16="http://schemas.microsoft.com/office/drawing/2014/main" id="{FBDB66C2-A2D0-42D1-95B3-06F9C691E8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598472">
            <a:off x="1453178" y="2046782"/>
            <a:ext cx="698277" cy="698277"/>
          </a:xfrm>
          <a:prstGeom prst="rect">
            <a:avLst/>
          </a:prstGeom>
        </p:spPr>
      </p:pic>
      <p:sp>
        <p:nvSpPr>
          <p:cNvPr id="41" name="Rectangle 40">
            <a:extLst>
              <a:ext uri="{FF2B5EF4-FFF2-40B4-BE49-F238E27FC236}">
                <a16:creationId xmlns:a16="http://schemas.microsoft.com/office/drawing/2014/main" id="{59ADF0F4-AA6C-42BA-A00C-C6E91F15E9D6}"/>
              </a:ext>
            </a:extLst>
          </p:cNvPr>
          <p:cNvSpPr/>
          <p:nvPr/>
        </p:nvSpPr>
        <p:spPr>
          <a:xfrm rot="14614344">
            <a:off x="-1051771" y="796725"/>
            <a:ext cx="1319593" cy="338554"/>
          </a:xfrm>
          <a:prstGeom prst="rect">
            <a:avLst/>
          </a:prstGeom>
        </p:spPr>
        <p:txBody>
          <a:bodyPr wrap="none" anchor="b">
            <a:spAutoFit/>
          </a:bodyPr>
          <a:lstStyle/>
          <a:p>
            <a:pPr algn="ctr"/>
            <a:r>
              <a:rPr lang="en-US" sz="1600" b="1" dirty="0">
                <a:solidFill>
                  <a:schemeClr val="bg1"/>
                </a:solidFill>
                <a:latin typeface="Source Sans Pro" panose="020B0503030403020204" pitchFamily="34" charset="0"/>
                <a:ea typeface="Source Sans Pro" panose="020B0503030403020204" pitchFamily="34" charset="0"/>
              </a:rPr>
              <a:t>Competence</a:t>
            </a:r>
          </a:p>
        </p:txBody>
      </p:sp>
      <p:pic>
        <p:nvPicPr>
          <p:cNvPr id="42" name="Picture 41">
            <a:extLst>
              <a:ext uri="{FF2B5EF4-FFF2-40B4-BE49-F238E27FC236}">
                <a16:creationId xmlns:a16="http://schemas.microsoft.com/office/drawing/2014/main" id="{A987A7D6-A48F-4B01-9C4C-6CAF705374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614344">
            <a:off x="-1146770" y="862038"/>
            <a:ext cx="640080" cy="640080"/>
          </a:xfrm>
          <a:prstGeom prst="rect">
            <a:avLst/>
          </a:prstGeom>
        </p:spPr>
      </p:pic>
      <p:sp>
        <p:nvSpPr>
          <p:cNvPr id="43" name="Rectangle 42">
            <a:extLst>
              <a:ext uri="{FF2B5EF4-FFF2-40B4-BE49-F238E27FC236}">
                <a16:creationId xmlns:a16="http://schemas.microsoft.com/office/drawing/2014/main" id="{F2FD35E4-5231-4D76-A9A9-85F7EBB79D37}"/>
              </a:ext>
            </a:extLst>
          </p:cNvPr>
          <p:cNvSpPr/>
          <p:nvPr/>
        </p:nvSpPr>
        <p:spPr>
          <a:xfrm rot="7013046">
            <a:off x="-1742052" y="3698548"/>
            <a:ext cx="1289135" cy="338554"/>
          </a:xfrm>
          <a:prstGeom prst="rect">
            <a:avLst/>
          </a:prstGeom>
        </p:spPr>
        <p:txBody>
          <a:bodyPr wrap="none" anchor="b">
            <a:spAutoFit/>
          </a:bodyPr>
          <a:lstStyle/>
          <a:p>
            <a:pPr algn="r"/>
            <a:r>
              <a:rPr lang="en-US" sz="1600" b="1" dirty="0">
                <a:solidFill>
                  <a:schemeClr val="bg1"/>
                </a:solidFill>
                <a:latin typeface="Source Sans Pro" panose="020B0503030403020204" pitchFamily="34" charset="0"/>
                <a:ea typeface="Source Sans Pro" panose="020B0503030403020204" pitchFamily="34" charset="0"/>
              </a:rPr>
              <a:t>Relatedness</a:t>
            </a:r>
          </a:p>
        </p:txBody>
      </p:sp>
      <p:pic>
        <p:nvPicPr>
          <p:cNvPr id="44" name="Picture 43" descr="A picture containing silhouette&#10;&#10;Description automatically generated">
            <a:extLst>
              <a:ext uri="{FF2B5EF4-FFF2-40B4-BE49-F238E27FC236}">
                <a16:creationId xmlns:a16="http://schemas.microsoft.com/office/drawing/2014/main" id="{9E10B7B7-4E31-43DA-9419-D7B72F720C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013046">
            <a:off x="-940735" y="3779520"/>
            <a:ext cx="698277" cy="698277"/>
          </a:xfrm>
          <a:prstGeom prst="rect">
            <a:avLst/>
          </a:prstGeom>
        </p:spPr>
      </p:pic>
      <p:sp>
        <p:nvSpPr>
          <p:cNvPr id="49" name="Rectangle 48">
            <a:extLst>
              <a:ext uri="{FF2B5EF4-FFF2-40B4-BE49-F238E27FC236}">
                <a16:creationId xmlns:a16="http://schemas.microsoft.com/office/drawing/2014/main" id="{E124EBE1-337A-42FF-91FE-6F10250A8AB1}"/>
              </a:ext>
            </a:extLst>
          </p:cNvPr>
          <p:cNvSpPr/>
          <p:nvPr/>
        </p:nvSpPr>
        <p:spPr>
          <a:xfrm>
            <a:off x="3581400" y="859352"/>
            <a:ext cx="4657998" cy="1200329"/>
          </a:xfrm>
          <a:prstGeom prst="rect">
            <a:avLst/>
          </a:prstGeom>
        </p:spPr>
        <p:txBody>
          <a:bodyPr wrap="square">
            <a:spAutoFit/>
          </a:bodyPr>
          <a:lstStyle/>
          <a:p>
            <a:pPr fontAlgn="base"/>
            <a:r>
              <a:rPr lang="en-US" b="1" dirty="0">
                <a:solidFill>
                  <a:srgbClr val="419ED7"/>
                </a:solidFill>
                <a:latin typeface="Source Sans Pro" panose="020B0503030403020204" pitchFamily="34" charset="0"/>
                <a:ea typeface="Source Sans Pro" panose="020B0503030403020204" pitchFamily="34" charset="0"/>
              </a:rPr>
              <a:t>The need for competence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means the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desire to control and master our environment and outcome</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We want to know how things will turn out and what the result are of our actions.</a:t>
            </a:r>
            <a:endParaRPr lang="en-US"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51" name="Rectangle 50">
            <a:extLst>
              <a:ext uri="{FF2B5EF4-FFF2-40B4-BE49-F238E27FC236}">
                <a16:creationId xmlns:a16="http://schemas.microsoft.com/office/drawing/2014/main" id="{7BEEB89D-6774-4A7A-AE8B-421828A94937}"/>
              </a:ext>
            </a:extLst>
          </p:cNvPr>
          <p:cNvSpPr/>
          <p:nvPr/>
        </p:nvSpPr>
        <p:spPr>
          <a:xfrm>
            <a:off x="3581400" y="2133421"/>
            <a:ext cx="4657998" cy="1200329"/>
          </a:xfrm>
          <a:prstGeom prst="rect">
            <a:avLst/>
          </a:prstGeom>
        </p:spPr>
        <p:txBody>
          <a:bodyPr wrap="square">
            <a:spAutoFit/>
          </a:bodyPr>
          <a:lstStyle/>
          <a:p>
            <a:pPr fontAlgn="base"/>
            <a:r>
              <a:rPr lang="en-US" dirty="0">
                <a:solidFill>
                  <a:schemeClr val="tx1">
                    <a:lumMod val="75000"/>
                    <a:lumOff val="25000"/>
                  </a:schemeClr>
                </a:solidFill>
                <a:latin typeface="Source Sans Pro" panose="020B0503030403020204" pitchFamily="34" charset="0"/>
                <a:ea typeface="Source Sans Pro" panose="020B0503030403020204" pitchFamily="34" charset="0"/>
              </a:rPr>
              <a:t>To be </a:t>
            </a:r>
            <a:r>
              <a:rPr lang="en-US" b="1" dirty="0">
                <a:solidFill>
                  <a:srgbClr val="F3C144"/>
                </a:solidFill>
                <a:latin typeface="Source Sans Pro" panose="020B0503030403020204" pitchFamily="34" charset="0"/>
                <a:ea typeface="Source Sans Pro" panose="020B0503030403020204" pitchFamily="34" charset="0"/>
              </a:rPr>
              <a:t>autonomous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does not mean to be independent. It means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having a sense of free will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when doing something or acting out of our own interests and values.</a:t>
            </a:r>
            <a:endParaRPr lang="en-US"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56" name="Rectangle 55">
            <a:extLst>
              <a:ext uri="{FF2B5EF4-FFF2-40B4-BE49-F238E27FC236}">
                <a16:creationId xmlns:a16="http://schemas.microsoft.com/office/drawing/2014/main" id="{88220D9B-25DF-41BF-B0F1-0DD4E4A1F9A0}"/>
              </a:ext>
            </a:extLst>
          </p:cNvPr>
          <p:cNvSpPr/>
          <p:nvPr/>
        </p:nvSpPr>
        <p:spPr>
          <a:xfrm>
            <a:off x="9144000" y="3257603"/>
            <a:ext cx="4657998" cy="923330"/>
          </a:xfrm>
          <a:prstGeom prst="rect">
            <a:avLst/>
          </a:prstGeom>
        </p:spPr>
        <p:txBody>
          <a:bodyPr wrap="square">
            <a:spAutoFit/>
          </a:bodyPr>
          <a:lstStyle/>
          <a:p>
            <a:pPr fontAlgn="base"/>
            <a:r>
              <a:rPr lang="en-US" dirty="0">
                <a:solidFill>
                  <a:schemeClr val="tx1">
                    <a:lumMod val="75000"/>
                    <a:lumOff val="25000"/>
                  </a:schemeClr>
                </a:solidFill>
                <a:latin typeface="Source Sans Pro" panose="020B0503030403020204" pitchFamily="34" charset="0"/>
                <a:ea typeface="Source Sans Pro" panose="020B0503030403020204" pitchFamily="34" charset="0"/>
              </a:rPr>
              <a:t>Our actions and daily activities </a:t>
            </a:r>
            <a:r>
              <a:rPr lang="en-US" b="1" dirty="0">
                <a:solidFill>
                  <a:srgbClr val="F3B78F"/>
                </a:solidFill>
                <a:latin typeface="Source Sans Pro" panose="020B0503030403020204" pitchFamily="34" charset="0"/>
                <a:ea typeface="Source Sans Pro" panose="020B0503030403020204" pitchFamily="34" charset="0"/>
              </a:rPr>
              <a:t>relates</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other people and through this,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we seek the feeling of belongingness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endParaRPr lang="en-US" b="1"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59" name="TextBox 58">
            <a:extLst>
              <a:ext uri="{FF2B5EF4-FFF2-40B4-BE49-F238E27FC236}">
                <a16:creationId xmlns:a16="http://schemas.microsoft.com/office/drawing/2014/main" id="{6EF9B49B-1A89-4B41-8054-76C3EBADA8D7}"/>
              </a:ext>
            </a:extLst>
          </p:cNvPr>
          <p:cNvSpPr txBox="1"/>
          <p:nvPr/>
        </p:nvSpPr>
        <p:spPr>
          <a:xfrm>
            <a:off x="5410200" y="263589"/>
            <a:ext cx="3428997" cy="461665"/>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Self-</a:t>
            </a:r>
            <a:r>
              <a:rPr lang="en-MY" sz="2400" spc="-100" dirty="0">
                <a:solidFill>
                  <a:srgbClr val="419ED7"/>
                </a:solidFill>
                <a:latin typeface="Source Sans Pro Black" panose="020B0803030403020204" pitchFamily="34" charset="0"/>
              </a:rPr>
              <a:t>determination </a:t>
            </a:r>
            <a:r>
              <a:rPr lang="en-MY" sz="2400" spc="-100" dirty="0">
                <a:solidFill>
                  <a:srgbClr val="419ED7"/>
                </a:solidFill>
                <a:latin typeface="Source Sans Pro" panose="020B0503030403020204" pitchFamily="34" charset="0"/>
                <a:ea typeface="Source Sans Pro" panose="020B0503030403020204" pitchFamily="34" charset="0"/>
              </a:rPr>
              <a:t>theory</a:t>
            </a:r>
            <a:endParaRPr lang="en-MY" sz="2400" spc="-100" dirty="0">
              <a:solidFill>
                <a:srgbClr val="419ED7"/>
              </a:solidFill>
              <a:latin typeface="Source Sans Pro Black" panose="020B0803030403020204" pitchFamily="34" charset="0"/>
            </a:endParaRPr>
          </a:p>
        </p:txBody>
      </p:sp>
      <p:cxnSp>
        <p:nvCxnSpPr>
          <p:cNvPr id="60" name="Straight Connector 59">
            <a:extLst>
              <a:ext uri="{FF2B5EF4-FFF2-40B4-BE49-F238E27FC236}">
                <a16:creationId xmlns:a16="http://schemas.microsoft.com/office/drawing/2014/main" id="{DAECDD28-D5A6-4F69-A13F-5EAB906EC6EA}"/>
              </a:ext>
            </a:extLst>
          </p:cNvPr>
          <p:cNvCxnSpPr>
            <a:cxnSpLocks/>
          </p:cNvCxnSpPr>
          <p:nvPr/>
        </p:nvCxnSpPr>
        <p:spPr>
          <a:xfrm>
            <a:off x="5395452"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E8854F3-345A-4B28-A742-80FB61342F12}"/>
              </a:ext>
            </a:extLst>
          </p:cNvPr>
          <p:cNvSpPr/>
          <p:nvPr/>
        </p:nvSpPr>
        <p:spPr>
          <a:xfrm>
            <a:off x="5562600" y="4552950"/>
            <a:ext cx="3428997" cy="430887"/>
          </a:xfrm>
          <a:prstGeom prst="rect">
            <a:avLst/>
          </a:prstGeom>
        </p:spPr>
        <p:txBody>
          <a:bodyPr wrap="square">
            <a:spAutoFit/>
          </a:bodyPr>
          <a:lstStyle/>
          <a:p>
            <a:pPr algn="r"/>
            <a:r>
              <a:rPr lang="en-US" sz="1100" dirty="0">
                <a:solidFill>
                  <a:schemeClr val="tx1">
                    <a:lumMod val="75000"/>
                    <a:lumOff val="25000"/>
                  </a:schemeClr>
                </a:solidFill>
                <a:latin typeface="Source Sans Pro Light" panose="020B0403030403020204" pitchFamily="34" charset="0"/>
                <a:hlinkClick r:id="rId6">
                  <a:extLst>
                    <a:ext uri="{A12FA001-AC4F-418D-AE19-62706E023703}">
                      <ahyp:hlinkClr xmlns:ahyp="http://schemas.microsoft.com/office/drawing/2018/hyperlinkcolor" val="tx"/>
                    </a:ext>
                  </a:extLst>
                </a:hlinkClick>
              </a:rPr>
              <a:t>https://bonlinelearning.com/online-learning-and-self-determination-theory/</a:t>
            </a:r>
            <a:endParaRPr lang="en-US" sz="1100" dirty="0">
              <a:solidFill>
                <a:schemeClr val="tx1">
                  <a:lumMod val="75000"/>
                  <a:lumOff val="25000"/>
                </a:schemeClr>
              </a:solidFill>
              <a:latin typeface="Source Sans Pro Light" panose="020B0403030403020204" pitchFamily="34" charset="0"/>
            </a:endParaRPr>
          </a:p>
        </p:txBody>
      </p:sp>
      <p:sp>
        <p:nvSpPr>
          <p:cNvPr id="30" name="Freeform: Shape 29">
            <a:extLst>
              <a:ext uri="{FF2B5EF4-FFF2-40B4-BE49-F238E27FC236}">
                <a16:creationId xmlns:a16="http://schemas.microsoft.com/office/drawing/2014/main" id="{75B73491-B808-40DD-A30E-BF851B62B267}"/>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Wave 12">
            <a:extLst>
              <a:ext uri="{FF2B5EF4-FFF2-40B4-BE49-F238E27FC236}">
                <a16:creationId xmlns:a16="http://schemas.microsoft.com/office/drawing/2014/main" id="{7387377F-A903-4320-8D5C-2993134718B3}"/>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598057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4DA67A60-0FF8-491E-9ABD-0A375DD99F72}"/>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0623080D-5C0F-4550-AE16-EE00381F781D}"/>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5" name="Group 54">
            <a:extLst>
              <a:ext uri="{FF2B5EF4-FFF2-40B4-BE49-F238E27FC236}">
                <a16:creationId xmlns:a16="http://schemas.microsoft.com/office/drawing/2014/main" id="{BEA88F74-4074-45C1-A1A9-14D43267660B}"/>
              </a:ext>
            </a:extLst>
          </p:cNvPr>
          <p:cNvGrpSpPr/>
          <p:nvPr/>
        </p:nvGrpSpPr>
        <p:grpSpPr>
          <a:xfrm rot="13000082">
            <a:off x="-2078827" y="594442"/>
            <a:ext cx="4572000" cy="4516188"/>
            <a:chOff x="2286000" y="313655"/>
            <a:chExt cx="4572000" cy="4516188"/>
          </a:xfrm>
        </p:grpSpPr>
        <p:sp>
          <p:nvSpPr>
            <p:cNvPr id="8" name="Freeform: Shape 7">
              <a:extLst>
                <a:ext uri="{FF2B5EF4-FFF2-40B4-BE49-F238E27FC236}">
                  <a16:creationId xmlns:a16="http://schemas.microsoft.com/office/drawing/2014/main" id="{6292F902-B4B6-4165-AAA1-25A53F8964BD}"/>
                </a:ext>
              </a:extLst>
            </p:cNvPr>
            <p:cNvSpPr/>
            <p:nvPr/>
          </p:nvSpPr>
          <p:spPr>
            <a:xfrm>
              <a:off x="4728120" y="189150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F67C68D9-1FCA-4196-BCDF-4AFA0AA041C1}"/>
                </a:ext>
              </a:extLst>
            </p:cNvPr>
            <p:cNvSpPr/>
            <p:nvPr/>
          </p:nvSpPr>
          <p:spPr>
            <a:xfrm>
              <a:off x="3127024" y="1893072"/>
              <a:ext cx="1285882"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94AEF54-C395-4334-B7D9-82654958DA27}"/>
                </a:ext>
              </a:extLst>
            </p:cNvPr>
            <p:cNvSpPr/>
            <p:nvPr/>
          </p:nvSpPr>
          <p:spPr>
            <a:xfrm>
              <a:off x="3919664"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464A0AFD-5A4A-4A45-B04A-363587C7469B}"/>
                </a:ext>
              </a:extLst>
            </p:cNvPr>
            <p:cNvSpPr/>
            <p:nvPr/>
          </p:nvSpPr>
          <p:spPr>
            <a:xfrm>
              <a:off x="3132303" y="1896054"/>
              <a:ext cx="1285882" cy="1128589"/>
            </a:xfrm>
            <a:custGeom>
              <a:avLst/>
              <a:gdLst>
                <a:gd name="connsiteX0" fmla="*/ 536791 w 1101620"/>
                <a:gd name="connsiteY0" fmla="*/ 0 h 966866"/>
                <a:gd name="connsiteX1" fmla="*/ 1026189 w 1101620"/>
                <a:gd name="connsiteY1" fmla="*/ 98805 h 966866"/>
                <a:gd name="connsiteX2" fmla="*/ 1101620 w 1101620"/>
                <a:gd name="connsiteY2" fmla="*/ 135142 h 966866"/>
                <a:gd name="connsiteX3" fmla="*/ 1046591 w 1101620"/>
                <a:gd name="connsiteY3" fmla="*/ 176291 h 966866"/>
                <a:gd name="connsiteX4" fmla="*/ 599773 w 1101620"/>
                <a:gd name="connsiteY4" fmla="*/ 840713 h 966866"/>
                <a:gd name="connsiteX5" fmla="*/ 567335 w 1101620"/>
                <a:gd name="connsiteY5" fmla="*/ 966866 h 966866"/>
                <a:gd name="connsiteX6" fmla="*/ 534276 w 1101620"/>
                <a:gd name="connsiteY6" fmla="*/ 946782 h 966866"/>
                <a:gd name="connsiteX7" fmla="*/ 5489 w 1101620"/>
                <a:gd name="connsiteY7" fmla="*/ 157599 h 966866"/>
                <a:gd name="connsiteX8" fmla="*/ 0 w 1101620"/>
                <a:gd name="connsiteY8" fmla="*/ 121635 h 966866"/>
                <a:gd name="connsiteX9" fmla="*/ 47393 w 1101620"/>
                <a:gd name="connsiteY9" fmla="*/ 98805 h 966866"/>
                <a:gd name="connsiteX10" fmla="*/ 536791 w 1101620"/>
                <a:gd name="connsiteY10" fmla="*/ 0 h 9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620" h="966866">
                  <a:moveTo>
                    <a:pt x="536791" y="0"/>
                  </a:moveTo>
                  <a:cubicBezTo>
                    <a:pt x="710388" y="0"/>
                    <a:pt x="875768" y="35182"/>
                    <a:pt x="1026189" y="98805"/>
                  </a:cubicBezTo>
                  <a:lnTo>
                    <a:pt x="1101620" y="135142"/>
                  </a:lnTo>
                  <a:lnTo>
                    <a:pt x="1046591" y="176291"/>
                  </a:lnTo>
                  <a:cubicBezTo>
                    <a:pt x="839026" y="347590"/>
                    <a:pt x="681637" y="577513"/>
                    <a:pt x="599773" y="840713"/>
                  </a:cubicBezTo>
                  <a:lnTo>
                    <a:pt x="567335" y="966866"/>
                  </a:lnTo>
                  <a:lnTo>
                    <a:pt x="534276" y="946782"/>
                  </a:lnTo>
                  <a:cubicBezTo>
                    <a:pt x="266721" y="766025"/>
                    <a:pt x="72482" y="484988"/>
                    <a:pt x="5489" y="157599"/>
                  </a:cubicBezTo>
                  <a:lnTo>
                    <a:pt x="0" y="121635"/>
                  </a:lnTo>
                  <a:lnTo>
                    <a:pt x="47393" y="98805"/>
                  </a:lnTo>
                  <a:cubicBezTo>
                    <a:pt x="197814" y="35182"/>
                    <a:pt x="363194" y="0"/>
                    <a:pt x="536791" y="0"/>
                  </a:cubicBezTo>
                  <a:close/>
                </a:path>
              </a:pathLst>
            </a:custGeom>
            <a:solidFill>
              <a:srgbClr val="419ED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D76A5F5C-2887-4BCA-ABA7-9B3EC894169C}"/>
                </a:ext>
              </a:extLst>
            </p:cNvPr>
            <p:cNvSpPr/>
            <p:nvPr/>
          </p:nvSpPr>
          <p:spPr>
            <a:xfrm>
              <a:off x="4733002" y="1889867"/>
              <a:ext cx="1287539" cy="1130153"/>
            </a:xfrm>
            <a:custGeom>
              <a:avLst/>
              <a:gdLst>
                <a:gd name="connsiteX0" fmla="*/ 566037 w 1103039"/>
                <a:gd name="connsiteY0" fmla="*/ 0 h 968206"/>
                <a:gd name="connsiteX1" fmla="*/ 1055957 w 1103039"/>
                <a:gd name="connsiteY1" fmla="*/ 98910 h 968206"/>
                <a:gd name="connsiteX2" fmla="*/ 1103039 w 1103039"/>
                <a:gd name="connsiteY2" fmla="*/ 121591 h 968206"/>
                <a:gd name="connsiteX3" fmla="*/ 1097339 w 1103039"/>
                <a:gd name="connsiteY3" fmla="*/ 158939 h 968206"/>
                <a:gd name="connsiteX4" fmla="*/ 568552 w 1103039"/>
                <a:gd name="connsiteY4" fmla="*/ 948122 h 968206"/>
                <a:gd name="connsiteX5" fmla="*/ 535493 w 1103039"/>
                <a:gd name="connsiteY5" fmla="*/ 968206 h 968206"/>
                <a:gd name="connsiteX6" fmla="*/ 503055 w 1103039"/>
                <a:gd name="connsiteY6" fmla="*/ 842053 h 968206"/>
                <a:gd name="connsiteX7" fmla="*/ 56237 w 1103039"/>
                <a:gd name="connsiteY7" fmla="*/ 177631 h 968206"/>
                <a:gd name="connsiteX8" fmla="*/ 0 w 1103039"/>
                <a:gd name="connsiteY8" fmla="*/ 135578 h 968206"/>
                <a:gd name="connsiteX9" fmla="*/ 76117 w 1103039"/>
                <a:gd name="connsiteY9" fmla="*/ 98910 h 968206"/>
                <a:gd name="connsiteX10" fmla="*/ 566037 w 1103039"/>
                <a:gd name="connsiteY10" fmla="*/ 0 h 9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039" h="968206">
                  <a:moveTo>
                    <a:pt x="566037" y="0"/>
                  </a:moveTo>
                  <a:cubicBezTo>
                    <a:pt x="739819" y="0"/>
                    <a:pt x="905375" y="35220"/>
                    <a:pt x="1055957" y="98910"/>
                  </a:cubicBezTo>
                  <a:lnTo>
                    <a:pt x="1103039" y="121591"/>
                  </a:lnTo>
                  <a:lnTo>
                    <a:pt x="1097339" y="158939"/>
                  </a:lnTo>
                  <a:cubicBezTo>
                    <a:pt x="1030346" y="486328"/>
                    <a:pt x="836107" y="767365"/>
                    <a:pt x="568552" y="948122"/>
                  </a:cubicBezTo>
                  <a:lnTo>
                    <a:pt x="535493" y="968206"/>
                  </a:lnTo>
                  <a:lnTo>
                    <a:pt x="503055" y="842053"/>
                  </a:lnTo>
                  <a:cubicBezTo>
                    <a:pt x="421192" y="578853"/>
                    <a:pt x="263802" y="348930"/>
                    <a:pt x="56237" y="177631"/>
                  </a:cubicBezTo>
                  <a:lnTo>
                    <a:pt x="0" y="135578"/>
                  </a:lnTo>
                  <a:lnTo>
                    <a:pt x="76117" y="98910"/>
                  </a:lnTo>
                  <a:cubicBezTo>
                    <a:pt x="226699" y="35220"/>
                    <a:pt x="392255" y="0"/>
                    <a:pt x="566037" y="0"/>
                  </a:cubicBezTo>
                  <a:close/>
                </a:path>
              </a:pathLst>
            </a:custGeom>
            <a:solidFill>
              <a:srgbClr val="F3C14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7B8D7AFF-94F7-4B1D-8FFF-0CC29CD64CD5}"/>
                </a:ext>
              </a:extLst>
            </p:cNvPr>
            <p:cNvSpPr/>
            <p:nvPr/>
          </p:nvSpPr>
          <p:spPr>
            <a:xfrm>
              <a:off x="3929554" y="3282637"/>
              <a:ext cx="1301538" cy="1297697"/>
            </a:xfrm>
            <a:custGeom>
              <a:avLst/>
              <a:gdLst>
                <a:gd name="connsiteX0" fmla="*/ 3376 w 1115032"/>
                <a:gd name="connsiteY0" fmla="*/ 0 h 1111741"/>
                <a:gd name="connsiteX1" fmla="*/ 12889 w 1115032"/>
                <a:gd name="connsiteY1" fmla="*/ 4583 h 1111741"/>
                <a:gd name="connsiteX2" fmla="*/ 558186 w 1115032"/>
                <a:gd name="connsiteY2" fmla="*/ 114673 h 1111741"/>
                <a:gd name="connsiteX3" fmla="*/ 1103483 w 1115032"/>
                <a:gd name="connsiteY3" fmla="*/ 4583 h 1111741"/>
                <a:gd name="connsiteX4" fmla="*/ 1111688 w 1115032"/>
                <a:gd name="connsiteY4" fmla="*/ 631 h 1111741"/>
                <a:gd name="connsiteX5" fmla="*/ 1115032 w 1115032"/>
                <a:gd name="connsiteY5" fmla="*/ 66856 h 1111741"/>
                <a:gd name="connsiteX6" fmla="*/ 560701 w 1115032"/>
                <a:gd name="connsiteY6" fmla="*/ 1109429 h 1111741"/>
                <a:gd name="connsiteX7" fmla="*/ 556896 w 1115032"/>
                <a:gd name="connsiteY7" fmla="*/ 1111741 h 1111741"/>
                <a:gd name="connsiteX8" fmla="*/ 554922 w 1115032"/>
                <a:gd name="connsiteY8" fmla="*/ 1110542 h 1111741"/>
                <a:gd name="connsiteX9" fmla="*/ 0 w 1115032"/>
                <a:gd name="connsiteY9" fmla="*/ 66857 h 1111741"/>
                <a:gd name="connsiteX10" fmla="*/ 3376 w 1115032"/>
                <a:gd name="connsiteY10" fmla="*/ 0 h 111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5032" h="1111741">
                  <a:moveTo>
                    <a:pt x="3376" y="0"/>
                  </a:moveTo>
                  <a:lnTo>
                    <a:pt x="12889" y="4583"/>
                  </a:lnTo>
                  <a:cubicBezTo>
                    <a:pt x="180492" y="75473"/>
                    <a:pt x="364761" y="114673"/>
                    <a:pt x="558186" y="114673"/>
                  </a:cubicBezTo>
                  <a:cubicBezTo>
                    <a:pt x="751611" y="114673"/>
                    <a:pt x="935880" y="75473"/>
                    <a:pt x="1103483" y="4583"/>
                  </a:cubicBezTo>
                  <a:lnTo>
                    <a:pt x="1111688" y="631"/>
                  </a:lnTo>
                  <a:lnTo>
                    <a:pt x="1115032" y="66856"/>
                  </a:lnTo>
                  <a:cubicBezTo>
                    <a:pt x="1115032" y="500849"/>
                    <a:pt x="895145" y="883483"/>
                    <a:pt x="560701" y="1109429"/>
                  </a:cubicBezTo>
                  <a:lnTo>
                    <a:pt x="556896" y="1111741"/>
                  </a:lnTo>
                  <a:lnTo>
                    <a:pt x="554922" y="1110542"/>
                  </a:lnTo>
                  <a:cubicBezTo>
                    <a:pt x="220122" y="884355"/>
                    <a:pt x="0" y="501312"/>
                    <a:pt x="0" y="66857"/>
                  </a:cubicBezTo>
                  <a:lnTo>
                    <a:pt x="3376" y="0"/>
                  </a:lnTo>
                  <a:close/>
                </a:path>
              </a:pathLst>
            </a:custGeom>
            <a:solidFill>
              <a:srgbClr val="F3B78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DE6ECE2-AC7F-436E-BDA6-E100C5E0D002}"/>
                </a:ext>
              </a:extLst>
            </p:cNvPr>
            <p:cNvSpPr/>
            <p:nvPr/>
          </p:nvSpPr>
          <p:spPr>
            <a:xfrm>
              <a:off x="4728116" y="2118691"/>
              <a:ext cx="2129884" cy="2711152"/>
            </a:xfrm>
            <a:custGeom>
              <a:avLst/>
              <a:gdLst>
                <a:gd name="connsiteX0" fmla="*/ 1236297 w 1824679"/>
                <a:gd name="connsiteY0" fmla="*/ 0 h 2322653"/>
                <a:gd name="connsiteX1" fmla="*/ 1269757 w 1824679"/>
                <a:gd name="connsiteY1" fmla="*/ 20327 h 2322653"/>
                <a:gd name="connsiteX2" fmla="*/ 1824679 w 1824679"/>
                <a:gd name="connsiteY2" fmla="*/ 1064012 h 2322653"/>
                <a:gd name="connsiteX3" fmla="*/ 566039 w 1824679"/>
                <a:gd name="connsiteY3" fmla="*/ 2322653 h 2322653"/>
                <a:gd name="connsiteX4" fmla="*/ 76119 w 1824679"/>
                <a:gd name="connsiteY4" fmla="*/ 2223743 h 2322653"/>
                <a:gd name="connsiteX5" fmla="*/ 0 w 1824679"/>
                <a:gd name="connsiteY5" fmla="*/ 2187075 h 2322653"/>
                <a:gd name="connsiteX6" fmla="*/ 56239 w 1824679"/>
                <a:gd name="connsiteY6" fmla="*/ 2145020 h 2322653"/>
                <a:gd name="connsiteX7" fmla="*/ 566039 w 1824679"/>
                <a:gd name="connsiteY7" fmla="*/ 1064011 h 2322653"/>
                <a:gd name="connsiteX8" fmla="*/ 559125 w 1824679"/>
                <a:gd name="connsiteY8" fmla="*/ 927082 h 2322653"/>
                <a:gd name="connsiteX9" fmla="*/ 648846 w 1824679"/>
                <a:gd name="connsiteY9" fmla="*/ 872575 h 2322653"/>
                <a:gd name="connsiteX10" fmla="*/ 1203511 w 1824679"/>
                <a:gd name="connsiteY10" fmla="*/ 127507 h 2322653"/>
                <a:gd name="connsiteX11" fmla="*/ 1236297 w 1824679"/>
                <a:gd name="connsiteY11" fmla="*/ 0 h 232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4679" h="2322653">
                  <a:moveTo>
                    <a:pt x="1236297" y="0"/>
                  </a:moveTo>
                  <a:lnTo>
                    <a:pt x="1269757" y="20327"/>
                  </a:lnTo>
                  <a:cubicBezTo>
                    <a:pt x="1604557" y="246514"/>
                    <a:pt x="1824679" y="629557"/>
                    <a:pt x="1824679" y="1064012"/>
                  </a:cubicBezTo>
                  <a:cubicBezTo>
                    <a:pt x="1824679" y="1759140"/>
                    <a:pt x="1261167" y="2322653"/>
                    <a:pt x="566039" y="2322653"/>
                  </a:cubicBezTo>
                  <a:cubicBezTo>
                    <a:pt x="392257" y="2322653"/>
                    <a:pt x="226701" y="2287434"/>
                    <a:pt x="76119" y="2223743"/>
                  </a:cubicBezTo>
                  <a:lnTo>
                    <a:pt x="0" y="2187075"/>
                  </a:lnTo>
                  <a:lnTo>
                    <a:pt x="56239" y="2145020"/>
                  </a:lnTo>
                  <a:cubicBezTo>
                    <a:pt x="367587" y="1888073"/>
                    <a:pt x="566039" y="1499217"/>
                    <a:pt x="566039" y="1064011"/>
                  </a:cubicBezTo>
                  <a:lnTo>
                    <a:pt x="559125" y="927082"/>
                  </a:lnTo>
                  <a:lnTo>
                    <a:pt x="648846" y="872575"/>
                  </a:lnTo>
                  <a:cubicBezTo>
                    <a:pt x="909697" y="696348"/>
                    <a:pt x="1108004" y="434573"/>
                    <a:pt x="1203511" y="127507"/>
                  </a:cubicBezTo>
                  <a:lnTo>
                    <a:pt x="1236297" y="0"/>
                  </a:lnTo>
                  <a:close/>
                </a:path>
              </a:pathLst>
            </a:custGeom>
            <a:solidFill>
              <a:srgbClr val="F3C144"/>
            </a:solidFill>
            <a:ln w="38100">
              <a:solidFill>
                <a:srgbClr val="F3C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13D1EC3-5ADD-4839-AE09-C7EA1FB9AB57}"/>
                </a:ext>
              </a:extLst>
            </p:cNvPr>
            <p:cNvSpPr/>
            <p:nvPr/>
          </p:nvSpPr>
          <p:spPr>
            <a:xfrm>
              <a:off x="2286000" y="2120272"/>
              <a:ext cx="2126909" cy="2708005"/>
            </a:xfrm>
            <a:custGeom>
              <a:avLst/>
              <a:gdLst>
                <a:gd name="connsiteX0" fmla="*/ 587390 w 1822129"/>
                <a:gd name="connsiteY0" fmla="*/ 0 h 2319957"/>
                <a:gd name="connsiteX1" fmla="*/ 619828 w 1822129"/>
                <a:gd name="connsiteY1" fmla="*/ 126153 h 2319957"/>
                <a:gd name="connsiteX2" fmla="*/ 1174493 w 1822129"/>
                <a:gd name="connsiteY2" fmla="*/ 871221 h 2319957"/>
                <a:gd name="connsiteX3" fmla="*/ 1264214 w 1822129"/>
                <a:gd name="connsiteY3" fmla="*/ 925728 h 2319957"/>
                <a:gd name="connsiteX4" fmla="*/ 1257300 w 1822129"/>
                <a:gd name="connsiteY4" fmla="*/ 1062657 h 2319957"/>
                <a:gd name="connsiteX5" fmla="*/ 1767100 w 1822129"/>
                <a:gd name="connsiteY5" fmla="*/ 2143666 h 2319957"/>
                <a:gd name="connsiteX6" fmla="*/ 1822129 w 1822129"/>
                <a:gd name="connsiteY6" fmla="*/ 2184816 h 2319957"/>
                <a:gd name="connsiteX7" fmla="*/ 1746698 w 1822129"/>
                <a:gd name="connsiteY7" fmla="*/ 2221152 h 2319957"/>
                <a:gd name="connsiteX8" fmla="*/ 1257300 w 1822129"/>
                <a:gd name="connsiteY8" fmla="*/ 2319957 h 2319957"/>
                <a:gd name="connsiteX9" fmla="*/ 0 w 1822129"/>
                <a:gd name="connsiteY9" fmla="*/ 1062657 h 2319957"/>
                <a:gd name="connsiteX10" fmla="*/ 554331 w 1822129"/>
                <a:gd name="connsiteY10" fmla="*/ 20084 h 2319957"/>
                <a:gd name="connsiteX11" fmla="*/ 587390 w 1822129"/>
                <a:gd name="connsiteY11" fmla="*/ 0 h 2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2129" h="2319957">
                  <a:moveTo>
                    <a:pt x="587390" y="0"/>
                  </a:moveTo>
                  <a:lnTo>
                    <a:pt x="619828" y="126153"/>
                  </a:lnTo>
                  <a:cubicBezTo>
                    <a:pt x="715335" y="433219"/>
                    <a:pt x="913642" y="694994"/>
                    <a:pt x="1174493" y="871221"/>
                  </a:cubicBezTo>
                  <a:lnTo>
                    <a:pt x="1264214" y="925728"/>
                  </a:lnTo>
                  <a:lnTo>
                    <a:pt x="1257300" y="1062657"/>
                  </a:lnTo>
                  <a:cubicBezTo>
                    <a:pt x="1257300" y="1497863"/>
                    <a:pt x="1455753" y="1886719"/>
                    <a:pt x="1767100" y="2143666"/>
                  </a:cubicBezTo>
                  <a:lnTo>
                    <a:pt x="1822129" y="2184816"/>
                  </a:lnTo>
                  <a:lnTo>
                    <a:pt x="1746698" y="2221152"/>
                  </a:lnTo>
                  <a:cubicBezTo>
                    <a:pt x="1596277" y="2284775"/>
                    <a:pt x="1430897" y="2319957"/>
                    <a:pt x="1257300" y="2319957"/>
                  </a:cubicBezTo>
                  <a:cubicBezTo>
                    <a:pt x="562912" y="2319957"/>
                    <a:pt x="0" y="1757045"/>
                    <a:pt x="0" y="1062657"/>
                  </a:cubicBezTo>
                  <a:cubicBezTo>
                    <a:pt x="0" y="628665"/>
                    <a:pt x="219887" y="246030"/>
                    <a:pt x="554331" y="20084"/>
                  </a:cubicBezTo>
                  <a:lnTo>
                    <a:pt x="587390" y="0"/>
                  </a:lnTo>
                  <a:close/>
                </a:path>
              </a:pathLst>
            </a:custGeom>
            <a:solidFill>
              <a:srgbClr val="F3B78F"/>
            </a:solidFill>
            <a:ln w="38100">
              <a:solidFill>
                <a:srgbClr val="F3B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F1BF9D96-1E55-4C02-9C17-8065570FB3BE}"/>
                </a:ext>
              </a:extLst>
            </p:cNvPr>
            <p:cNvSpPr/>
            <p:nvPr/>
          </p:nvSpPr>
          <p:spPr>
            <a:xfrm>
              <a:off x="3103615" y="313655"/>
              <a:ext cx="2935205" cy="1632339"/>
            </a:xfrm>
            <a:custGeom>
              <a:avLst/>
              <a:gdLst>
                <a:gd name="connsiteX0" fmla="*/ 1257300 w 2514600"/>
                <a:gd name="connsiteY0" fmla="*/ 0 h 1398430"/>
                <a:gd name="connsiteX1" fmla="*/ 2514600 w 2514600"/>
                <a:gd name="connsiteY1" fmla="*/ 1257300 h 1398430"/>
                <a:gd name="connsiteX2" fmla="*/ 2511256 w 2514600"/>
                <a:gd name="connsiteY2" fmla="*/ 1323525 h 1398430"/>
                <a:gd name="connsiteX3" fmla="*/ 2503051 w 2514600"/>
                <a:gd name="connsiteY3" fmla="*/ 1319573 h 1398430"/>
                <a:gd name="connsiteX4" fmla="*/ 1957754 w 2514600"/>
                <a:gd name="connsiteY4" fmla="*/ 1209483 h 1398430"/>
                <a:gd name="connsiteX5" fmla="*/ 1289998 w 2514600"/>
                <a:gd name="connsiteY5" fmla="*/ 1378565 h 1398430"/>
                <a:gd name="connsiteX6" fmla="*/ 1257300 w 2514600"/>
                <a:gd name="connsiteY6" fmla="*/ 1398430 h 1398430"/>
                <a:gd name="connsiteX7" fmla="*/ 1224602 w 2514600"/>
                <a:gd name="connsiteY7" fmla="*/ 1378565 h 1398430"/>
                <a:gd name="connsiteX8" fmla="*/ 556846 w 2514600"/>
                <a:gd name="connsiteY8" fmla="*/ 1209483 h 1398430"/>
                <a:gd name="connsiteX9" fmla="*/ 11549 w 2514600"/>
                <a:gd name="connsiteY9" fmla="*/ 1319573 h 1398430"/>
                <a:gd name="connsiteX10" fmla="*/ 3344 w 2514600"/>
                <a:gd name="connsiteY10" fmla="*/ 1323525 h 1398430"/>
                <a:gd name="connsiteX11" fmla="*/ 0 w 2514600"/>
                <a:gd name="connsiteY11" fmla="*/ 1257300 h 1398430"/>
                <a:gd name="connsiteX12" fmla="*/ 1257300 w 2514600"/>
                <a:gd name="connsiteY12" fmla="*/ 0 h 139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4600" h="1398430">
                  <a:moveTo>
                    <a:pt x="1257300" y="0"/>
                  </a:moveTo>
                  <a:cubicBezTo>
                    <a:pt x="1951688" y="0"/>
                    <a:pt x="2514600" y="562912"/>
                    <a:pt x="2514600" y="1257300"/>
                  </a:cubicBezTo>
                  <a:lnTo>
                    <a:pt x="2511256" y="1323525"/>
                  </a:lnTo>
                  <a:lnTo>
                    <a:pt x="2503051" y="1319573"/>
                  </a:lnTo>
                  <a:cubicBezTo>
                    <a:pt x="2335448" y="1248683"/>
                    <a:pt x="2151179" y="1209483"/>
                    <a:pt x="1957754" y="1209483"/>
                  </a:cubicBezTo>
                  <a:cubicBezTo>
                    <a:pt x="1715973" y="1209483"/>
                    <a:pt x="1488498" y="1270734"/>
                    <a:pt x="1289998" y="1378565"/>
                  </a:cubicBezTo>
                  <a:lnTo>
                    <a:pt x="1257300" y="1398430"/>
                  </a:lnTo>
                  <a:lnTo>
                    <a:pt x="1224602" y="1378565"/>
                  </a:lnTo>
                  <a:cubicBezTo>
                    <a:pt x="1026103" y="1270734"/>
                    <a:pt x="798627" y="1209483"/>
                    <a:pt x="556846" y="1209483"/>
                  </a:cubicBezTo>
                  <a:cubicBezTo>
                    <a:pt x="363421" y="1209483"/>
                    <a:pt x="179152" y="1248683"/>
                    <a:pt x="11549" y="1319573"/>
                  </a:cubicBezTo>
                  <a:lnTo>
                    <a:pt x="3344" y="1323525"/>
                  </a:lnTo>
                  <a:lnTo>
                    <a:pt x="0" y="1257300"/>
                  </a:lnTo>
                  <a:cubicBezTo>
                    <a:pt x="0" y="562912"/>
                    <a:pt x="562912" y="0"/>
                    <a:pt x="1257300" y="0"/>
                  </a:cubicBezTo>
                  <a:close/>
                </a:path>
              </a:pathLst>
            </a:custGeom>
            <a:solidFill>
              <a:srgbClr val="419ED7"/>
            </a:solidFill>
            <a:ln w="38100">
              <a:solidFill>
                <a:srgbClr val="419E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a:extLst>
              <a:ext uri="{FF2B5EF4-FFF2-40B4-BE49-F238E27FC236}">
                <a16:creationId xmlns:a16="http://schemas.microsoft.com/office/drawing/2014/main" id="{EE3E7FCE-D1F1-4BBD-B0E1-B6231BE21BC0}"/>
              </a:ext>
            </a:extLst>
          </p:cNvPr>
          <p:cNvGrpSpPr/>
          <p:nvPr/>
        </p:nvGrpSpPr>
        <p:grpSpPr>
          <a:xfrm>
            <a:off x="3886855" y="4799757"/>
            <a:ext cx="1370290" cy="182880"/>
            <a:chOff x="7381134" y="1320692"/>
            <a:chExt cx="1370290" cy="182880"/>
          </a:xfrm>
        </p:grpSpPr>
        <p:sp>
          <p:nvSpPr>
            <p:cNvPr id="36" name="Oval 35">
              <a:extLst>
                <a:ext uri="{FF2B5EF4-FFF2-40B4-BE49-F238E27FC236}">
                  <a16:creationId xmlns:a16="http://schemas.microsoft.com/office/drawing/2014/main" id="{1B2C2AE1-5F70-4C88-B970-4CFB6CD6416F}"/>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8FCDCA3-0DD6-4611-A09B-B8FFC5F59E8C}"/>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CCAEFBA0-9629-4905-B87B-3F8D93C1C0A9}"/>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C5DC31F-0527-45D2-B590-98CCEFCEC519}"/>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0FC8B42D-508B-4F59-9024-14AAEA7DD1B8}"/>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F7E0332-E34A-473B-B83E-3393C761C899}"/>
              </a:ext>
            </a:extLst>
          </p:cNvPr>
          <p:cNvSpPr/>
          <p:nvPr/>
        </p:nvSpPr>
        <p:spPr>
          <a:xfrm rot="21598784">
            <a:off x="1358462" y="3002688"/>
            <a:ext cx="1289135" cy="338554"/>
          </a:xfrm>
          <a:prstGeom prst="rect">
            <a:avLst/>
          </a:prstGeom>
        </p:spPr>
        <p:txBody>
          <a:bodyPr wrap="none" anchor="b">
            <a:spAutoFit/>
          </a:bodyPr>
          <a:lstStyle/>
          <a:p>
            <a:pPr algn="r"/>
            <a:r>
              <a:rPr lang="en-US" sz="1600" b="1" dirty="0">
                <a:solidFill>
                  <a:schemeClr val="bg1"/>
                </a:solidFill>
                <a:latin typeface="Source Sans Pro" panose="020B0503030403020204" pitchFamily="34" charset="0"/>
                <a:ea typeface="Source Sans Pro" panose="020B0503030403020204" pitchFamily="34" charset="0"/>
              </a:rPr>
              <a:t>Relatedness</a:t>
            </a:r>
          </a:p>
        </p:txBody>
      </p:sp>
      <p:pic>
        <p:nvPicPr>
          <p:cNvPr id="40" name="Picture 39" descr="A picture containing silhouette&#10;&#10;Description automatically generated">
            <a:extLst>
              <a:ext uri="{FF2B5EF4-FFF2-40B4-BE49-F238E27FC236}">
                <a16:creationId xmlns:a16="http://schemas.microsoft.com/office/drawing/2014/main" id="{66D1AF07-E1EF-48A7-A94A-6B7472749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598784">
            <a:off x="1657576" y="2253666"/>
            <a:ext cx="698277" cy="698277"/>
          </a:xfrm>
          <a:prstGeom prst="rect">
            <a:avLst/>
          </a:prstGeom>
        </p:spPr>
      </p:pic>
      <p:sp>
        <p:nvSpPr>
          <p:cNvPr id="41" name="Rectangle 40">
            <a:extLst>
              <a:ext uri="{FF2B5EF4-FFF2-40B4-BE49-F238E27FC236}">
                <a16:creationId xmlns:a16="http://schemas.microsoft.com/office/drawing/2014/main" id="{F054F018-585F-418C-A513-BAEA72A0FA25}"/>
              </a:ext>
            </a:extLst>
          </p:cNvPr>
          <p:cNvSpPr/>
          <p:nvPr/>
        </p:nvSpPr>
        <p:spPr>
          <a:xfrm rot="14584210">
            <a:off x="-804570" y="890157"/>
            <a:ext cx="1125629" cy="338554"/>
          </a:xfrm>
          <a:prstGeom prst="rect">
            <a:avLst/>
          </a:prstGeom>
        </p:spPr>
        <p:txBody>
          <a:bodyPr wrap="none" anchor="b">
            <a:spAutoFit/>
          </a:bodyPr>
          <a:lstStyle/>
          <a:p>
            <a:r>
              <a:rPr lang="en-US" sz="1600" b="1" dirty="0">
                <a:solidFill>
                  <a:schemeClr val="bg1"/>
                </a:solidFill>
                <a:latin typeface="Source Sans Pro" panose="020B0503030403020204" pitchFamily="34" charset="0"/>
                <a:ea typeface="Source Sans Pro" panose="020B0503030403020204" pitchFamily="34" charset="0"/>
              </a:rPr>
              <a:t>Autonomy</a:t>
            </a:r>
          </a:p>
        </p:txBody>
      </p:sp>
      <p:pic>
        <p:nvPicPr>
          <p:cNvPr id="42" name="Picture 41" descr="A close up of a logo&#10;&#10;Description automatically generated">
            <a:extLst>
              <a:ext uri="{FF2B5EF4-FFF2-40B4-BE49-F238E27FC236}">
                <a16:creationId xmlns:a16="http://schemas.microsoft.com/office/drawing/2014/main" id="{B2B6E59B-D2F5-4E08-AD00-22E9EAB361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584210">
            <a:off x="-970867" y="902932"/>
            <a:ext cx="698277" cy="698277"/>
          </a:xfrm>
          <a:prstGeom prst="rect">
            <a:avLst/>
          </a:prstGeom>
        </p:spPr>
      </p:pic>
      <p:sp>
        <p:nvSpPr>
          <p:cNvPr id="43" name="Rectangle 42">
            <a:extLst>
              <a:ext uri="{FF2B5EF4-FFF2-40B4-BE49-F238E27FC236}">
                <a16:creationId xmlns:a16="http://schemas.microsoft.com/office/drawing/2014/main" id="{B240759D-616A-4CB2-A889-843E305E62D8}"/>
              </a:ext>
            </a:extLst>
          </p:cNvPr>
          <p:cNvSpPr/>
          <p:nvPr/>
        </p:nvSpPr>
        <p:spPr>
          <a:xfrm rot="7600082">
            <a:off x="-1563750" y="3686622"/>
            <a:ext cx="1319593" cy="338554"/>
          </a:xfrm>
          <a:prstGeom prst="rect">
            <a:avLst/>
          </a:prstGeom>
        </p:spPr>
        <p:txBody>
          <a:bodyPr wrap="none" anchor="b">
            <a:spAutoFit/>
          </a:bodyPr>
          <a:lstStyle/>
          <a:p>
            <a:pPr algn="ctr"/>
            <a:r>
              <a:rPr lang="en-US" sz="1600" b="1" dirty="0">
                <a:solidFill>
                  <a:schemeClr val="bg1"/>
                </a:solidFill>
                <a:latin typeface="Source Sans Pro" panose="020B0503030403020204" pitchFamily="34" charset="0"/>
                <a:ea typeface="Source Sans Pro" panose="020B0503030403020204" pitchFamily="34" charset="0"/>
              </a:rPr>
              <a:t>Competence</a:t>
            </a:r>
          </a:p>
        </p:txBody>
      </p:sp>
      <p:pic>
        <p:nvPicPr>
          <p:cNvPr id="44" name="Picture 43">
            <a:extLst>
              <a:ext uri="{FF2B5EF4-FFF2-40B4-BE49-F238E27FC236}">
                <a16:creationId xmlns:a16="http://schemas.microsoft.com/office/drawing/2014/main" id="{DF5CBAEA-03B6-4D3A-9D5C-AB3BE14CA9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7600082">
            <a:off x="-834578" y="3825783"/>
            <a:ext cx="640080" cy="640080"/>
          </a:xfrm>
          <a:prstGeom prst="rect">
            <a:avLst/>
          </a:prstGeom>
        </p:spPr>
      </p:pic>
      <p:sp>
        <p:nvSpPr>
          <p:cNvPr id="49" name="Rectangle 48">
            <a:extLst>
              <a:ext uri="{FF2B5EF4-FFF2-40B4-BE49-F238E27FC236}">
                <a16:creationId xmlns:a16="http://schemas.microsoft.com/office/drawing/2014/main" id="{E05E6C78-ADCF-4401-BD88-95BBA58E156C}"/>
              </a:ext>
            </a:extLst>
          </p:cNvPr>
          <p:cNvSpPr/>
          <p:nvPr/>
        </p:nvSpPr>
        <p:spPr>
          <a:xfrm>
            <a:off x="3581400" y="861213"/>
            <a:ext cx="4657998" cy="1200329"/>
          </a:xfrm>
          <a:prstGeom prst="rect">
            <a:avLst/>
          </a:prstGeom>
        </p:spPr>
        <p:txBody>
          <a:bodyPr wrap="square">
            <a:spAutoFit/>
          </a:bodyPr>
          <a:lstStyle/>
          <a:p>
            <a:pPr fontAlgn="base"/>
            <a:r>
              <a:rPr lang="en-US" b="1" dirty="0">
                <a:solidFill>
                  <a:srgbClr val="419ED7"/>
                </a:solidFill>
                <a:latin typeface="Source Sans Pro" panose="020B0503030403020204" pitchFamily="34" charset="0"/>
                <a:ea typeface="Source Sans Pro" panose="020B0503030403020204" pitchFamily="34" charset="0"/>
              </a:rPr>
              <a:t>The need for competence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means the desire to control and master our environment and outcome. We want to know how things will turn out and what the result are of our actions.</a:t>
            </a:r>
            <a:endParaRPr lang="en-US"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51" name="Rectangle 50">
            <a:extLst>
              <a:ext uri="{FF2B5EF4-FFF2-40B4-BE49-F238E27FC236}">
                <a16:creationId xmlns:a16="http://schemas.microsoft.com/office/drawing/2014/main" id="{91A23085-0FBD-4D13-8B4D-A8D2E16E42AA}"/>
              </a:ext>
            </a:extLst>
          </p:cNvPr>
          <p:cNvSpPr/>
          <p:nvPr/>
        </p:nvSpPr>
        <p:spPr>
          <a:xfrm>
            <a:off x="3581400" y="2135282"/>
            <a:ext cx="4657998" cy="1200329"/>
          </a:xfrm>
          <a:prstGeom prst="rect">
            <a:avLst/>
          </a:prstGeom>
        </p:spPr>
        <p:txBody>
          <a:bodyPr wrap="square">
            <a:spAutoFit/>
          </a:bodyPr>
          <a:lstStyle/>
          <a:p>
            <a:pPr fontAlgn="base"/>
            <a:r>
              <a:rPr lang="en-US" dirty="0">
                <a:solidFill>
                  <a:schemeClr val="tx1">
                    <a:lumMod val="75000"/>
                    <a:lumOff val="25000"/>
                  </a:schemeClr>
                </a:solidFill>
                <a:latin typeface="Source Sans Pro" panose="020B0503030403020204" pitchFamily="34" charset="0"/>
                <a:ea typeface="Source Sans Pro" panose="020B0503030403020204" pitchFamily="34" charset="0"/>
              </a:rPr>
              <a:t>To be </a:t>
            </a:r>
            <a:r>
              <a:rPr lang="en-US" b="1" dirty="0">
                <a:solidFill>
                  <a:srgbClr val="F3C144"/>
                </a:solidFill>
                <a:latin typeface="Source Sans Pro" panose="020B0503030403020204" pitchFamily="34" charset="0"/>
                <a:ea typeface="Source Sans Pro" panose="020B0503030403020204" pitchFamily="34" charset="0"/>
              </a:rPr>
              <a:t>autonomous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does not mean to be independent. It means having a sense of free will when doing something or acting out of our own interests and values.</a:t>
            </a:r>
            <a:endParaRPr lang="en-US"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56" name="Rectangle 55">
            <a:extLst>
              <a:ext uri="{FF2B5EF4-FFF2-40B4-BE49-F238E27FC236}">
                <a16:creationId xmlns:a16="http://schemas.microsoft.com/office/drawing/2014/main" id="{53C42079-E288-47B3-91C0-22F31354BDD2}"/>
              </a:ext>
            </a:extLst>
          </p:cNvPr>
          <p:cNvSpPr/>
          <p:nvPr/>
        </p:nvSpPr>
        <p:spPr>
          <a:xfrm>
            <a:off x="3581400" y="3401020"/>
            <a:ext cx="4657998" cy="923330"/>
          </a:xfrm>
          <a:prstGeom prst="rect">
            <a:avLst/>
          </a:prstGeom>
        </p:spPr>
        <p:txBody>
          <a:bodyPr wrap="square">
            <a:spAutoFit/>
          </a:bodyPr>
          <a:lstStyle/>
          <a:p>
            <a:pPr fontAlgn="base"/>
            <a:r>
              <a:rPr lang="en-US" dirty="0">
                <a:solidFill>
                  <a:schemeClr val="tx1">
                    <a:lumMod val="75000"/>
                    <a:lumOff val="25000"/>
                  </a:schemeClr>
                </a:solidFill>
                <a:latin typeface="Source Sans Pro" panose="020B0503030403020204" pitchFamily="34" charset="0"/>
                <a:ea typeface="Source Sans Pro" panose="020B0503030403020204" pitchFamily="34" charset="0"/>
              </a:rPr>
              <a:t>Our actions and daily activities </a:t>
            </a:r>
            <a:r>
              <a:rPr lang="en-US" b="1" dirty="0">
                <a:solidFill>
                  <a:srgbClr val="F3B78F"/>
                </a:solidFill>
                <a:latin typeface="Source Sans Pro" panose="020B0503030403020204" pitchFamily="34" charset="0"/>
                <a:ea typeface="Source Sans Pro" panose="020B0503030403020204" pitchFamily="34" charset="0"/>
              </a:rPr>
              <a:t>relates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other people and through this, </a:t>
            </a:r>
            <a:r>
              <a:rPr lang="en-US" b="1" dirty="0">
                <a:solidFill>
                  <a:schemeClr val="tx1">
                    <a:lumMod val="75000"/>
                    <a:lumOff val="25000"/>
                  </a:schemeClr>
                </a:solidFill>
                <a:latin typeface="Source Sans Pro" panose="020B0503030403020204" pitchFamily="34" charset="0"/>
                <a:ea typeface="Source Sans Pro" panose="020B0503030403020204" pitchFamily="34" charset="0"/>
              </a:rPr>
              <a:t>we seek the feeling of belongingness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endParaRPr lang="en-US" b="1" i="1" dirty="0">
              <a:solidFill>
                <a:schemeClr val="tx1">
                  <a:lumMod val="75000"/>
                  <a:lumOff val="25000"/>
                </a:schemeClr>
              </a:solidFill>
              <a:effectLst/>
              <a:latin typeface="Source Sans Pro" panose="020B0503030403020204" pitchFamily="34" charset="0"/>
              <a:ea typeface="Source Sans Pro" panose="020B0503030403020204" pitchFamily="34" charset="0"/>
            </a:endParaRPr>
          </a:p>
        </p:txBody>
      </p:sp>
      <p:sp>
        <p:nvSpPr>
          <p:cNvPr id="59" name="TextBox 58">
            <a:extLst>
              <a:ext uri="{FF2B5EF4-FFF2-40B4-BE49-F238E27FC236}">
                <a16:creationId xmlns:a16="http://schemas.microsoft.com/office/drawing/2014/main" id="{CCD544A9-8E58-40CD-BDD0-258DCBE9C7FF}"/>
              </a:ext>
            </a:extLst>
          </p:cNvPr>
          <p:cNvSpPr txBox="1"/>
          <p:nvPr/>
        </p:nvSpPr>
        <p:spPr>
          <a:xfrm>
            <a:off x="5410200" y="263589"/>
            <a:ext cx="3428997" cy="461665"/>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Self-</a:t>
            </a:r>
            <a:r>
              <a:rPr lang="en-MY" sz="2400" spc="-100" dirty="0">
                <a:solidFill>
                  <a:srgbClr val="419ED7"/>
                </a:solidFill>
                <a:latin typeface="Source Sans Pro Black" panose="020B0803030403020204" pitchFamily="34" charset="0"/>
              </a:rPr>
              <a:t>determination </a:t>
            </a:r>
            <a:r>
              <a:rPr lang="en-MY" sz="2400" spc="-100" dirty="0">
                <a:solidFill>
                  <a:srgbClr val="419ED7"/>
                </a:solidFill>
                <a:latin typeface="Source Sans Pro" panose="020B0503030403020204" pitchFamily="34" charset="0"/>
                <a:ea typeface="Source Sans Pro" panose="020B0503030403020204" pitchFamily="34" charset="0"/>
              </a:rPr>
              <a:t>theory</a:t>
            </a:r>
            <a:endParaRPr lang="en-MY" sz="2400" spc="-100" dirty="0">
              <a:solidFill>
                <a:srgbClr val="419ED7"/>
              </a:solidFill>
              <a:latin typeface="Source Sans Pro Black" panose="020B0803030403020204" pitchFamily="34" charset="0"/>
            </a:endParaRPr>
          </a:p>
        </p:txBody>
      </p:sp>
      <p:cxnSp>
        <p:nvCxnSpPr>
          <p:cNvPr id="60" name="Straight Connector 59">
            <a:extLst>
              <a:ext uri="{FF2B5EF4-FFF2-40B4-BE49-F238E27FC236}">
                <a16:creationId xmlns:a16="http://schemas.microsoft.com/office/drawing/2014/main" id="{82A2CD48-E2FA-40EF-BA2A-E447D1166602}"/>
              </a:ext>
            </a:extLst>
          </p:cNvPr>
          <p:cNvCxnSpPr>
            <a:cxnSpLocks/>
          </p:cNvCxnSpPr>
          <p:nvPr/>
        </p:nvCxnSpPr>
        <p:spPr>
          <a:xfrm>
            <a:off x="5395452"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A7F8A01-E9CD-4CCB-B625-31883CDEB75C}"/>
              </a:ext>
            </a:extLst>
          </p:cNvPr>
          <p:cNvSpPr/>
          <p:nvPr/>
        </p:nvSpPr>
        <p:spPr>
          <a:xfrm>
            <a:off x="5562600" y="4552950"/>
            <a:ext cx="3428997" cy="430887"/>
          </a:xfrm>
          <a:prstGeom prst="rect">
            <a:avLst/>
          </a:prstGeom>
        </p:spPr>
        <p:txBody>
          <a:bodyPr wrap="square">
            <a:spAutoFit/>
          </a:bodyPr>
          <a:lstStyle/>
          <a:p>
            <a:pPr algn="r"/>
            <a:r>
              <a:rPr lang="en-US" sz="1100" dirty="0">
                <a:solidFill>
                  <a:schemeClr val="tx1">
                    <a:lumMod val="75000"/>
                    <a:lumOff val="25000"/>
                  </a:schemeClr>
                </a:solidFill>
                <a:latin typeface="Source Sans Pro Light" panose="020B0403030403020204" pitchFamily="34" charset="0"/>
                <a:hlinkClick r:id="rId6">
                  <a:extLst>
                    <a:ext uri="{A12FA001-AC4F-418D-AE19-62706E023703}">
                      <ahyp:hlinkClr xmlns:ahyp="http://schemas.microsoft.com/office/drawing/2018/hyperlinkcolor" val="tx"/>
                    </a:ext>
                  </a:extLst>
                </a:hlinkClick>
              </a:rPr>
              <a:t>https://bonlinelearning.com/online-learning-and-self-determination-theory/</a:t>
            </a:r>
            <a:endParaRPr lang="en-US" sz="1100" dirty="0">
              <a:solidFill>
                <a:schemeClr val="tx1">
                  <a:lumMod val="75000"/>
                  <a:lumOff val="25000"/>
                </a:schemeClr>
              </a:solidFill>
              <a:latin typeface="Source Sans Pro Light" panose="020B0403030403020204" pitchFamily="34" charset="0"/>
            </a:endParaRPr>
          </a:p>
        </p:txBody>
      </p:sp>
      <p:sp>
        <p:nvSpPr>
          <p:cNvPr id="31" name="Freeform: Shape 30">
            <a:extLst>
              <a:ext uri="{FF2B5EF4-FFF2-40B4-BE49-F238E27FC236}">
                <a16:creationId xmlns:a16="http://schemas.microsoft.com/office/drawing/2014/main" id="{E428A3C1-E940-4108-BB9E-D725AC68DF8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Wave 12">
            <a:extLst>
              <a:ext uri="{FF2B5EF4-FFF2-40B4-BE49-F238E27FC236}">
                <a16:creationId xmlns:a16="http://schemas.microsoft.com/office/drawing/2014/main" id="{09A73675-ABD3-44D1-8E81-F71A423EA76B}"/>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07902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a:extLst>
              <a:ext uri="{FF2B5EF4-FFF2-40B4-BE49-F238E27FC236}">
                <a16:creationId xmlns:a16="http://schemas.microsoft.com/office/drawing/2014/main" id="{97799B16-4617-4763-82A0-BAA53D023FDC}"/>
              </a:ext>
            </a:extLst>
          </p:cNvPr>
          <p:cNvSpPr>
            <a:spLocks/>
          </p:cNvSpPr>
          <p:nvPr/>
        </p:nvSpPr>
        <p:spPr bwMode="auto">
          <a:xfrm>
            <a:off x="475360" y="2336905"/>
            <a:ext cx="2011680" cy="457200"/>
          </a:xfrm>
          <a:prstGeom prst="roundRect">
            <a:avLst>
              <a:gd name="adj" fmla="val 50000"/>
            </a:avLst>
          </a:prstGeom>
          <a:solidFill>
            <a:srgbClr val="F3C144"/>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5" name="AutoShape 7">
            <a:extLst>
              <a:ext uri="{FF2B5EF4-FFF2-40B4-BE49-F238E27FC236}">
                <a16:creationId xmlns:a16="http://schemas.microsoft.com/office/drawing/2014/main" id="{F1B39F08-79E5-4CE9-90A1-806E23BD0E4F}"/>
              </a:ext>
            </a:extLst>
          </p:cNvPr>
          <p:cNvSpPr>
            <a:spLocks/>
          </p:cNvSpPr>
          <p:nvPr/>
        </p:nvSpPr>
        <p:spPr bwMode="auto">
          <a:xfrm>
            <a:off x="2535395" y="2343150"/>
            <a:ext cx="2011680" cy="457200"/>
          </a:xfrm>
          <a:prstGeom prst="roundRect">
            <a:avLst>
              <a:gd name="adj" fmla="val 50000"/>
            </a:avLst>
          </a:prstGeom>
          <a:solidFill>
            <a:srgbClr val="F3B78F"/>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6" name="AutoShape 7">
            <a:extLst>
              <a:ext uri="{FF2B5EF4-FFF2-40B4-BE49-F238E27FC236}">
                <a16:creationId xmlns:a16="http://schemas.microsoft.com/office/drawing/2014/main" id="{41861157-7AD4-40AA-9B68-FC0D6049DF89}"/>
              </a:ext>
            </a:extLst>
          </p:cNvPr>
          <p:cNvSpPr>
            <a:spLocks/>
          </p:cNvSpPr>
          <p:nvPr/>
        </p:nvSpPr>
        <p:spPr bwMode="auto">
          <a:xfrm>
            <a:off x="4596926" y="2343150"/>
            <a:ext cx="2011680" cy="457200"/>
          </a:xfrm>
          <a:prstGeom prst="roundRect">
            <a:avLst>
              <a:gd name="adj" fmla="val 50000"/>
            </a:avLst>
          </a:prstGeom>
          <a:solidFill>
            <a:srgbClr val="419ED7"/>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7" name="AutoShape 7">
            <a:extLst>
              <a:ext uri="{FF2B5EF4-FFF2-40B4-BE49-F238E27FC236}">
                <a16:creationId xmlns:a16="http://schemas.microsoft.com/office/drawing/2014/main" id="{25B8AEBC-3C43-466F-8F9F-9F70FD27A0D3}"/>
              </a:ext>
            </a:extLst>
          </p:cNvPr>
          <p:cNvSpPr>
            <a:spLocks/>
          </p:cNvSpPr>
          <p:nvPr/>
        </p:nvSpPr>
        <p:spPr bwMode="auto">
          <a:xfrm>
            <a:off x="6654683" y="2343150"/>
            <a:ext cx="2011680" cy="457200"/>
          </a:xfrm>
          <a:prstGeom prst="roundRect">
            <a:avLst>
              <a:gd name="adj" fmla="val 50000"/>
            </a:avLst>
          </a:prstGeom>
          <a:solidFill>
            <a:srgbClr val="45C1A4"/>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8" name="AutoShape 17">
            <a:extLst>
              <a:ext uri="{FF2B5EF4-FFF2-40B4-BE49-F238E27FC236}">
                <a16:creationId xmlns:a16="http://schemas.microsoft.com/office/drawing/2014/main" id="{A9BE34E5-5AA2-4FA6-899C-9AB291279733}"/>
              </a:ext>
            </a:extLst>
          </p:cNvPr>
          <p:cNvSpPr>
            <a:spLocks/>
          </p:cNvSpPr>
          <p:nvPr/>
        </p:nvSpPr>
        <p:spPr bwMode="auto">
          <a:xfrm>
            <a:off x="4642646" y="2072114"/>
            <a:ext cx="1920240" cy="182880"/>
          </a:xfrm>
          <a:custGeom>
            <a:avLst/>
            <a:gdLst>
              <a:gd name="T0" fmla="*/ 3346450 w 21600"/>
              <a:gd name="T1" fmla="*/ 387350 h 21600"/>
              <a:gd name="T2" fmla="*/ 3346450 w 21600"/>
              <a:gd name="T3" fmla="*/ 387350 h 21600"/>
              <a:gd name="T4" fmla="*/ 3346450 w 21600"/>
              <a:gd name="T5" fmla="*/ 387350 h 21600"/>
              <a:gd name="T6" fmla="*/ 3346450 w 21600"/>
              <a:gd name="T7" fmla="*/ 387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7892"/>
                </a:lnTo>
                <a:lnTo>
                  <a:pt x="21577" y="17854"/>
                </a:lnTo>
                <a:lnTo>
                  <a:pt x="21599" y="21262"/>
                </a:lnTo>
                <a:lnTo>
                  <a:pt x="21577" y="17854"/>
                </a:lnTo>
                <a:lnTo>
                  <a:pt x="10852" y="17836"/>
                </a:lnTo>
                <a:lnTo>
                  <a:pt x="10883"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dirty="0"/>
          </a:p>
        </p:txBody>
      </p:sp>
      <p:sp>
        <p:nvSpPr>
          <p:cNvPr id="9" name="AutoShape 5">
            <a:extLst>
              <a:ext uri="{FF2B5EF4-FFF2-40B4-BE49-F238E27FC236}">
                <a16:creationId xmlns:a16="http://schemas.microsoft.com/office/drawing/2014/main" id="{0A1C85EF-3474-4DA7-9EEE-57769AE7019F}"/>
              </a:ext>
            </a:extLst>
          </p:cNvPr>
          <p:cNvSpPr>
            <a:spLocks/>
          </p:cNvSpPr>
          <p:nvPr/>
        </p:nvSpPr>
        <p:spPr bwMode="auto">
          <a:xfrm rot="10800000" flipH="1">
            <a:off x="6689385" y="2895665"/>
            <a:ext cx="1920240" cy="182880"/>
          </a:xfrm>
          <a:custGeom>
            <a:avLst/>
            <a:gdLst>
              <a:gd name="T0" fmla="*/ 3644900 w 21600"/>
              <a:gd name="T1" fmla="*/ 412750 h 21600"/>
              <a:gd name="T2" fmla="*/ 3644900 w 21600"/>
              <a:gd name="T3" fmla="*/ 412750 h 21600"/>
              <a:gd name="T4" fmla="*/ 3644900 w 21600"/>
              <a:gd name="T5" fmla="*/ 412750 h 21600"/>
              <a:gd name="T6" fmla="*/ 3644900 w 21600"/>
              <a:gd name="T7" fmla="*/ 412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8120"/>
                </a:lnTo>
                <a:lnTo>
                  <a:pt x="21577" y="18085"/>
                </a:lnTo>
                <a:lnTo>
                  <a:pt x="21599" y="21283"/>
                </a:lnTo>
                <a:lnTo>
                  <a:pt x="21577" y="18085"/>
                </a:lnTo>
                <a:lnTo>
                  <a:pt x="10852" y="18068"/>
                </a:lnTo>
                <a:lnTo>
                  <a:pt x="10826"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sz="675"/>
          </a:p>
        </p:txBody>
      </p:sp>
      <p:sp>
        <p:nvSpPr>
          <p:cNvPr id="10" name="AutoShape 5">
            <a:extLst>
              <a:ext uri="{FF2B5EF4-FFF2-40B4-BE49-F238E27FC236}">
                <a16:creationId xmlns:a16="http://schemas.microsoft.com/office/drawing/2014/main" id="{38C15A2F-8BA3-4CB3-8CCD-DAB383F4832D}"/>
              </a:ext>
            </a:extLst>
          </p:cNvPr>
          <p:cNvSpPr>
            <a:spLocks/>
          </p:cNvSpPr>
          <p:nvPr/>
        </p:nvSpPr>
        <p:spPr bwMode="auto">
          <a:xfrm rot="10800000" flipH="1">
            <a:off x="2586450" y="2895665"/>
            <a:ext cx="1920240" cy="182880"/>
          </a:xfrm>
          <a:custGeom>
            <a:avLst/>
            <a:gdLst>
              <a:gd name="T0" fmla="*/ 3644900 w 21600"/>
              <a:gd name="T1" fmla="*/ 412750 h 21600"/>
              <a:gd name="T2" fmla="*/ 3644900 w 21600"/>
              <a:gd name="T3" fmla="*/ 412750 h 21600"/>
              <a:gd name="T4" fmla="*/ 3644900 w 21600"/>
              <a:gd name="T5" fmla="*/ 412750 h 21600"/>
              <a:gd name="T6" fmla="*/ 3644900 w 21600"/>
              <a:gd name="T7" fmla="*/ 412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8120"/>
                </a:lnTo>
                <a:lnTo>
                  <a:pt x="21577" y="18085"/>
                </a:lnTo>
                <a:lnTo>
                  <a:pt x="21599" y="21283"/>
                </a:lnTo>
                <a:lnTo>
                  <a:pt x="21577" y="18085"/>
                </a:lnTo>
                <a:lnTo>
                  <a:pt x="10852" y="18068"/>
                </a:lnTo>
                <a:lnTo>
                  <a:pt x="10826"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sz="675"/>
          </a:p>
        </p:txBody>
      </p:sp>
      <p:sp>
        <p:nvSpPr>
          <p:cNvPr id="11" name="AutoShape 17">
            <a:extLst>
              <a:ext uri="{FF2B5EF4-FFF2-40B4-BE49-F238E27FC236}">
                <a16:creationId xmlns:a16="http://schemas.microsoft.com/office/drawing/2014/main" id="{0F528460-D022-4549-9FA4-9C08025F529C}"/>
              </a:ext>
            </a:extLst>
          </p:cNvPr>
          <p:cNvSpPr>
            <a:spLocks/>
          </p:cNvSpPr>
          <p:nvPr/>
        </p:nvSpPr>
        <p:spPr bwMode="auto">
          <a:xfrm>
            <a:off x="528729" y="2075798"/>
            <a:ext cx="1920240" cy="182880"/>
          </a:xfrm>
          <a:custGeom>
            <a:avLst/>
            <a:gdLst>
              <a:gd name="T0" fmla="*/ 3346450 w 21600"/>
              <a:gd name="T1" fmla="*/ 387350 h 21600"/>
              <a:gd name="T2" fmla="*/ 3346450 w 21600"/>
              <a:gd name="T3" fmla="*/ 387350 h 21600"/>
              <a:gd name="T4" fmla="*/ 3346450 w 21600"/>
              <a:gd name="T5" fmla="*/ 387350 h 21600"/>
              <a:gd name="T6" fmla="*/ 3346450 w 21600"/>
              <a:gd name="T7" fmla="*/ 387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7892"/>
                </a:lnTo>
                <a:lnTo>
                  <a:pt x="21577" y="17854"/>
                </a:lnTo>
                <a:lnTo>
                  <a:pt x="21599" y="21262"/>
                </a:lnTo>
                <a:lnTo>
                  <a:pt x="21577" y="17854"/>
                </a:lnTo>
                <a:lnTo>
                  <a:pt x="10852" y="17836"/>
                </a:lnTo>
                <a:lnTo>
                  <a:pt x="10883"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a:p>
        </p:txBody>
      </p:sp>
      <p:sp>
        <p:nvSpPr>
          <p:cNvPr id="18" name="AutoShape 13">
            <a:extLst>
              <a:ext uri="{FF2B5EF4-FFF2-40B4-BE49-F238E27FC236}">
                <a16:creationId xmlns:a16="http://schemas.microsoft.com/office/drawing/2014/main" id="{2D33326C-D97C-49AA-B354-E89440006A7A}"/>
              </a:ext>
            </a:extLst>
          </p:cNvPr>
          <p:cNvSpPr>
            <a:spLocks/>
          </p:cNvSpPr>
          <p:nvPr/>
        </p:nvSpPr>
        <p:spPr bwMode="auto">
          <a:xfrm>
            <a:off x="512952" y="1106538"/>
            <a:ext cx="2152661" cy="4145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F3C144"/>
                </a:solidFill>
                <a:latin typeface="Raleway" panose="020B0503030101060003" pitchFamily="34" charset="0"/>
                <a:ea typeface="ＭＳ Ｐゴシック" charset="0"/>
                <a:cs typeface="Open Sans" charset="0"/>
                <a:sym typeface="Open Sans" charset="0"/>
              </a:rPr>
              <a:t>Common characteristics of a successful online learner</a:t>
            </a:r>
            <a:endParaRPr lang="en-US" sz="1050" dirty="0">
              <a:solidFill>
                <a:srgbClr val="F3C144"/>
              </a:solidFill>
              <a:latin typeface="Raleway" panose="020B0503030101060003" pitchFamily="34" charset="0"/>
              <a:ea typeface="ＭＳ Ｐゴシック" charset="0"/>
              <a:cs typeface="Gill Sans" charset="0"/>
            </a:endParaRPr>
          </a:p>
        </p:txBody>
      </p:sp>
      <p:sp>
        <p:nvSpPr>
          <p:cNvPr id="19" name="AutoShape 14">
            <a:extLst>
              <a:ext uri="{FF2B5EF4-FFF2-40B4-BE49-F238E27FC236}">
                <a16:creationId xmlns:a16="http://schemas.microsoft.com/office/drawing/2014/main" id="{C0EECD44-ADEE-4383-9495-50A76B519D4C}"/>
              </a:ext>
            </a:extLst>
          </p:cNvPr>
          <p:cNvSpPr>
            <a:spLocks/>
          </p:cNvSpPr>
          <p:nvPr/>
        </p:nvSpPr>
        <p:spPr bwMode="auto">
          <a:xfrm>
            <a:off x="512952" y="1506684"/>
            <a:ext cx="2057401" cy="706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What does experts say about how an ideal online learner should act</a:t>
            </a:r>
            <a:endParaRPr lang="en-US" sz="900" dirty="0">
              <a:solidFill>
                <a:schemeClr val="tx1">
                  <a:lumMod val="75000"/>
                  <a:lumOff val="25000"/>
                </a:schemeClr>
              </a:solidFill>
              <a:latin typeface="Raleway" panose="020B0503030101060003" pitchFamily="34" charset="0"/>
              <a:ea typeface="ＭＳ Ｐゴシック" charset="0"/>
              <a:cs typeface="Gill Sans" charset="0"/>
            </a:endParaRPr>
          </a:p>
        </p:txBody>
      </p:sp>
      <p:sp>
        <p:nvSpPr>
          <p:cNvPr id="20" name="AutoShape 13">
            <a:extLst>
              <a:ext uri="{FF2B5EF4-FFF2-40B4-BE49-F238E27FC236}">
                <a16:creationId xmlns:a16="http://schemas.microsoft.com/office/drawing/2014/main" id="{1F702A62-0044-4BB5-B1FF-106439219A38}"/>
              </a:ext>
            </a:extLst>
          </p:cNvPr>
          <p:cNvSpPr>
            <a:spLocks/>
          </p:cNvSpPr>
          <p:nvPr/>
        </p:nvSpPr>
        <p:spPr bwMode="auto">
          <a:xfrm>
            <a:off x="2524943" y="3239273"/>
            <a:ext cx="2556010" cy="309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F1AD7F"/>
                </a:solidFill>
                <a:latin typeface="Raleway" panose="020B0503030101060003" pitchFamily="34" charset="0"/>
                <a:ea typeface="ＭＳ Ｐゴシック" charset="0"/>
                <a:cs typeface="Open Sans" charset="0"/>
                <a:sym typeface="Open Sans" charset="0"/>
              </a:rPr>
              <a:t>An introduction to Self-determination Theory</a:t>
            </a:r>
            <a:endParaRPr lang="en-US" sz="1050" dirty="0">
              <a:solidFill>
                <a:srgbClr val="F1AD7F"/>
              </a:solidFill>
              <a:latin typeface="Raleway" panose="020B0503030101060003" pitchFamily="34" charset="0"/>
              <a:ea typeface="ＭＳ Ｐゴシック" charset="0"/>
              <a:cs typeface="Gill Sans" charset="0"/>
            </a:endParaRPr>
          </a:p>
        </p:txBody>
      </p:sp>
      <p:sp>
        <p:nvSpPr>
          <p:cNvPr id="21" name="AutoShape 14">
            <a:extLst>
              <a:ext uri="{FF2B5EF4-FFF2-40B4-BE49-F238E27FC236}">
                <a16:creationId xmlns:a16="http://schemas.microsoft.com/office/drawing/2014/main" id="{48360F42-F4B5-49EA-A302-B65EF2556895}"/>
              </a:ext>
            </a:extLst>
          </p:cNvPr>
          <p:cNvSpPr>
            <a:spLocks/>
          </p:cNvSpPr>
          <p:nvPr/>
        </p:nvSpPr>
        <p:spPr bwMode="auto">
          <a:xfrm>
            <a:off x="2524944" y="3644152"/>
            <a:ext cx="2896809" cy="6425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Get to know with the theory behind our motivation – the drivers of all conducts</a:t>
            </a:r>
            <a:endParaRPr lang="en-US" sz="900" dirty="0">
              <a:solidFill>
                <a:schemeClr val="tx1">
                  <a:lumMod val="75000"/>
                  <a:lumOff val="25000"/>
                </a:schemeClr>
              </a:solidFill>
              <a:latin typeface="Raleway" panose="020B0503030101060003" pitchFamily="34" charset="0"/>
              <a:ea typeface="ＭＳ Ｐゴシック" charset="0"/>
              <a:cs typeface="Gill Sans" charset="0"/>
            </a:endParaRPr>
          </a:p>
        </p:txBody>
      </p:sp>
      <p:sp>
        <p:nvSpPr>
          <p:cNvPr id="22" name="AutoShape 13">
            <a:extLst>
              <a:ext uri="{FF2B5EF4-FFF2-40B4-BE49-F238E27FC236}">
                <a16:creationId xmlns:a16="http://schemas.microsoft.com/office/drawing/2014/main" id="{9BC6EC11-9942-42AB-B6BE-7CCDC2FC33AE}"/>
              </a:ext>
            </a:extLst>
          </p:cNvPr>
          <p:cNvSpPr>
            <a:spLocks/>
          </p:cNvSpPr>
          <p:nvPr/>
        </p:nvSpPr>
        <p:spPr bwMode="auto">
          <a:xfrm>
            <a:off x="4616287" y="1072441"/>
            <a:ext cx="2320999" cy="324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419ED7"/>
                </a:solidFill>
                <a:latin typeface="Raleway" panose="020B0503030101060003" pitchFamily="34" charset="0"/>
                <a:ea typeface="ＭＳ Ｐゴシック" charset="0"/>
                <a:cs typeface="Open Sans" charset="0"/>
                <a:sym typeface="Open Sans" charset="0"/>
              </a:rPr>
              <a:t>How to set your own self-directed learning plan</a:t>
            </a:r>
            <a:endParaRPr lang="en-US" sz="1050" dirty="0">
              <a:solidFill>
                <a:srgbClr val="419ED7"/>
              </a:solidFill>
              <a:latin typeface="Raleway" panose="020B0503030101060003" pitchFamily="34" charset="0"/>
              <a:ea typeface="ＭＳ Ｐゴシック" charset="0"/>
              <a:cs typeface="Gill Sans" charset="0"/>
            </a:endParaRPr>
          </a:p>
        </p:txBody>
      </p:sp>
      <p:sp>
        <p:nvSpPr>
          <p:cNvPr id="23" name="AutoShape 14">
            <a:extLst>
              <a:ext uri="{FF2B5EF4-FFF2-40B4-BE49-F238E27FC236}">
                <a16:creationId xmlns:a16="http://schemas.microsoft.com/office/drawing/2014/main" id="{A5BBCBEE-AD78-4D97-8029-8A93F29FDB93}"/>
              </a:ext>
            </a:extLst>
          </p:cNvPr>
          <p:cNvSpPr>
            <a:spLocks/>
          </p:cNvSpPr>
          <p:nvPr/>
        </p:nvSpPr>
        <p:spPr bwMode="auto">
          <a:xfrm>
            <a:off x="4616286" y="1485733"/>
            <a:ext cx="2057399" cy="706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Plan your own course of action in achieving your goal and cultivate your intrinsic motivation</a:t>
            </a:r>
          </a:p>
        </p:txBody>
      </p:sp>
      <p:sp>
        <p:nvSpPr>
          <p:cNvPr id="24" name="AutoShape 13">
            <a:extLst>
              <a:ext uri="{FF2B5EF4-FFF2-40B4-BE49-F238E27FC236}">
                <a16:creationId xmlns:a16="http://schemas.microsoft.com/office/drawing/2014/main" id="{2FC8D5B2-F512-4E7E-8072-A48BCBA4848A}"/>
              </a:ext>
            </a:extLst>
          </p:cNvPr>
          <p:cNvSpPr>
            <a:spLocks/>
          </p:cNvSpPr>
          <p:nvPr/>
        </p:nvSpPr>
        <p:spPr bwMode="auto">
          <a:xfrm>
            <a:off x="6645295" y="3166349"/>
            <a:ext cx="2224089" cy="1735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45C1A4"/>
                </a:solidFill>
                <a:latin typeface="Raleway" panose="020B0503030101060003" pitchFamily="34" charset="0"/>
                <a:ea typeface="ＭＳ Ｐゴシック" charset="0"/>
                <a:cs typeface="Open Sans" charset="0"/>
                <a:sym typeface="Open Sans" charset="0"/>
              </a:rPr>
              <a:t>Helpful resources and how to use it</a:t>
            </a:r>
            <a:endParaRPr lang="en-US" sz="1050" dirty="0">
              <a:solidFill>
                <a:srgbClr val="45C1A4"/>
              </a:solidFill>
              <a:latin typeface="Raleway" panose="020B0503030101060003" pitchFamily="34" charset="0"/>
              <a:ea typeface="ＭＳ Ｐゴシック" charset="0"/>
              <a:cs typeface="Gill Sans" charset="0"/>
            </a:endParaRPr>
          </a:p>
        </p:txBody>
      </p:sp>
      <p:sp>
        <p:nvSpPr>
          <p:cNvPr id="25" name="AutoShape 14">
            <a:extLst>
              <a:ext uri="{FF2B5EF4-FFF2-40B4-BE49-F238E27FC236}">
                <a16:creationId xmlns:a16="http://schemas.microsoft.com/office/drawing/2014/main" id="{12F2BAA3-8C07-4FEA-9F9C-C6F2D0695A16}"/>
              </a:ext>
            </a:extLst>
          </p:cNvPr>
          <p:cNvSpPr>
            <a:spLocks/>
          </p:cNvSpPr>
          <p:nvPr/>
        </p:nvSpPr>
        <p:spPr bwMode="auto">
          <a:xfrm>
            <a:off x="6645295" y="3572853"/>
            <a:ext cx="2224089" cy="6425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Some universal resources to help students conducting their study and how to use it properly</a:t>
            </a:r>
          </a:p>
        </p:txBody>
      </p:sp>
      <p:cxnSp>
        <p:nvCxnSpPr>
          <p:cNvPr id="29" name="Straight Connector 28">
            <a:extLst>
              <a:ext uri="{FF2B5EF4-FFF2-40B4-BE49-F238E27FC236}">
                <a16:creationId xmlns:a16="http://schemas.microsoft.com/office/drawing/2014/main" id="{F1486263-3719-459B-9CA9-9BD4D229BE64}"/>
              </a:ext>
            </a:extLst>
          </p:cNvPr>
          <p:cNvCxnSpPr>
            <a:cxnSpLocks/>
          </p:cNvCxnSpPr>
          <p:nvPr/>
        </p:nvCxnSpPr>
        <p:spPr>
          <a:xfrm>
            <a:off x="6703097" y="341981"/>
            <a:ext cx="0" cy="301752"/>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14DBB56-D7DB-4706-BE57-BB7D0246FE64}"/>
              </a:ext>
            </a:extLst>
          </p:cNvPr>
          <p:cNvSpPr/>
          <p:nvPr/>
        </p:nvSpPr>
        <p:spPr>
          <a:xfrm>
            <a:off x="1122403" y="2380839"/>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1</a:t>
            </a:r>
            <a:endParaRPr lang="en-US" dirty="0">
              <a:solidFill>
                <a:schemeClr val="bg1"/>
              </a:solidFill>
            </a:endParaRPr>
          </a:p>
        </p:txBody>
      </p:sp>
      <p:sp>
        <p:nvSpPr>
          <p:cNvPr id="35" name="Rectangle 34">
            <a:extLst>
              <a:ext uri="{FF2B5EF4-FFF2-40B4-BE49-F238E27FC236}">
                <a16:creationId xmlns:a16="http://schemas.microsoft.com/office/drawing/2014/main" id="{3745A9A5-D384-4BC1-898B-6A350C0D5A68}"/>
              </a:ext>
            </a:extLst>
          </p:cNvPr>
          <p:cNvSpPr/>
          <p:nvPr/>
        </p:nvSpPr>
        <p:spPr>
          <a:xfrm>
            <a:off x="3177120" y="2387323"/>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2</a:t>
            </a:r>
            <a:endParaRPr lang="en-US" dirty="0">
              <a:solidFill>
                <a:schemeClr val="bg1"/>
              </a:solidFill>
            </a:endParaRPr>
          </a:p>
        </p:txBody>
      </p:sp>
      <p:sp>
        <p:nvSpPr>
          <p:cNvPr id="42" name="Rectangle 41">
            <a:extLst>
              <a:ext uri="{FF2B5EF4-FFF2-40B4-BE49-F238E27FC236}">
                <a16:creationId xmlns:a16="http://schemas.microsoft.com/office/drawing/2014/main" id="{87753011-3686-479C-A8DC-35D29D9FAB03}"/>
              </a:ext>
            </a:extLst>
          </p:cNvPr>
          <p:cNvSpPr/>
          <p:nvPr/>
        </p:nvSpPr>
        <p:spPr>
          <a:xfrm>
            <a:off x="5242575" y="2387084"/>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3</a:t>
            </a:r>
            <a:endParaRPr lang="en-US" dirty="0">
              <a:solidFill>
                <a:schemeClr val="bg1"/>
              </a:solidFill>
            </a:endParaRPr>
          </a:p>
        </p:txBody>
      </p:sp>
      <p:sp>
        <p:nvSpPr>
          <p:cNvPr id="43" name="Rectangle 42">
            <a:extLst>
              <a:ext uri="{FF2B5EF4-FFF2-40B4-BE49-F238E27FC236}">
                <a16:creationId xmlns:a16="http://schemas.microsoft.com/office/drawing/2014/main" id="{01311E88-C58D-4C3C-9976-59A6E5421A2A}"/>
              </a:ext>
            </a:extLst>
          </p:cNvPr>
          <p:cNvSpPr/>
          <p:nvPr/>
        </p:nvSpPr>
        <p:spPr>
          <a:xfrm>
            <a:off x="7304096" y="2387084"/>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4</a:t>
            </a:r>
            <a:endParaRPr lang="en-US" dirty="0">
              <a:solidFill>
                <a:schemeClr val="bg1"/>
              </a:solidFill>
            </a:endParaRPr>
          </a:p>
        </p:txBody>
      </p:sp>
      <p:grpSp>
        <p:nvGrpSpPr>
          <p:cNvPr id="36" name="Group 35">
            <a:extLst>
              <a:ext uri="{FF2B5EF4-FFF2-40B4-BE49-F238E27FC236}">
                <a16:creationId xmlns:a16="http://schemas.microsoft.com/office/drawing/2014/main" id="{16EFAB9C-8B7C-4AAA-8F58-58DA0031B705}"/>
              </a:ext>
            </a:extLst>
          </p:cNvPr>
          <p:cNvGrpSpPr/>
          <p:nvPr/>
        </p:nvGrpSpPr>
        <p:grpSpPr>
          <a:xfrm>
            <a:off x="3893543" y="4799757"/>
            <a:ext cx="1370290" cy="182880"/>
            <a:chOff x="7381134" y="1320692"/>
            <a:chExt cx="1370290" cy="182880"/>
          </a:xfrm>
        </p:grpSpPr>
        <p:sp>
          <p:nvSpPr>
            <p:cNvPr id="37" name="Oval 36">
              <a:extLst>
                <a:ext uri="{FF2B5EF4-FFF2-40B4-BE49-F238E27FC236}">
                  <a16:creationId xmlns:a16="http://schemas.microsoft.com/office/drawing/2014/main" id="{66DA14E7-6C74-41B5-8168-3C4CD4F8FA2F}"/>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2FF3174-F37F-457F-BFF4-038277B4DEB8}"/>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5792220-091C-4D12-87D3-0AFB6D0A4560}"/>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AFED92-2B17-49CF-9319-4762100404D6}"/>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5CBCC9F-6E7E-4FF8-AE6B-E57158DF88D7}"/>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9FE40663-584A-4A5E-9E51-AD8385F49EC0}"/>
              </a:ext>
            </a:extLst>
          </p:cNvPr>
          <p:cNvSpPr txBox="1"/>
          <p:nvPr/>
        </p:nvSpPr>
        <p:spPr>
          <a:xfrm>
            <a:off x="6714785" y="263589"/>
            <a:ext cx="1343638" cy="461665"/>
          </a:xfrm>
          <a:prstGeom prst="rect">
            <a:avLst/>
          </a:prstGeom>
          <a:noFill/>
        </p:spPr>
        <p:txBody>
          <a:bodyPr wrap="none" rtlCol="0">
            <a:spAutoFit/>
          </a:bodyPr>
          <a:lstStyle/>
          <a:p>
            <a:r>
              <a:rPr lang="en-MY" sz="2400" spc="-100" dirty="0">
                <a:solidFill>
                  <a:srgbClr val="419ED7"/>
                </a:solidFill>
                <a:latin typeface="Source Sans Pro Black" panose="020B0803030403020204" pitchFamily="34" charset="0"/>
                <a:ea typeface="Source Sans Pro Black" panose="020B0803030403020204" pitchFamily="34" charset="0"/>
              </a:rPr>
              <a:t>Contents</a:t>
            </a:r>
          </a:p>
        </p:txBody>
      </p:sp>
      <p:sp>
        <p:nvSpPr>
          <p:cNvPr id="30" name="Freeform: Shape 29">
            <a:extLst>
              <a:ext uri="{FF2B5EF4-FFF2-40B4-BE49-F238E27FC236}">
                <a16:creationId xmlns:a16="http://schemas.microsoft.com/office/drawing/2014/main" id="{BA4A0F66-37CB-46F6-A42A-E81B4AFE7D6F}"/>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35C2CFD3-63C8-4DE6-8027-0D7B079BD413}"/>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A11B532D-39B0-4F71-ADEF-1CC0B1161CBA}"/>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Wave 12">
            <a:extLst>
              <a:ext uri="{FF2B5EF4-FFF2-40B4-BE49-F238E27FC236}">
                <a16:creationId xmlns:a16="http://schemas.microsoft.com/office/drawing/2014/main" id="{8769D556-F4FB-41BC-9826-0AE9D927C4DA}"/>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TextBox 33">
            <a:extLst>
              <a:ext uri="{FF2B5EF4-FFF2-40B4-BE49-F238E27FC236}">
                <a16:creationId xmlns:a16="http://schemas.microsoft.com/office/drawing/2014/main" id="{EB87187D-6759-4F12-B2C6-90190543B46F}"/>
              </a:ext>
            </a:extLst>
          </p:cNvPr>
          <p:cNvSpPr txBox="1"/>
          <p:nvPr/>
        </p:nvSpPr>
        <p:spPr>
          <a:xfrm>
            <a:off x="-1473287" y="417195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01</a:t>
            </a:r>
            <a:endParaRPr lang="en-US" sz="41300" b="1" spc="-1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93697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1000"/>
                            </p:stCondLst>
                            <p:childTnLst>
                              <p:par>
                                <p:cTn id="49" presetID="2" presetClass="entr" presetSubtype="2"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1+#ppt_w/2"/>
                                          </p:val>
                                        </p:tav>
                                        <p:tav tm="100000">
                                          <p:val>
                                            <p:strVal val="#ppt_x"/>
                                          </p:val>
                                        </p:tav>
                                      </p:tavLst>
                                    </p:anim>
                                    <p:anim calcmode="lin" valueType="num">
                                      <p:cBhvr additive="base">
                                        <p:cTn id="52" dur="500" fill="hold"/>
                                        <p:tgtEl>
                                          <p:spTgt spid="22"/>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left)">
                                      <p:cBhvr>
                                        <p:cTn id="61" dur="500"/>
                                        <p:tgtEl>
                                          <p:spTgt spid="7"/>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500"/>
                                        <p:tgtEl>
                                          <p:spTgt spid="9"/>
                                        </p:tgtEl>
                                      </p:cBhvr>
                                    </p:animEffect>
                                  </p:childTnLst>
                                </p:cTn>
                              </p:par>
                            </p:childTnLst>
                          </p:cTn>
                        </p:par>
                        <p:par>
                          <p:cTn id="66" fill="hold">
                            <p:stCondLst>
                              <p:cond delay="1000"/>
                            </p:stCondLst>
                            <p:childTnLst>
                              <p:par>
                                <p:cTn id="67" presetID="2" presetClass="entr" presetSubtype="2"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8" grpId="0"/>
      <p:bldP spid="19" grpId="0"/>
      <p:bldP spid="20" grpId="0"/>
      <p:bldP spid="21" grpId="0"/>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6697DAF-4EA4-4AFA-8013-8B6A752F4526}"/>
              </a:ext>
            </a:extLst>
          </p:cNvPr>
          <p:cNvGrpSpPr/>
          <p:nvPr/>
        </p:nvGrpSpPr>
        <p:grpSpPr>
          <a:xfrm>
            <a:off x="1828800" y="528205"/>
            <a:ext cx="7086600" cy="4648200"/>
            <a:chOff x="2057400" y="528205"/>
            <a:chExt cx="7086600" cy="4648200"/>
          </a:xfrm>
        </p:grpSpPr>
        <p:pic>
          <p:nvPicPr>
            <p:cNvPr id="5" name="Picture 4">
              <a:extLst>
                <a:ext uri="{FF2B5EF4-FFF2-40B4-BE49-F238E27FC236}">
                  <a16:creationId xmlns:a16="http://schemas.microsoft.com/office/drawing/2014/main" id="{615E4295-7F9A-452D-B10C-962424E7FB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856" b="9630"/>
            <a:stretch/>
          </p:blipFill>
          <p:spPr>
            <a:xfrm>
              <a:off x="2057400" y="528205"/>
              <a:ext cx="7086600" cy="4648200"/>
            </a:xfrm>
            <a:prstGeom prst="rect">
              <a:avLst/>
            </a:prstGeom>
          </p:spPr>
        </p:pic>
        <p:sp>
          <p:nvSpPr>
            <p:cNvPr id="6" name="Rectangle 5">
              <a:extLst>
                <a:ext uri="{FF2B5EF4-FFF2-40B4-BE49-F238E27FC236}">
                  <a16:creationId xmlns:a16="http://schemas.microsoft.com/office/drawing/2014/main" id="{EEBD81D8-9DC3-481A-8D2C-DF1EABB1D3B4}"/>
                </a:ext>
              </a:extLst>
            </p:cNvPr>
            <p:cNvSpPr/>
            <p:nvPr/>
          </p:nvSpPr>
          <p:spPr>
            <a:xfrm>
              <a:off x="2057400" y="2646560"/>
              <a:ext cx="2971800" cy="39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51CE53A0-87DE-4D19-AAEA-07AF81ACEEC4}"/>
                </a:ext>
              </a:extLst>
            </p:cNvPr>
            <p:cNvSpPr/>
            <p:nvPr/>
          </p:nvSpPr>
          <p:spPr>
            <a:xfrm>
              <a:off x="2057400" y="528205"/>
              <a:ext cx="304800" cy="54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Box 8">
            <a:extLst>
              <a:ext uri="{FF2B5EF4-FFF2-40B4-BE49-F238E27FC236}">
                <a16:creationId xmlns:a16="http://schemas.microsoft.com/office/drawing/2014/main" id="{05167CCC-1610-4BFB-B4AB-FD137DA5D2E5}"/>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Intrinsic &amp; Extrinsic </a:t>
            </a:r>
            <a:r>
              <a:rPr lang="en-MY" sz="2400" spc="-100" dirty="0">
                <a:solidFill>
                  <a:srgbClr val="419ED7"/>
                </a:solidFill>
                <a:latin typeface="Source Sans Pro Black" panose="020B0803030403020204" pitchFamily="34" charset="0"/>
              </a:rPr>
              <a:t>motivation</a:t>
            </a:r>
          </a:p>
        </p:txBody>
      </p:sp>
      <p:cxnSp>
        <p:nvCxnSpPr>
          <p:cNvPr id="10" name="Straight Connector 9">
            <a:extLst>
              <a:ext uri="{FF2B5EF4-FFF2-40B4-BE49-F238E27FC236}">
                <a16:creationId xmlns:a16="http://schemas.microsoft.com/office/drawing/2014/main" id="{DA9AA8FF-7BE2-4DD5-A01E-B4D1975B1222}"/>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FE7C48FF-CB82-4FF1-BD22-033B45CEBD1E}"/>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130" b="91389" l="16857" r="80714">
                        <a14:foregroundMark x1="45286" y1="85278" x2="45857" y2="87407"/>
                        <a14:foregroundMark x1="45571" y1="90648" x2="46286" y2="91574"/>
                        <a14:foregroundMark x1="49857" y1="2222" x2="46857" y2="9815"/>
                        <a14:foregroundMark x1="19571" y1="13333" x2="18571" y2="12315"/>
                        <a14:foregroundMark x1="19000" y1="27870" x2="17714" y2="27870"/>
                        <a14:foregroundMark x1="32429" y1="15556" x2="32143" y2="16111"/>
                        <a14:foregroundMark x1="80857" y1="19259" x2="78429" y2="19722"/>
                        <a14:foregroundMark x1="16857" y1="11944" x2="16857" y2="11389"/>
                      </a14:backgroundRemoval>
                    </a14:imgEffect>
                  </a14:imgLayer>
                </a14:imgProps>
              </a:ext>
              <a:ext uri="{28A0092B-C50C-407E-A947-70E740481C1C}">
                <a14:useLocalDpi xmlns:a14="http://schemas.microsoft.com/office/drawing/2010/main" val="0"/>
              </a:ext>
            </a:extLst>
          </a:blip>
          <a:srcRect l="13429" r="13429" b="7987"/>
          <a:stretch/>
        </p:blipFill>
        <p:spPr bwMode="auto">
          <a:xfrm>
            <a:off x="3505200" y="2266950"/>
            <a:ext cx="535720" cy="10397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DBCEBE8-7837-407B-B062-25DB776176DB}"/>
              </a:ext>
            </a:extLst>
          </p:cNvPr>
          <p:cNvSpPr/>
          <p:nvPr/>
        </p:nvSpPr>
        <p:spPr>
          <a:xfrm>
            <a:off x="846452" y="1885950"/>
            <a:ext cx="2658748" cy="1938992"/>
          </a:xfrm>
          <a:prstGeom prst="rect">
            <a:avLst/>
          </a:prstGeom>
        </p:spPr>
        <p:txBody>
          <a:bodyPr wrap="square">
            <a:spAutoFit/>
          </a:bodyPr>
          <a:lstStyle/>
          <a:p>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Motivation concerns </a:t>
            </a:r>
            <a:r>
              <a:rPr lang="en-US" sz="2000" dirty="0">
                <a:solidFill>
                  <a:srgbClr val="F3C144"/>
                </a:solidFill>
                <a:latin typeface="Source Sans Pro Black" panose="020B0803030403020204" pitchFamily="34" charset="0"/>
                <a:ea typeface="Source Sans Pro Black" panose="020B0803030403020204" pitchFamily="34" charset="0"/>
              </a:rPr>
              <a:t>energy</a:t>
            </a: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2000" dirty="0">
                <a:solidFill>
                  <a:srgbClr val="F3C144"/>
                </a:solidFill>
                <a:latin typeface="Source Sans Pro Black" panose="020B0803030403020204" pitchFamily="34" charset="0"/>
                <a:ea typeface="Source Sans Pro Black" panose="020B0803030403020204" pitchFamily="34" charset="0"/>
              </a:rPr>
              <a:t>direction</a:t>
            </a: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 </a:t>
            </a:r>
            <a:r>
              <a:rPr lang="en-US" sz="2000" dirty="0">
                <a:solidFill>
                  <a:srgbClr val="F3C144"/>
                </a:solidFill>
                <a:latin typeface="Source Sans Pro Black" panose="020B0803030403020204" pitchFamily="34" charset="0"/>
                <a:ea typeface="Source Sans Pro Black" panose="020B0803030403020204" pitchFamily="34" charset="0"/>
              </a:rPr>
              <a:t>persistence</a:t>
            </a: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 and </a:t>
            </a:r>
            <a:r>
              <a:rPr lang="en-US" sz="2000" dirty="0">
                <a:solidFill>
                  <a:srgbClr val="F3C144"/>
                </a:solidFill>
                <a:latin typeface="Source Sans Pro Black" panose="020B0803030403020204" pitchFamily="34" charset="0"/>
                <a:ea typeface="Source Sans Pro Black" panose="020B0803030403020204" pitchFamily="34" charset="0"/>
              </a:rPr>
              <a:t>equifinality</a:t>
            </a:r>
            <a:r>
              <a:rPr lang="en-US" sz="2000" dirty="0">
                <a:solidFill>
                  <a:schemeClr val="tx1">
                    <a:lumMod val="75000"/>
                    <a:lumOff val="25000"/>
                  </a:schemeClr>
                </a:solidFill>
                <a:latin typeface="Source Sans Pro Black" panose="020B0803030403020204" pitchFamily="34" charset="0"/>
                <a:ea typeface="Source Sans Pro Black" panose="020B0803030403020204" pitchFamily="34" charset="0"/>
              </a:rPr>
              <a:t> </a:t>
            </a:r>
            <a:r>
              <a:rPr lang="en-US" sz="2000" dirty="0">
                <a:solidFill>
                  <a:schemeClr val="tx1">
                    <a:lumMod val="75000"/>
                    <a:lumOff val="25000"/>
                  </a:schemeClr>
                </a:solidFill>
                <a:latin typeface="Source Sans Pro Light" panose="020B0403030403020204" pitchFamily="34" charset="0"/>
                <a:ea typeface="Source Sans Pro Light" panose="020B0403030403020204" pitchFamily="34" charset="0"/>
              </a:rPr>
              <a:t>– all aspects of activation and intention.</a:t>
            </a:r>
          </a:p>
        </p:txBody>
      </p:sp>
      <p:sp>
        <p:nvSpPr>
          <p:cNvPr id="13" name="Rectangle 12">
            <a:extLst>
              <a:ext uri="{FF2B5EF4-FFF2-40B4-BE49-F238E27FC236}">
                <a16:creationId xmlns:a16="http://schemas.microsoft.com/office/drawing/2014/main" id="{4FE28EB7-D813-4C44-948C-51206A9566C7}"/>
              </a:ext>
            </a:extLst>
          </p:cNvPr>
          <p:cNvSpPr/>
          <p:nvPr/>
        </p:nvSpPr>
        <p:spPr>
          <a:xfrm>
            <a:off x="638636" y="1234056"/>
            <a:ext cx="455283" cy="1446550"/>
          </a:xfrm>
          <a:prstGeom prst="rect">
            <a:avLst/>
          </a:prstGeom>
        </p:spPr>
        <p:txBody>
          <a:bodyPr wrap="square">
            <a:spAutoFit/>
          </a:bodyPr>
          <a:lstStyle/>
          <a:p>
            <a:r>
              <a:rPr lang="en-US" sz="8800" b="1" i="1" dirty="0">
                <a:solidFill>
                  <a:srgbClr val="F3C144"/>
                </a:solidFill>
                <a:latin typeface="Montserrat" panose="00000500000000000000" pitchFamily="2" charset="0"/>
              </a:rPr>
              <a:t>“</a:t>
            </a:r>
            <a:endParaRPr lang="en-US" sz="8800" i="1" dirty="0">
              <a:solidFill>
                <a:srgbClr val="F3C144"/>
              </a:solidFill>
            </a:endParaRPr>
          </a:p>
        </p:txBody>
      </p:sp>
      <p:sp>
        <p:nvSpPr>
          <p:cNvPr id="11" name="Freeform: Shape 10">
            <a:extLst>
              <a:ext uri="{FF2B5EF4-FFF2-40B4-BE49-F238E27FC236}">
                <a16:creationId xmlns:a16="http://schemas.microsoft.com/office/drawing/2014/main" id="{4E93CF2C-D275-4EDE-8659-9DD8F079969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Wave 12">
            <a:extLst>
              <a:ext uri="{FF2B5EF4-FFF2-40B4-BE49-F238E27FC236}">
                <a16:creationId xmlns:a16="http://schemas.microsoft.com/office/drawing/2014/main" id="{8942F66C-2271-468B-9C1F-B7DBB0B98031}"/>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Freeform: Shape 14">
            <a:extLst>
              <a:ext uri="{FF2B5EF4-FFF2-40B4-BE49-F238E27FC236}">
                <a16:creationId xmlns:a16="http://schemas.microsoft.com/office/drawing/2014/main" id="{D0938899-6868-4ED0-9545-AC54D838144E}"/>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067CCA76-A96E-4C5E-A81A-068D01AE6F73}"/>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28272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C25498D-CA70-4DA5-BA54-D6CD0D12BE25}"/>
              </a:ext>
            </a:extLst>
          </p:cNvPr>
          <p:cNvGrpSpPr/>
          <p:nvPr/>
        </p:nvGrpSpPr>
        <p:grpSpPr>
          <a:xfrm>
            <a:off x="6324600" y="-247650"/>
            <a:ext cx="1005397" cy="2582969"/>
            <a:chOff x="5272882" y="-575223"/>
            <a:chExt cx="1646237" cy="4229354"/>
          </a:xfrm>
        </p:grpSpPr>
        <p:sp>
          <p:nvSpPr>
            <p:cNvPr id="5" name="Rectangle 2101">
              <a:extLst>
                <a:ext uri="{FF2B5EF4-FFF2-40B4-BE49-F238E27FC236}">
                  <a16:creationId xmlns:a16="http://schemas.microsoft.com/office/drawing/2014/main" id="{BCE9AD8E-4C2F-41CA-93D9-80269CA8EE83}"/>
                </a:ext>
              </a:extLst>
            </p:cNvPr>
            <p:cNvSpPr>
              <a:spLocks noChangeArrowheads="1"/>
            </p:cNvSpPr>
            <p:nvPr/>
          </p:nvSpPr>
          <p:spPr bwMode="auto">
            <a:xfrm>
              <a:off x="6106319" y="-575223"/>
              <a:ext cx="0" cy="2545306"/>
            </a:xfrm>
            <a:prstGeom prst="rect">
              <a:avLst/>
            </a:prstGeom>
            <a:solidFill>
              <a:schemeClr val="tx1">
                <a:lumMod val="75000"/>
                <a:lumOff val="25000"/>
              </a:schemeClr>
            </a:solidFill>
            <a:ln w="3175">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6" name="Freeform 3735">
              <a:extLst>
                <a:ext uri="{FF2B5EF4-FFF2-40B4-BE49-F238E27FC236}">
                  <a16:creationId xmlns:a16="http://schemas.microsoft.com/office/drawing/2014/main" id="{CFD6C408-14E1-460C-B906-D331F88B915C}"/>
                </a:ext>
              </a:extLst>
            </p:cNvPr>
            <p:cNvSpPr>
              <a:spLocks noEditPoints="1"/>
            </p:cNvSpPr>
            <p:nvPr/>
          </p:nvSpPr>
          <p:spPr bwMode="auto">
            <a:xfrm>
              <a:off x="5629085" y="1970726"/>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19ED7"/>
            </a:solidFill>
            <a:ln>
              <a:solidFill>
                <a:srgbClr val="419ED7"/>
              </a:solidFill>
            </a:ln>
          </p:spPr>
          <p:txBody>
            <a:bodyPr vert="horz" wrap="square" lIns="91440" tIns="45720" rIns="91440" bIns="45720" numCol="1" anchor="t" anchorCtr="0" compatLnSpc="1">
              <a:prstTxWarp prst="textNoShape">
                <a:avLst/>
              </a:prstTxWarp>
            </a:bodyPr>
            <a:lstStyle/>
            <a:p>
              <a:endParaRPr lang="en-US" dirty="0"/>
            </a:p>
          </p:txBody>
        </p:sp>
        <p:sp>
          <p:nvSpPr>
            <p:cNvPr id="7" name="Freeform 3736">
              <a:extLst>
                <a:ext uri="{FF2B5EF4-FFF2-40B4-BE49-F238E27FC236}">
                  <a16:creationId xmlns:a16="http://schemas.microsoft.com/office/drawing/2014/main" id="{E8316745-79A2-46C8-80FF-8CF59140A485}"/>
                </a:ext>
              </a:extLst>
            </p:cNvPr>
            <p:cNvSpPr>
              <a:spLocks/>
            </p:cNvSpPr>
            <p:nvPr/>
          </p:nvSpPr>
          <p:spPr bwMode="auto">
            <a:xfrm>
              <a:off x="6649244" y="2892131"/>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8" name="Freeform 3737">
              <a:extLst>
                <a:ext uri="{FF2B5EF4-FFF2-40B4-BE49-F238E27FC236}">
                  <a16:creationId xmlns:a16="http://schemas.microsoft.com/office/drawing/2014/main" id="{D3CF902B-EDD1-467F-B2CF-F4452B5A7C92}"/>
                </a:ext>
              </a:extLst>
            </p:cNvPr>
            <p:cNvSpPr>
              <a:spLocks/>
            </p:cNvSpPr>
            <p:nvPr/>
          </p:nvSpPr>
          <p:spPr bwMode="auto">
            <a:xfrm>
              <a:off x="6020594" y="3392193"/>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9" name="Freeform 3738">
              <a:extLst>
                <a:ext uri="{FF2B5EF4-FFF2-40B4-BE49-F238E27FC236}">
                  <a16:creationId xmlns:a16="http://schemas.microsoft.com/office/drawing/2014/main" id="{EB6CF6F1-16EA-4D79-95E7-9E6C73A50606}"/>
                </a:ext>
              </a:extLst>
            </p:cNvPr>
            <p:cNvSpPr>
              <a:spLocks/>
            </p:cNvSpPr>
            <p:nvPr/>
          </p:nvSpPr>
          <p:spPr bwMode="auto">
            <a:xfrm>
              <a:off x="5272882" y="2858793"/>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0" name="Freeform 3739">
              <a:extLst>
                <a:ext uri="{FF2B5EF4-FFF2-40B4-BE49-F238E27FC236}">
                  <a16:creationId xmlns:a16="http://schemas.microsoft.com/office/drawing/2014/main" id="{CB277735-C9C0-4F16-AC05-8FBBA408DB04}"/>
                </a:ext>
              </a:extLst>
            </p:cNvPr>
            <p:cNvSpPr>
              <a:spLocks/>
            </p:cNvSpPr>
            <p:nvPr/>
          </p:nvSpPr>
          <p:spPr bwMode="auto">
            <a:xfrm>
              <a:off x="5430044" y="2323806"/>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1" name="Freeform 3740">
              <a:extLst>
                <a:ext uri="{FF2B5EF4-FFF2-40B4-BE49-F238E27FC236}">
                  <a16:creationId xmlns:a16="http://schemas.microsoft.com/office/drawing/2014/main" id="{D3C446EF-C9D6-4D6C-9A6B-ECACCF4B53F3}"/>
                </a:ext>
              </a:extLst>
            </p:cNvPr>
            <p:cNvSpPr>
              <a:spLocks/>
            </p:cNvSpPr>
            <p:nvPr/>
          </p:nvSpPr>
          <p:spPr bwMode="auto">
            <a:xfrm>
              <a:off x="6530182" y="2323806"/>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2" name="Freeform 3741">
              <a:extLst>
                <a:ext uri="{FF2B5EF4-FFF2-40B4-BE49-F238E27FC236}">
                  <a16:creationId xmlns:a16="http://schemas.microsoft.com/office/drawing/2014/main" id="{8C2D8618-931F-4F7D-83B5-97C074DC84E2}"/>
                </a:ext>
              </a:extLst>
            </p:cNvPr>
            <p:cNvSpPr>
              <a:spLocks/>
            </p:cNvSpPr>
            <p:nvPr/>
          </p:nvSpPr>
          <p:spPr bwMode="auto">
            <a:xfrm>
              <a:off x="5476082" y="3277893"/>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3" name="Freeform 3742">
              <a:extLst>
                <a:ext uri="{FF2B5EF4-FFF2-40B4-BE49-F238E27FC236}">
                  <a16:creationId xmlns:a16="http://schemas.microsoft.com/office/drawing/2014/main" id="{A38FB775-34FC-4770-8C6E-E6EFB8E35172}"/>
                </a:ext>
              </a:extLst>
            </p:cNvPr>
            <p:cNvSpPr>
              <a:spLocks/>
            </p:cNvSpPr>
            <p:nvPr/>
          </p:nvSpPr>
          <p:spPr bwMode="auto">
            <a:xfrm>
              <a:off x="6480969" y="3277893"/>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0BC93FDC-69DE-4B95-AD48-E1EE305D3289}"/>
              </a:ext>
            </a:extLst>
          </p:cNvPr>
          <p:cNvGrpSpPr/>
          <p:nvPr/>
        </p:nvGrpSpPr>
        <p:grpSpPr>
          <a:xfrm>
            <a:off x="1752600" y="-171450"/>
            <a:ext cx="1005397" cy="2558276"/>
            <a:chOff x="1640271" y="-62511"/>
            <a:chExt cx="1646237" cy="4188923"/>
          </a:xfrm>
        </p:grpSpPr>
        <p:sp>
          <p:nvSpPr>
            <p:cNvPr id="15" name="Rectangle 2101">
              <a:extLst>
                <a:ext uri="{FF2B5EF4-FFF2-40B4-BE49-F238E27FC236}">
                  <a16:creationId xmlns:a16="http://schemas.microsoft.com/office/drawing/2014/main" id="{E89C86D3-BCCD-4FA7-B1B7-411BC338EFD2}"/>
                </a:ext>
              </a:extLst>
            </p:cNvPr>
            <p:cNvSpPr>
              <a:spLocks noChangeArrowheads="1"/>
            </p:cNvSpPr>
            <p:nvPr/>
          </p:nvSpPr>
          <p:spPr bwMode="auto">
            <a:xfrm>
              <a:off x="2449102" y="-62511"/>
              <a:ext cx="0" cy="2545307"/>
            </a:xfrm>
            <a:prstGeom prst="rect">
              <a:avLst/>
            </a:prstGeom>
            <a:solidFill>
              <a:schemeClr val="tx1">
                <a:lumMod val="75000"/>
                <a:lumOff val="25000"/>
              </a:schemeClr>
            </a:solidFill>
            <a:ln>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305">
              <a:extLst>
                <a:ext uri="{FF2B5EF4-FFF2-40B4-BE49-F238E27FC236}">
                  <a16:creationId xmlns:a16="http://schemas.microsoft.com/office/drawing/2014/main" id="{A85A1C44-E1B5-438C-8024-10B085994A4B}"/>
                </a:ext>
              </a:extLst>
            </p:cNvPr>
            <p:cNvSpPr>
              <a:spLocks/>
            </p:cNvSpPr>
            <p:nvPr/>
          </p:nvSpPr>
          <p:spPr bwMode="auto">
            <a:xfrm>
              <a:off x="2003808" y="2430963"/>
              <a:ext cx="939801"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3735">
              <a:extLst>
                <a:ext uri="{FF2B5EF4-FFF2-40B4-BE49-F238E27FC236}">
                  <a16:creationId xmlns:a16="http://schemas.microsoft.com/office/drawing/2014/main" id="{22EBF014-F94F-4D51-97D7-9E5CB59F7D5D}"/>
                </a:ext>
              </a:extLst>
            </p:cNvPr>
            <p:cNvSpPr>
              <a:spLocks noEditPoints="1"/>
            </p:cNvSpPr>
            <p:nvPr/>
          </p:nvSpPr>
          <p:spPr bwMode="auto">
            <a:xfrm>
              <a:off x="2000633" y="2430962"/>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F3B78F"/>
            </a:solidFill>
            <a:ln>
              <a:solidFill>
                <a:srgbClr val="F3B78F"/>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736">
              <a:extLst>
                <a:ext uri="{FF2B5EF4-FFF2-40B4-BE49-F238E27FC236}">
                  <a16:creationId xmlns:a16="http://schemas.microsoft.com/office/drawing/2014/main" id="{85A0E7C1-8B44-4237-8449-23466EC22503}"/>
                </a:ext>
              </a:extLst>
            </p:cNvPr>
            <p:cNvSpPr>
              <a:spLocks/>
            </p:cNvSpPr>
            <p:nvPr/>
          </p:nvSpPr>
          <p:spPr bwMode="auto">
            <a:xfrm>
              <a:off x="3016633" y="3364412"/>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9" name="Freeform 3737">
              <a:extLst>
                <a:ext uri="{FF2B5EF4-FFF2-40B4-BE49-F238E27FC236}">
                  <a16:creationId xmlns:a16="http://schemas.microsoft.com/office/drawing/2014/main" id="{C478A33E-0C63-4261-A94C-B812F98964F9}"/>
                </a:ext>
              </a:extLst>
            </p:cNvPr>
            <p:cNvSpPr>
              <a:spLocks/>
            </p:cNvSpPr>
            <p:nvPr/>
          </p:nvSpPr>
          <p:spPr bwMode="auto">
            <a:xfrm>
              <a:off x="2387983" y="3864474"/>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0" name="Freeform 3738">
              <a:extLst>
                <a:ext uri="{FF2B5EF4-FFF2-40B4-BE49-F238E27FC236}">
                  <a16:creationId xmlns:a16="http://schemas.microsoft.com/office/drawing/2014/main" id="{B850E56C-A085-48BF-A8D3-D0A6960A70AB}"/>
                </a:ext>
              </a:extLst>
            </p:cNvPr>
            <p:cNvSpPr>
              <a:spLocks/>
            </p:cNvSpPr>
            <p:nvPr/>
          </p:nvSpPr>
          <p:spPr bwMode="auto">
            <a:xfrm>
              <a:off x="1640271" y="3331074"/>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1" name="Freeform 3739">
              <a:extLst>
                <a:ext uri="{FF2B5EF4-FFF2-40B4-BE49-F238E27FC236}">
                  <a16:creationId xmlns:a16="http://schemas.microsoft.com/office/drawing/2014/main" id="{8332E5A1-AE5F-476D-930D-C94004379D91}"/>
                </a:ext>
              </a:extLst>
            </p:cNvPr>
            <p:cNvSpPr>
              <a:spLocks/>
            </p:cNvSpPr>
            <p:nvPr/>
          </p:nvSpPr>
          <p:spPr bwMode="auto">
            <a:xfrm>
              <a:off x="1797433" y="2796087"/>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sp>
          <p:nvSpPr>
            <p:cNvPr id="22" name="Freeform 3740">
              <a:extLst>
                <a:ext uri="{FF2B5EF4-FFF2-40B4-BE49-F238E27FC236}">
                  <a16:creationId xmlns:a16="http://schemas.microsoft.com/office/drawing/2014/main" id="{D6859309-D0DC-4991-A305-F4596DDE6B62}"/>
                </a:ext>
              </a:extLst>
            </p:cNvPr>
            <p:cNvSpPr>
              <a:spLocks/>
            </p:cNvSpPr>
            <p:nvPr/>
          </p:nvSpPr>
          <p:spPr bwMode="auto">
            <a:xfrm>
              <a:off x="2897571" y="2796087"/>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3" name="Freeform 3741">
              <a:extLst>
                <a:ext uri="{FF2B5EF4-FFF2-40B4-BE49-F238E27FC236}">
                  <a16:creationId xmlns:a16="http://schemas.microsoft.com/office/drawing/2014/main" id="{3F01AF80-8D2F-415D-927E-1DA1316CC10B}"/>
                </a:ext>
              </a:extLst>
            </p:cNvPr>
            <p:cNvSpPr>
              <a:spLocks/>
            </p:cNvSpPr>
            <p:nvPr/>
          </p:nvSpPr>
          <p:spPr bwMode="auto">
            <a:xfrm>
              <a:off x="1843471" y="3750174"/>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4" name="Freeform 3742">
              <a:extLst>
                <a:ext uri="{FF2B5EF4-FFF2-40B4-BE49-F238E27FC236}">
                  <a16:creationId xmlns:a16="http://schemas.microsoft.com/office/drawing/2014/main" id="{D1E9392A-69AB-4BA0-B731-D55029E75B20}"/>
                </a:ext>
              </a:extLst>
            </p:cNvPr>
            <p:cNvSpPr>
              <a:spLocks/>
            </p:cNvSpPr>
            <p:nvPr/>
          </p:nvSpPr>
          <p:spPr bwMode="auto">
            <a:xfrm>
              <a:off x="2848358" y="3750174"/>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grpSp>
      <p:sp>
        <p:nvSpPr>
          <p:cNvPr id="25" name="Rectangle 24">
            <a:extLst>
              <a:ext uri="{FF2B5EF4-FFF2-40B4-BE49-F238E27FC236}">
                <a16:creationId xmlns:a16="http://schemas.microsoft.com/office/drawing/2014/main" id="{B194BD04-616C-4492-BB05-DD12BF1BE898}"/>
              </a:ext>
            </a:extLst>
          </p:cNvPr>
          <p:cNvSpPr/>
          <p:nvPr/>
        </p:nvSpPr>
        <p:spPr>
          <a:xfrm>
            <a:off x="616174" y="2364531"/>
            <a:ext cx="3963709" cy="2308324"/>
          </a:xfrm>
          <a:prstGeom prst="rect">
            <a:avLst/>
          </a:prstGeom>
        </p:spPr>
        <p:txBody>
          <a:bodyPr wrap="square">
            <a:spAutoFit/>
          </a:bodyPr>
          <a:lstStyle/>
          <a:p>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Vallerand and Reid (1984) found that Intrinsic motivation were mediated by </a:t>
            </a:r>
            <a:r>
              <a:rPr lang="en-US" b="1" dirty="0">
                <a:solidFill>
                  <a:srgbClr val="F3B78F"/>
                </a:solidFill>
                <a:latin typeface="Source Sans Pro" panose="020B0503030403020204" pitchFamily="34" charset="0"/>
                <a:ea typeface="Source Sans Pro" panose="020B0503030403020204" pitchFamily="34" charset="0"/>
              </a:rPr>
              <a:t>perceived competence</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a:t>
            </a:r>
            <a:r>
              <a:rPr lang="en-US" b="1" dirty="0">
                <a:solidFill>
                  <a:schemeClr val="tx1">
                    <a:lumMod val="65000"/>
                    <a:lumOff val="35000"/>
                  </a:schemeClr>
                </a:solidFill>
                <a:latin typeface="Source Sans Pro Light" panose="020B0403030403020204" pitchFamily="34" charset="0"/>
                <a:ea typeface="Source Sans Pro Light" panose="020B0403030403020204" pitchFamily="34" charset="0"/>
              </a:rPr>
              <a:t> </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Thus, </a:t>
            </a:r>
            <a:r>
              <a:rPr lang="en-US" b="1" dirty="0">
                <a:solidFill>
                  <a:srgbClr val="F3B78F"/>
                </a:solidFill>
                <a:latin typeface="Source Sans Pro" panose="020B0503030403020204" pitchFamily="34" charset="0"/>
                <a:ea typeface="Source Sans Pro" panose="020B0503030403020204" pitchFamily="34" charset="0"/>
              </a:rPr>
              <a:t>optimal challenges</a:t>
            </a:r>
            <a:r>
              <a:rPr lang="en-US" dirty="0">
                <a:solidFill>
                  <a:srgbClr val="F3B78F"/>
                </a:solidFill>
                <a:latin typeface="Source Sans Pro" panose="020B0503030403020204" pitchFamily="34" charset="0"/>
                <a:ea typeface="Source Sans Pro" panose="020B0503030403020204" pitchFamily="34" charset="0"/>
              </a:rPr>
              <a:t> </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and</a:t>
            </a:r>
            <a:r>
              <a:rPr lang="en-US" dirty="0">
                <a:latin typeface="Source Sans Pro Light" panose="020B0403030403020204" pitchFamily="34" charset="0"/>
                <a:ea typeface="Source Sans Pro Light" panose="020B0403030403020204" pitchFamily="34" charset="0"/>
              </a:rPr>
              <a:t> </a:t>
            </a:r>
            <a:r>
              <a:rPr lang="en-US" b="1" dirty="0">
                <a:solidFill>
                  <a:srgbClr val="F3B78F"/>
                </a:solidFill>
                <a:latin typeface="Source Sans Pro" panose="020B0503030403020204" pitchFamily="34" charset="0"/>
                <a:ea typeface="Source Sans Pro" panose="020B0503030403020204" pitchFamily="34" charset="0"/>
              </a:rPr>
              <a:t>positive performance feedback</a:t>
            </a:r>
            <a:r>
              <a:rPr lang="en-US" dirty="0">
                <a:solidFill>
                  <a:srgbClr val="F3B78F"/>
                </a:solidFill>
                <a:latin typeface="Source Sans Pro" panose="020B0503030403020204" pitchFamily="34" charset="0"/>
                <a:ea typeface="Source Sans Pro" panose="020B0503030403020204" pitchFamily="34" charset="0"/>
              </a:rPr>
              <a:t> </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enhanced it, whereas negative performance feedback diminished it (Deci, 1975)</a:t>
            </a:r>
          </a:p>
          <a:p>
            <a:endParaRPr lang="en-US" dirty="0">
              <a:latin typeface="Source Sans Pro Light" panose="020B0403030403020204" pitchFamily="34" charset="0"/>
              <a:ea typeface="Source Sans Pro Light" panose="020B0403030403020204" pitchFamily="34" charset="0"/>
            </a:endParaRPr>
          </a:p>
        </p:txBody>
      </p:sp>
      <p:sp>
        <p:nvSpPr>
          <p:cNvPr id="26" name="Rectangle 25">
            <a:extLst>
              <a:ext uri="{FF2B5EF4-FFF2-40B4-BE49-F238E27FC236}">
                <a16:creationId xmlns:a16="http://schemas.microsoft.com/office/drawing/2014/main" id="{E4F1ABB7-1B7A-4F45-97DB-F40F11C0402D}"/>
              </a:ext>
            </a:extLst>
          </p:cNvPr>
          <p:cNvSpPr/>
          <p:nvPr/>
        </p:nvSpPr>
        <p:spPr>
          <a:xfrm>
            <a:off x="4567134" y="2332010"/>
            <a:ext cx="3960692" cy="2585323"/>
          </a:xfrm>
          <a:prstGeom prst="rect">
            <a:avLst/>
          </a:prstGeom>
        </p:spPr>
        <p:txBody>
          <a:bodyPr wrap="square">
            <a:spAutoFit/>
          </a:bodyPr>
          <a:lstStyle/>
          <a:p>
            <a:pPr algn="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Feelings of competence will not enhance intrinsic motivation unless accompanied by a </a:t>
            </a:r>
            <a:r>
              <a:rPr lang="en-US" b="1" dirty="0">
                <a:solidFill>
                  <a:srgbClr val="419ED7"/>
                </a:solidFill>
                <a:latin typeface="Source Sans Pro" panose="020B0503030403020204" pitchFamily="34" charset="0"/>
                <a:ea typeface="Source Sans Pro" panose="020B0503030403020204" pitchFamily="34" charset="0"/>
              </a:rPr>
              <a:t>sense of autonomy </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or in attributional terms, </a:t>
            </a:r>
            <a:r>
              <a:rPr lang="en-US" b="1" dirty="0">
                <a:solidFill>
                  <a:srgbClr val="419ED7"/>
                </a:solidFill>
                <a:latin typeface="Source Sans Pro" panose="020B0503030403020204" pitchFamily="34" charset="0"/>
                <a:ea typeface="Source Sans Pro" panose="020B0503030403020204" pitchFamily="34" charset="0"/>
              </a:rPr>
              <a:t>perceived locus of causality</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 (</a:t>
            </a:r>
            <a:r>
              <a:rPr lang="en-US" dirty="0" err="1">
                <a:solidFill>
                  <a:schemeClr val="tx1">
                    <a:lumMod val="65000"/>
                    <a:lumOff val="35000"/>
                  </a:schemeClr>
                </a:solidFill>
                <a:latin typeface="Source Sans Pro Light" panose="020B0403030403020204" pitchFamily="34" charset="0"/>
                <a:ea typeface="Source Sans Pro Light" panose="020B0403030403020204" pitchFamily="34" charset="0"/>
              </a:rPr>
              <a:t>deCharms</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 1968). Choice, acknowledgment of feelings, and opportunities for self-direction were found to enhance intrinsic motivation.</a:t>
            </a:r>
          </a:p>
          <a:p>
            <a:pPr algn="ctr"/>
            <a:endParaRPr lang="en-US" dirty="0">
              <a:solidFill>
                <a:schemeClr val="tx1">
                  <a:lumMod val="65000"/>
                  <a:lumOff val="35000"/>
                </a:schemeClr>
              </a:solidFill>
              <a:latin typeface="Source Sans Pro Light" panose="020B0403030403020204" pitchFamily="34" charset="0"/>
              <a:ea typeface="Source Sans Pro Light" panose="020B0403030403020204" pitchFamily="34" charset="0"/>
            </a:endParaRPr>
          </a:p>
        </p:txBody>
      </p:sp>
      <p:grpSp>
        <p:nvGrpSpPr>
          <p:cNvPr id="27" name="Group 26">
            <a:extLst>
              <a:ext uri="{FF2B5EF4-FFF2-40B4-BE49-F238E27FC236}">
                <a16:creationId xmlns:a16="http://schemas.microsoft.com/office/drawing/2014/main" id="{BD171909-84F1-4323-A0CC-A60C53313224}"/>
              </a:ext>
            </a:extLst>
          </p:cNvPr>
          <p:cNvGrpSpPr/>
          <p:nvPr/>
        </p:nvGrpSpPr>
        <p:grpSpPr>
          <a:xfrm>
            <a:off x="3886855" y="4799757"/>
            <a:ext cx="1370290" cy="182880"/>
            <a:chOff x="7381134" y="1320692"/>
            <a:chExt cx="1370290" cy="182880"/>
          </a:xfrm>
        </p:grpSpPr>
        <p:sp>
          <p:nvSpPr>
            <p:cNvPr id="28" name="Oval 27">
              <a:extLst>
                <a:ext uri="{FF2B5EF4-FFF2-40B4-BE49-F238E27FC236}">
                  <a16:creationId xmlns:a16="http://schemas.microsoft.com/office/drawing/2014/main" id="{0F22CE2E-C785-4D77-BFE5-E8E25F76546E}"/>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1DEDE84-CD61-423A-B3E2-1A1FB2E37E21}"/>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A31FCC9-EEEC-47A8-A7F0-CB7D5672363A}"/>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521F8C5-ACD2-4B0B-BBA0-2039CBBDC0E7}"/>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A8FDF6C-9C21-40F6-A7B5-6AA902E19D58}"/>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EC8D3958-2593-4E7E-A577-6C6B6B7E7716}"/>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Black" panose="020B0803030403020204" pitchFamily="34" charset="0"/>
              </a:rPr>
              <a:t>Mediators of </a:t>
            </a:r>
            <a:r>
              <a:rPr lang="en-MY" sz="2400" spc="-100" dirty="0">
                <a:solidFill>
                  <a:srgbClr val="419ED7"/>
                </a:solidFill>
                <a:latin typeface="Source Sans Pro" panose="020B0503030403020204" pitchFamily="34" charset="0"/>
                <a:ea typeface="Source Sans Pro" panose="020B0503030403020204" pitchFamily="34" charset="0"/>
              </a:rPr>
              <a:t>intrinsic motivation</a:t>
            </a:r>
            <a:endParaRPr lang="en-MY" sz="2400" spc="-100" dirty="0">
              <a:solidFill>
                <a:srgbClr val="419ED7"/>
              </a:solidFill>
              <a:latin typeface="Source Sans Pro Black" panose="020B0803030403020204" pitchFamily="34" charset="0"/>
            </a:endParaRPr>
          </a:p>
        </p:txBody>
      </p:sp>
      <p:cxnSp>
        <p:nvCxnSpPr>
          <p:cNvPr id="34" name="Straight Connector 33">
            <a:extLst>
              <a:ext uri="{FF2B5EF4-FFF2-40B4-BE49-F238E27FC236}">
                <a16:creationId xmlns:a16="http://schemas.microsoft.com/office/drawing/2014/main" id="{84F1144D-62EB-435C-BD85-95521CBF832F}"/>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0E33FD5D-D19E-4F11-A572-FD47EC5CC5E3}"/>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6" name="Wave 12">
            <a:extLst>
              <a:ext uri="{FF2B5EF4-FFF2-40B4-BE49-F238E27FC236}">
                <a16:creationId xmlns:a16="http://schemas.microsoft.com/office/drawing/2014/main" id="{0A0B54D9-2F19-4BFA-8FFF-2639E6A9B0A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E6E6C0D-C88F-431F-93AE-574107E531EC}"/>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8D731F7D-CAB7-4934-949D-19FE96BA5988}"/>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135031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decel="100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3B7ED9-A429-4DE5-A984-59B622F0A854}"/>
              </a:ext>
            </a:extLst>
          </p:cNvPr>
          <p:cNvGrpSpPr/>
          <p:nvPr/>
        </p:nvGrpSpPr>
        <p:grpSpPr>
          <a:xfrm>
            <a:off x="2819400" y="-11219"/>
            <a:ext cx="1005397" cy="2582969"/>
            <a:chOff x="5272882" y="-575223"/>
            <a:chExt cx="1646237" cy="4229354"/>
          </a:xfrm>
        </p:grpSpPr>
        <p:sp>
          <p:nvSpPr>
            <p:cNvPr id="5" name="Rectangle 2101">
              <a:extLst>
                <a:ext uri="{FF2B5EF4-FFF2-40B4-BE49-F238E27FC236}">
                  <a16:creationId xmlns:a16="http://schemas.microsoft.com/office/drawing/2014/main" id="{6453519C-4C3C-4EBF-8023-3525972904F6}"/>
                </a:ext>
              </a:extLst>
            </p:cNvPr>
            <p:cNvSpPr>
              <a:spLocks noChangeArrowheads="1"/>
            </p:cNvSpPr>
            <p:nvPr/>
          </p:nvSpPr>
          <p:spPr bwMode="auto">
            <a:xfrm>
              <a:off x="6106319" y="-575223"/>
              <a:ext cx="0" cy="2545306"/>
            </a:xfrm>
            <a:prstGeom prst="rect">
              <a:avLst/>
            </a:prstGeom>
            <a:solidFill>
              <a:schemeClr val="tx1">
                <a:lumMod val="75000"/>
                <a:lumOff val="25000"/>
              </a:schemeClr>
            </a:solidFill>
            <a:ln w="3175">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7" name="Freeform 3735">
              <a:extLst>
                <a:ext uri="{FF2B5EF4-FFF2-40B4-BE49-F238E27FC236}">
                  <a16:creationId xmlns:a16="http://schemas.microsoft.com/office/drawing/2014/main" id="{6B10A1BA-685E-408A-A2A2-D51ADDB93373}"/>
                </a:ext>
              </a:extLst>
            </p:cNvPr>
            <p:cNvSpPr>
              <a:spLocks noEditPoints="1"/>
            </p:cNvSpPr>
            <p:nvPr/>
          </p:nvSpPr>
          <p:spPr bwMode="auto">
            <a:xfrm>
              <a:off x="5629085" y="1970726"/>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19ED7"/>
            </a:solidFill>
            <a:ln>
              <a:solidFill>
                <a:srgbClr val="419ED7"/>
              </a:solidFill>
            </a:ln>
          </p:spPr>
          <p:txBody>
            <a:bodyPr vert="horz" wrap="square" lIns="91440" tIns="45720" rIns="91440" bIns="45720" numCol="1" anchor="t" anchorCtr="0" compatLnSpc="1">
              <a:prstTxWarp prst="textNoShape">
                <a:avLst/>
              </a:prstTxWarp>
            </a:bodyPr>
            <a:lstStyle/>
            <a:p>
              <a:endParaRPr lang="en-US" dirty="0"/>
            </a:p>
          </p:txBody>
        </p:sp>
        <p:sp>
          <p:nvSpPr>
            <p:cNvPr id="8" name="Freeform 3736">
              <a:extLst>
                <a:ext uri="{FF2B5EF4-FFF2-40B4-BE49-F238E27FC236}">
                  <a16:creationId xmlns:a16="http://schemas.microsoft.com/office/drawing/2014/main" id="{85E3A754-6741-4C72-9714-6CD12878A571}"/>
                </a:ext>
              </a:extLst>
            </p:cNvPr>
            <p:cNvSpPr>
              <a:spLocks/>
            </p:cNvSpPr>
            <p:nvPr/>
          </p:nvSpPr>
          <p:spPr bwMode="auto">
            <a:xfrm>
              <a:off x="6649244" y="2892131"/>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9" name="Freeform 3737">
              <a:extLst>
                <a:ext uri="{FF2B5EF4-FFF2-40B4-BE49-F238E27FC236}">
                  <a16:creationId xmlns:a16="http://schemas.microsoft.com/office/drawing/2014/main" id="{AE9E6322-B973-4545-AD77-2E8A12FCA5CE}"/>
                </a:ext>
              </a:extLst>
            </p:cNvPr>
            <p:cNvSpPr>
              <a:spLocks/>
            </p:cNvSpPr>
            <p:nvPr/>
          </p:nvSpPr>
          <p:spPr bwMode="auto">
            <a:xfrm>
              <a:off x="6020594" y="3392193"/>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0" name="Freeform 3738">
              <a:extLst>
                <a:ext uri="{FF2B5EF4-FFF2-40B4-BE49-F238E27FC236}">
                  <a16:creationId xmlns:a16="http://schemas.microsoft.com/office/drawing/2014/main" id="{8857FA51-51A9-4965-BBE9-D955BF732DCE}"/>
                </a:ext>
              </a:extLst>
            </p:cNvPr>
            <p:cNvSpPr>
              <a:spLocks/>
            </p:cNvSpPr>
            <p:nvPr/>
          </p:nvSpPr>
          <p:spPr bwMode="auto">
            <a:xfrm>
              <a:off x="5272882" y="2858793"/>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1" name="Freeform 3739">
              <a:extLst>
                <a:ext uri="{FF2B5EF4-FFF2-40B4-BE49-F238E27FC236}">
                  <a16:creationId xmlns:a16="http://schemas.microsoft.com/office/drawing/2014/main" id="{20B1A836-EF09-4EAB-AC66-9C64D03531F2}"/>
                </a:ext>
              </a:extLst>
            </p:cNvPr>
            <p:cNvSpPr>
              <a:spLocks/>
            </p:cNvSpPr>
            <p:nvPr/>
          </p:nvSpPr>
          <p:spPr bwMode="auto">
            <a:xfrm>
              <a:off x="5430044" y="2323806"/>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2" name="Freeform 3740">
              <a:extLst>
                <a:ext uri="{FF2B5EF4-FFF2-40B4-BE49-F238E27FC236}">
                  <a16:creationId xmlns:a16="http://schemas.microsoft.com/office/drawing/2014/main" id="{58EAEF79-7304-4ED7-8AD2-BA552E001F8C}"/>
                </a:ext>
              </a:extLst>
            </p:cNvPr>
            <p:cNvSpPr>
              <a:spLocks/>
            </p:cNvSpPr>
            <p:nvPr/>
          </p:nvSpPr>
          <p:spPr bwMode="auto">
            <a:xfrm>
              <a:off x="6530182" y="2323806"/>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3" name="Freeform 3741">
              <a:extLst>
                <a:ext uri="{FF2B5EF4-FFF2-40B4-BE49-F238E27FC236}">
                  <a16:creationId xmlns:a16="http://schemas.microsoft.com/office/drawing/2014/main" id="{351B66FA-5EFA-4B6A-BF0F-B2D25BF6D504}"/>
                </a:ext>
              </a:extLst>
            </p:cNvPr>
            <p:cNvSpPr>
              <a:spLocks/>
            </p:cNvSpPr>
            <p:nvPr/>
          </p:nvSpPr>
          <p:spPr bwMode="auto">
            <a:xfrm>
              <a:off x="5476082" y="3277893"/>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4" name="Freeform 3742">
              <a:extLst>
                <a:ext uri="{FF2B5EF4-FFF2-40B4-BE49-F238E27FC236}">
                  <a16:creationId xmlns:a16="http://schemas.microsoft.com/office/drawing/2014/main" id="{EEFFE9D4-91CC-4290-8815-797A23544C31}"/>
                </a:ext>
              </a:extLst>
            </p:cNvPr>
            <p:cNvSpPr>
              <a:spLocks/>
            </p:cNvSpPr>
            <p:nvPr/>
          </p:nvSpPr>
          <p:spPr bwMode="auto">
            <a:xfrm>
              <a:off x="6480969" y="3277893"/>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B65E1063-25C4-496D-9A6B-8BC89AFA133C}"/>
              </a:ext>
            </a:extLst>
          </p:cNvPr>
          <p:cNvGrpSpPr/>
          <p:nvPr/>
        </p:nvGrpSpPr>
        <p:grpSpPr>
          <a:xfrm>
            <a:off x="990600" y="-20435"/>
            <a:ext cx="1005397" cy="2558276"/>
            <a:chOff x="1640271" y="-62511"/>
            <a:chExt cx="1646237" cy="4188923"/>
          </a:xfrm>
        </p:grpSpPr>
        <p:sp>
          <p:nvSpPr>
            <p:cNvPr id="16" name="Rectangle 2101">
              <a:extLst>
                <a:ext uri="{FF2B5EF4-FFF2-40B4-BE49-F238E27FC236}">
                  <a16:creationId xmlns:a16="http://schemas.microsoft.com/office/drawing/2014/main" id="{5EDB2ABE-FDD5-40F6-8374-E2B846D52D4F}"/>
                </a:ext>
              </a:extLst>
            </p:cNvPr>
            <p:cNvSpPr>
              <a:spLocks noChangeArrowheads="1"/>
            </p:cNvSpPr>
            <p:nvPr/>
          </p:nvSpPr>
          <p:spPr bwMode="auto">
            <a:xfrm>
              <a:off x="2449102" y="-62511"/>
              <a:ext cx="0" cy="2545307"/>
            </a:xfrm>
            <a:prstGeom prst="rect">
              <a:avLst/>
            </a:prstGeom>
            <a:solidFill>
              <a:schemeClr val="tx1">
                <a:lumMod val="75000"/>
                <a:lumOff val="25000"/>
              </a:schemeClr>
            </a:solidFill>
            <a:ln>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305">
              <a:extLst>
                <a:ext uri="{FF2B5EF4-FFF2-40B4-BE49-F238E27FC236}">
                  <a16:creationId xmlns:a16="http://schemas.microsoft.com/office/drawing/2014/main" id="{533521F8-DB52-414F-BB4F-30C4EE01EDA4}"/>
                </a:ext>
              </a:extLst>
            </p:cNvPr>
            <p:cNvSpPr>
              <a:spLocks/>
            </p:cNvSpPr>
            <p:nvPr/>
          </p:nvSpPr>
          <p:spPr bwMode="auto">
            <a:xfrm>
              <a:off x="2003808" y="2430963"/>
              <a:ext cx="939801"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3735">
              <a:extLst>
                <a:ext uri="{FF2B5EF4-FFF2-40B4-BE49-F238E27FC236}">
                  <a16:creationId xmlns:a16="http://schemas.microsoft.com/office/drawing/2014/main" id="{9F8B67AB-C8A2-4FEA-999A-4A08DB23FBB6}"/>
                </a:ext>
              </a:extLst>
            </p:cNvPr>
            <p:cNvSpPr>
              <a:spLocks noEditPoints="1"/>
            </p:cNvSpPr>
            <p:nvPr/>
          </p:nvSpPr>
          <p:spPr bwMode="auto">
            <a:xfrm>
              <a:off x="2000633" y="2430962"/>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F3B78F"/>
            </a:solidFill>
            <a:ln>
              <a:solidFill>
                <a:srgbClr val="F3B78F"/>
              </a:solidFill>
            </a:ln>
          </p:spPr>
          <p:txBody>
            <a:bodyPr vert="horz" wrap="square" lIns="91440" tIns="45720" rIns="91440" bIns="45720" numCol="1" anchor="t" anchorCtr="0" compatLnSpc="1">
              <a:prstTxWarp prst="textNoShape">
                <a:avLst/>
              </a:prstTxWarp>
            </a:bodyPr>
            <a:lstStyle/>
            <a:p>
              <a:endParaRPr lang="en-US" dirty="0"/>
            </a:p>
          </p:txBody>
        </p:sp>
        <p:sp>
          <p:nvSpPr>
            <p:cNvPr id="19" name="Freeform 3736">
              <a:extLst>
                <a:ext uri="{FF2B5EF4-FFF2-40B4-BE49-F238E27FC236}">
                  <a16:creationId xmlns:a16="http://schemas.microsoft.com/office/drawing/2014/main" id="{83B6AC6E-3635-4CF8-A397-157E8C5DC6D8}"/>
                </a:ext>
              </a:extLst>
            </p:cNvPr>
            <p:cNvSpPr>
              <a:spLocks/>
            </p:cNvSpPr>
            <p:nvPr/>
          </p:nvSpPr>
          <p:spPr bwMode="auto">
            <a:xfrm>
              <a:off x="3016633" y="3364412"/>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0" name="Freeform 3737">
              <a:extLst>
                <a:ext uri="{FF2B5EF4-FFF2-40B4-BE49-F238E27FC236}">
                  <a16:creationId xmlns:a16="http://schemas.microsoft.com/office/drawing/2014/main" id="{ADE5B7AD-1D28-4EED-9048-BC947EFADB70}"/>
                </a:ext>
              </a:extLst>
            </p:cNvPr>
            <p:cNvSpPr>
              <a:spLocks/>
            </p:cNvSpPr>
            <p:nvPr/>
          </p:nvSpPr>
          <p:spPr bwMode="auto">
            <a:xfrm>
              <a:off x="2387983" y="3864474"/>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1" name="Freeform 3738">
              <a:extLst>
                <a:ext uri="{FF2B5EF4-FFF2-40B4-BE49-F238E27FC236}">
                  <a16:creationId xmlns:a16="http://schemas.microsoft.com/office/drawing/2014/main" id="{F10EBC8C-E01E-467D-9C30-833CEAAD46A9}"/>
                </a:ext>
              </a:extLst>
            </p:cNvPr>
            <p:cNvSpPr>
              <a:spLocks/>
            </p:cNvSpPr>
            <p:nvPr/>
          </p:nvSpPr>
          <p:spPr bwMode="auto">
            <a:xfrm>
              <a:off x="1640271" y="3331074"/>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2" name="Freeform 3739">
              <a:extLst>
                <a:ext uri="{FF2B5EF4-FFF2-40B4-BE49-F238E27FC236}">
                  <a16:creationId xmlns:a16="http://schemas.microsoft.com/office/drawing/2014/main" id="{BADA210D-9DC8-4B60-BB5C-491A274F67CE}"/>
                </a:ext>
              </a:extLst>
            </p:cNvPr>
            <p:cNvSpPr>
              <a:spLocks/>
            </p:cNvSpPr>
            <p:nvPr/>
          </p:nvSpPr>
          <p:spPr bwMode="auto">
            <a:xfrm>
              <a:off x="1797433" y="2796087"/>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sp>
          <p:nvSpPr>
            <p:cNvPr id="23" name="Freeform 3740">
              <a:extLst>
                <a:ext uri="{FF2B5EF4-FFF2-40B4-BE49-F238E27FC236}">
                  <a16:creationId xmlns:a16="http://schemas.microsoft.com/office/drawing/2014/main" id="{8BF9C9E7-C7CB-4E74-AF75-1D0772786058}"/>
                </a:ext>
              </a:extLst>
            </p:cNvPr>
            <p:cNvSpPr>
              <a:spLocks/>
            </p:cNvSpPr>
            <p:nvPr/>
          </p:nvSpPr>
          <p:spPr bwMode="auto">
            <a:xfrm>
              <a:off x="2897571" y="2796087"/>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4" name="Freeform 3741">
              <a:extLst>
                <a:ext uri="{FF2B5EF4-FFF2-40B4-BE49-F238E27FC236}">
                  <a16:creationId xmlns:a16="http://schemas.microsoft.com/office/drawing/2014/main" id="{4DFC46E2-B67A-401D-B068-3795F126B0E1}"/>
                </a:ext>
              </a:extLst>
            </p:cNvPr>
            <p:cNvSpPr>
              <a:spLocks/>
            </p:cNvSpPr>
            <p:nvPr/>
          </p:nvSpPr>
          <p:spPr bwMode="auto">
            <a:xfrm>
              <a:off x="1843471" y="3750174"/>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5" name="Freeform 3742">
              <a:extLst>
                <a:ext uri="{FF2B5EF4-FFF2-40B4-BE49-F238E27FC236}">
                  <a16:creationId xmlns:a16="http://schemas.microsoft.com/office/drawing/2014/main" id="{ED73CCC3-6D2E-4A88-B107-97A5E56DD573}"/>
                </a:ext>
              </a:extLst>
            </p:cNvPr>
            <p:cNvSpPr>
              <a:spLocks/>
            </p:cNvSpPr>
            <p:nvPr/>
          </p:nvSpPr>
          <p:spPr bwMode="auto">
            <a:xfrm>
              <a:off x="2848358" y="3750174"/>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a:extLst>
              <a:ext uri="{FF2B5EF4-FFF2-40B4-BE49-F238E27FC236}">
                <a16:creationId xmlns:a16="http://schemas.microsoft.com/office/drawing/2014/main" id="{6C46257A-800A-4F69-8CD6-5A095111BC74}"/>
              </a:ext>
            </a:extLst>
          </p:cNvPr>
          <p:cNvGrpSpPr/>
          <p:nvPr/>
        </p:nvGrpSpPr>
        <p:grpSpPr>
          <a:xfrm>
            <a:off x="5928803" y="0"/>
            <a:ext cx="1005397" cy="2578714"/>
            <a:chOff x="8905493" y="-697637"/>
            <a:chExt cx="1646237" cy="4222386"/>
          </a:xfrm>
        </p:grpSpPr>
        <p:sp>
          <p:nvSpPr>
            <p:cNvPr id="27" name="Rectangle 2101">
              <a:extLst>
                <a:ext uri="{FF2B5EF4-FFF2-40B4-BE49-F238E27FC236}">
                  <a16:creationId xmlns:a16="http://schemas.microsoft.com/office/drawing/2014/main" id="{B29CEC41-FEAD-4273-89D5-B726BBB5E749}"/>
                </a:ext>
              </a:extLst>
            </p:cNvPr>
            <p:cNvSpPr>
              <a:spLocks noChangeArrowheads="1"/>
            </p:cNvSpPr>
            <p:nvPr/>
          </p:nvSpPr>
          <p:spPr bwMode="auto">
            <a:xfrm>
              <a:off x="9711942" y="-697637"/>
              <a:ext cx="0" cy="2545305"/>
            </a:xfrm>
            <a:prstGeom prst="rect">
              <a:avLst/>
            </a:prstGeom>
            <a:solidFill>
              <a:schemeClr val="tx1">
                <a:lumMod val="75000"/>
                <a:lumOff val="2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3735">
              <a:extLst>
                <a:ext uri="{FF2B5EF4-FFF2-40B4-BE49-F238E27FC236}">
                  <a16:creationId xmlns:a16="http://schemas.microsoft.com/office/drawing/2014/main" id="{AD350BC0-748D-453C-8FBB-F91FAA368A90}"/>
                </a:ext>
              </a:extLst>
            </p:cNvPr>
            <p:cNvSpPr>
              <a:spLocks noEditPoints="1"/>
            </p:cNvSpPr>
            <p:nvPr/>
          </p:nvSpPr>
          <p:spPr bwMode="auto">
            <a:xfrm>
              <a:off x="9265855" y="1829299"/>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5C1A4"/>
            </a:solidFill>
            <a:ln w="9525">
              <a:solidFill>
                <a:srgbClr val="45C1A4"/>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3736">
              <a:extLst>
                <a:ext uri="{FF2B5EF4-FFF2-40B4-BE49-F238E27FC236}">
                  <a16:creationId xmlns:a16="http://schemas.microsoft.com/office/drawing/2014/main" id="{7DB99C54-110A-4546-8349-015873662FC2}"/>
                </a:ext>
              </a:extLst>
            </p:cNvPr>
            <p:cNvSpPr>
              <a:spLocks/>
            </p:cNvSpPr>
            <p:nvPr/>
          </p:nvSpPr>
          <p:spPr bwMode="auto">
            <a:xfrm>
              <a:off x="10281855" y="2762749"/>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737">
              <a:extLst>
                <a:ext uri="{FF2B5EF4-FFF2-40B4-BE49-F238E27FC236}">
                  <a16:creationId xmlns:a16="http://schemas.microsoft.com/office/drawing/2014/main" id="{466B915A-7D2C-492F-9649-C3365E2BF298}"/>
                </a:ext>
              </a:extLst>
            </p:cNvPr>
            <p:cNvSpPr>
              <a:spLocks/>
            </p:cNvSpPr>
            <p:nvPr/>
          </p:nvSpPr>
          <p:spPr bwMode="auto">
            <a:xfrm>
              <a:off x="9653205" y="3262811"/>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3738">
              <a:extLst>
                <a:ext uri="{FF2B5EF4-FFF2-40B4-BE49-F238E27FC236}">
                  <a16:creationId xmlns:a16="http://schemas.microsoft.com/office/drawing/2014/main" id="{A540B92E-6ADD-459B-85B6-EC87FBC69CAB}"/>
                </a:ext>
              </a:extLst>
            </p:cNvPr>
            <p:cNvSpPr>
              <a:spLocks/>
            </p:cNvSpPr>
            <p:nvPr/>
          </p:nvSpPr>
          <p:spPr bwMode="auto">
            <a:xfrm>
              <a:off x="8905493" y="2729411"/>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739">
              <a:extLst>
                <a:ext uri="{FF2B5EF4-FFF2-40B4-BE49-F238E27FC236}">
                  <a16:creationId xmlns:a16="http://schemas.microsoft.com/office/drawing/2014/main" id="{B434AF3D-CAF6-4F92-98A4-3D803E4EC95A}"/>
                </a:ext>
              </a:extLst>
            </p:cNvPr>
            <p:cNvSpPr>
              <a:spLocks/>
            </p:cNvSpPr>
            <p:nvPr/>
          </p:nvSpPr>
          <p:spPr bwMode="auto">
            <a:xfrm>
              <a:off x="9062655" y="2194424"/>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40">
              <a:extLst>
                <a:ext uri="{FF2B5EF4-FFF2-40B4-BE49-F238E27FC236}">
                  <a16:creationId xmlns:a16="http://schemas.microsoft.com/office/drawing/2014/main" id="{8F06BA80-DBA1-4CBB-B054-1D3E3AA0BA49}"/>
                </a:ext>
              </a:extLst>
            </p:cNvPr>
            <p:cNvSpPr>
              <a:spLocks/>
            </p:cNvSpPr>
            <p:nvPr/>
          </p:nvSpPr>
          <p:spPr bwMode="auto">
            <a:xfrm>
              <a:off x="10162793" y="2194424"/>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741">
              <a:extLst>
                <a:ext uri="{FF2B5EF4-FFF2-40B4-BE49-F238E27FC236}">
                  <a16:creationId xmlns:a16="http://schemas.microsoft.com/office/drawing/2014/main" id="{3BFB861B-1115-4896-9318-C3F4A07C00A2}"/>
                </a:ext>
              </a:extLst>
            </p:cNvPr>
            <p:cNvSpPr>
              <a:spLocks/>
            </p:cNvSpPr>
            <p:nvPr/>
          </p:nvSpPr>
          <p:spPr bwMode="auto">
            <a:xfrm>
              <a:off x="9108693" y="3148511"/>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742">
              <a:extLst>
                <a:ext uri="{FF2B5EF4-FFF2-40B4-BE49-F238E27FC236}">
                  <a16:creationId xmlns:a16="http://schemas.microsoft.com/office/drawing/2014/main" id="{B081B792-1228-44AB-B44A-EFF281418256}"/>
                </a:ext>
              </a:extLst>
            </p:cNvPr>
            <p:cNvSpPr>
              <a:spLocks/>
            </p:cNvSpPr>
            <p:nvPr/>
          </p:nvSpPr>
          <p:spPr bwMode="auto">
            <a:xfrm>
              <a:off x="10113580" y="3148511"/>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C1E2353B-ED98-44DB-9DF3-59C8438851A1}"/>
              </a:ext>
            </a:extLst>
          </p:cNvPr>
          <p:cNvGrpSpPr/>
          <p:nvPr/>
        </p:nvGrpSpPr>
        <p:grpSpPr>
          <a:xfrm>
            <a:off x="3886855" y="4799757"/>
            <a:ext cx="1370290" cy="182880"/>
            <a:chOff x="7381134" y="1320692"/>
            <a:chExt cx="1370290" cy="182880"/>
          </a:xfrm>
        </p:grpSpPr>
        <p:sp>
          <p:nvSpPr>
            <p:cNvPr id="38" name="Oval 37">
              <a:extLst>
                <a:ext uri="{FF2B5EF4-FFF2-40B4-BE49-F238E27FC236}">
                  <a16:creationId xmlns:a16="http://schemas.microsoft.com/office/drawing/2014/main" id="{FFB4C91F-DDF4-43D7-983F-33381F550FC8}"/>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06396E8-B7D4-451C-A611-A647005E1E77}"/>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EEBB119D-BAD5-4C14-951F-8C204BDC47A3}"/>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DFF0D78-AB76-430A-821E-3BCE27594CC7}"/>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55143B9D-7551-47CB-8756-15EE3EE57AA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C0ACD787-AA47-4B26-A1F3-2848BF324B00}"/>
              </a:ext>
            </a:extLst>
          </p:cNvPr>
          <p:cNvSpPr/>
          <p:nvPr/>
        </p:nvSpPr>
        <p:spPr>
          <a:xfrm>
            <a:off x="4235598" y="2784110"/>
            <a:ext cx="4298802" cy="1754326"/>
          </a:xfrm>
          <a:prstGeom prst="rect">
            <a:avLst/>
          </a:prstGeom>
        </p:spPr>
        <p:txBody>
          <a:bodyPr wrap="square">
            <a:spAutoFit/>
          </a:bodyPr>
          <a:lstStyle/>
          <a:p>
            <a:pPr algn="ct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Intrinsic motivation also more likely to flourish in contexts characterized by a </a:t>
            </a:r>
            <a:r>
              <a:rPr lang="en-US" b="1" dirty="0">
                <a:solidFill>
                  <a:srgbClr val="45C1A4"/>
                </a:solidFill>
                <a:latin typeface="Source Sans Pro" panose="020B0503030403020204" pitchFamily="34" charset="0"/>
                <a:ea typeface="Source Sans Pro" panose="020B0503030403020204" pitchFamily="34" charset="0"/>
              </a:rPr>
              <a:t>sense of security </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and</a:t>
            </a:r>
            <a:r>
              <a:rPr lang="en-US" dirty="0">
                <a:latin typeface="Source Sans Pro Light" panose="020B0403030403020204" pitchFamily="34" charset="0"/>
                <a:ea typeface="Source Sans Pro Light" panose="020B0403030403020204" pitchFamily="34" charset="0"/>
              </a:rPr>
              <a:t> </a:t>
            </a:r>
            <a:r>
              <a:rPr lang="en-US" b="1" dirty="0">
                <a:solidFill>
                  <a:srgbClr val="45C1A4"/>
                </a:solidFill>
                <a:latin typeface="Source Sans Pro" panose="020B0503030403020204" pitchFamily="34" charset="0"/>
                <a:ea typeface="Source Sans Pro" panose="020B0503030403020204" pitchFamily="34" charset="0"/>
              </a:rPr>
              <a:t>relatedness</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 Hence, a secure relational base does seem to be important for the expression of intrinsic motivation (Ryan &amp; </a:t>
            </a:r>
            <a:r>
              <a:rPr lang="en-US" dirty="0" err="1">
                <a:solidFill>
                  <a:schemeClr val="tx1">
                    <a:lumMod val="65000"/>
                    <a:lumOff val="35000"/>
                  </a:schemeClr>
                </a:solidFill>
                <a:latin typeface="Source Sans Pro Light" panose="020B0403030403020204" pitchFamily="34" charset="0"/>
                <a:ea typeface="Source Sans Pro Light" panose="020B0403030403020204" pitchFamily="34" charset="0"/>
              </a:rPr>
              <a:t>Grolnick</a:t>
            </a:r>
            <a:r>
              <a:rPr lang="en-US" dirty="0">
                <a:solidFill>
                  <a:schemeClr val="tx1">
                    <a:lumMod val="65000"/>
                    <a:lumOff val="35000"/>
                  </a:schemeClr>
                </a:solidFill>
                <a:latin typeface="Source Sans Pro Light" panose="020B0403030403020204" pitchFamily="34" charset="0"/>
                <a:ea typeface="Source Sans Pro Light" panose="020B0403030403020204" pitchFamily="34" charset="0"/>
              </a:rPr>
              <a:t>, 1986).</a:t>
            </a:r>
          </a:p>
        </p:txBody>
      </p:sp>
      <p:sp>
        <p:nvSpPr>
          <p:cNvPr id="44" name="Rectangle 43">
            <a:extLst>
              <a:ext uri="{FF2B5EF4-FFF2-40B4-BE49-F238E27FC236}">
                <a16:creationId xmlns:a16="http://schemas.microsoft.com/office/drawing/2014/main" id="{610CBFEB-ADD5-4828-AFE1-29B0681D3E39}"/>
              </a:ext>
            </a:extLst>
          </p:cNvPr>
          <p:cNvSpPr/>
          <p:nvPr/>
        </p:nvSpPr>
        <p:spPr>
          <a:xfrm>
            <a:off x="762000" y="2757371"/>
            <a:ext cx="1539804" cy="646331"/>
          </a:xfrm>
          <a:prstGeom prst="rect">
            <a:avLst/>
          </a:prstGeom>
        </p:spPr>
        <p:txBody>
          <a:bodyPr wrap="square">
            <a:spAutoFit/>
          </a:bodyPr>
          <a:lstStyle/>
          <a:p>
            <a:pPr algn="ctr"/>
            <a:r>
              <a:rPr lang="en-US" b="1" dirty="0">
                <a:solidFill>
                  <a:srgbClr val="F3B78F"/>
                </a:solidFill>
                <a:latin typeface="Source Sans Pro" panose="020B0503030403020204" pitchFamily="34" charset="0"/>
                <a:ea typeface="Source Sans Pro" panose="020B0503030403020204" pitchFamily="34" charset="0"/>
              </a:rPr>
              <a:t>perceived competence</a:t>
            </a:r>
            <a:endParaRPr lang="en-US" dirty="0"/>
          </a:p>
        </p:txBody>
      </p:sp>
      <p:sp>
        <p:nvSpPr>
          <p:cNvPr id="45" name="Rectangle 44">
            <a:extLst>
              <a:ext uri="{FF2B5EF4-FFF2-40B4-BE49-F238E27FC236}">
                <a16:creationId xmlns:a16="http://schemas.microsoft.com/office/drawing/2014/main" id="{4DABF4F5-A24D-4F11-BAF8-EA10696C5EFE}"/>
              </a:ext>
            </a:extLst>
          </p:cNvPr>
          <p:cNvSpPr/>
          <p:nvPr/>
        </p:nvSpPr>
        <p:spPr>
          <a:xfrm>
            <a:off x="2438400" y="2748957"/>
            <a:ext cx="1890132" cy="646331"/>
          </a:xfrm>
          <a:prstGeom prst="rect">
            <a:avLst/>
          </a:prstGeom>
        </p:spPr>
        <p:txBody>
          <a:bodyPr wrap="square">
            <a:spAutoFit/>
          </a:bodyPr>
          <a:lstStyle/>
          <a:p>
            <a:pPr algn="ctr"/>
            <a:r>
              <a:rPr lang="en-US" b="1" dirty="0">
                <a:solidFill>
                  <a:srgbClr val="419ED7"/>
                </a:solidFill>
                <a:latin typeface="Source Sans Pro" panose="020B0503030403020204" pitchFamily="34" charset="0"/>
                <a:ea typeface="Source Sans Pro" panose="020B0503030403020204" pitchFamily="34" charset="0"/>
              </a:rPr>
              <a:t>perceived locus of causality</a:t>
            </a:r>
            <a:endParaRPr lang="en-US" dirty="0"/>
          </a:p>
        </p:txBody>
      </p:sp>
      <p:cxnSp>
        <p:nvCxnSpPr>
          <p:cNvPr id="47" name="Straight Connector 46">
            <a:extLst>
              <a:ext uri="{FF2B5EF4-FFF2-40B4-BE49-F238E27FC236}">
                <a16:creationId xmlns:a16="http://schemas.microsoft.com/office/drawing/2014/main" id="{192CD317-6774-42C5-9A9E-B81A5FB0ED89}"/>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3F7FB95-C825-4AE3-9E28-8D316839C82F}"/>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Black" panose="020B0803030403020204" pitchFamily="34" charset="0"/>
              </a:rPr>
              <a:t>Mediators of </a:t>
            </a:r>
            <a:r>
              <a:rPr lang="en-MY" sz="2400" spc="-100" dirty="0">
                <a:solidFill>
                  <a:srgbClr val="419ED7"/>
                </a:solidFill>
                <a:latin typeface="Source Sans Pro" panose="020B0503030403020204" pitchFamily="34" charset="0"/>
                <a:ea typeface="Source Sans Pro" panose="020B0503030403020204" pitchFamily="34" charset="0"/>
              </a:rPr>
              <a:t>intrinsic motivation</a:t>
            </a:r>
            <a:endParaRPr lang="en-MY" sz="2400" spc="-100" dirty="0">
              <a:solidFill>
                <a:srgbClr val="419ED7"/>
              </a:solidFill>
              <a:latin typeface="Source Sans Pro Black" panose="020B0803030403020204" pitchFamily="34" charset="0"/>
            </a:endParaRPr>
          </a:p>
        </p:txBody>
      </p:sp>
      <p:sp>
        <p:nvSpPr>
          <p:cNvPr id="48" name="Freeform: Shape 47">
            <a:extLst>
              <a:ext uri="{FF2B5EF4-FFF2-40B4-BE49-F238E27FC236}">
                <a16:creationId xmlns:a16="http://schemas.microsoft.com/office/drawing/2014/main" id="{74287683-BF86-42A6-9844-D7E276C19274}"/>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Wave 12">
            <a:extLst>
              <a:ext uri="{FF2B5EF4-FFF2-40B4-BE49-F238E27FC236}">
                <a16:creationId xmlns:a16="http://schemas.microsoft.com/office/drawing/2014/main" id="{59FB81C6-7040-4E29-A3F0-9ACD9C55BFBE}"/>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Shape 49">
            <a:extLst>
              <a:ext uri="{FF2B5EF4-FFF2-40B4-BE49-F238E27FC236}">
                <a16:creationId xmlns:a16="http://schemas.microsoft.com/office/drawing/2014/main" id="{86A9CE7F-CD19-49B6-8EEE-2EC525A6D67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10048827-4C55-4158-9109-8BCF51F7F8A0}"/>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08555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4B8DCE-5B3A-468B-8E7D-52EE73C3C5F5}"/>
              </a:ext>
            </a:extLst>
          </p:cNvPr>
          <p:cNvGrpSpPr/>
          <p:nvPr/>
        </p:nvGrpSpPr>
        <p:grpSpPr>
          <a:xfrm>
            <a:off x="4077438" y="4228"/>
            <a:ext cx="1005397" cy="2582969"/>
            <a:chOff x="5272882" y="-575223"/>
            <a:chExt cx="1646237" cy="4229354"/>
          </a:xfrm>
        </p:grpSpPr>
        <p:sp>
          <p:nvSpPr>
            <p:cNvPr id="5" name="Rectangle 2101">
              <a:extLst>
                <a:ext uri="{FF2B5EF4-FFF2-40B4-BE49-F238E27FC236}">
                  <a16:creationId xmlns:a16="http://schemas.microsoft.com/office/drawing/2014/main" id="{D6C8F019-2553-43FE-B526-5E47F0576752}"/>
                </a:ext>
              </a:extLst>
            </p:cNvPr>
            <p:cNvSpPr>
              <a:spLocks noChangeArrowheads="1"/>
            </p:cNvSpPr>
            <p:nvPr/>
          </p:nvSpPr>
          <p:spPr bwMode="auto">
            <a:xfrm>
              <a:off x="6106319" y="-575223"/>
              <a:ext cx="0" cy="2545306"/>
            </a:xfrm>
            <a:prstGeom prst="rect">
              <a:avLst/>
            </a:prstGeom>
            <a:solidFill>
              <a:schemeClr val="tx1">
                <a:lumMod val="75000"/>
                <a:lumOff val="25000"/>
              </a:schemeClr>
            </a:solidFill>
            <a:ln w="3175">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6" name="Freeform 3735">
              <a:extLst>
                <a:ext uri="{FF2B5EF4-FFF2-40B4-BE49-F238E27FC236}">
                  <a16:creationId xmlns:a16="http://schemas.microsoft.com/office/drawing/2014/main" id="{0E51C8CB-58C4-4AE1-A421-A01636C53CB3}"/>
                </a:ext>
              </a:extLst>
            </p:cNvPr>
            <p:cNvSpPr>
              <a:spLocks noEditPoints="1"/>
            </p:cNvSpPr>
            <p:nvPr/>
          </p:nvSpPr>
          <p:spPr bwMode="auto">
            <a:xfrm>
              <a:off x="5629085" y="1970726"/>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19ED7"/>
            </a:solidFill>
            <a:ln>
              <a:solidFill>
                <a:srgbClr val="419ED7"/>
              </a:solidFill>
            </a:ln>
          </p:spPr>
          <p:txBody>
            <a:bodyPr vert="horz" wrap="square" lIns="91440" tIns="45720" rIns="91440" bIns="45720" numCol="1" anchor="t" anchorCtr="0" compatLnSpc="1">
              <a:prstTxWarp prst="textNoShape">
                <a:avLst/>
              </a:prstTxWarp>
            </a:bodyPr>
            <a:lstStyle/>
            <a:p>
              <a:endParaRPr lang="en-US" dirty="0"/>
            </a:p>
          </p:txBody>
        </p:sp>
        <p:sp>
          <p:nvSpPr>
            <p:cNvPr id="7" name="Freeform 3736">
              <a:extLst>
                <a:ext uri="{FF2B5EF4-FFF2-40B4-BE49-F238E27FC236}">
                  <a16:creationId xmlns:a16="http://schemas.microsoft.com/office/drawing/2014/main" id="{AC2FC9A4-4D9D-437B-9773-25D6389D6674}"/>
                </a:ext>
              </a:extLst>
            </p:cNvPr>
            <p:cNvSpPr>
              <a:spLocks/>
            </p:cNvSpPr>
            <p:nvPr/>
          </p:nvSpPr>
          <p:spPr bwMode="auto">
            <a:xfrm>
              <a:off x="6649244" y="2892131"/>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8" name="Freeform 3737">
              <a:extLst>
                <a:ext uri="{FF2B5EF4-FFF2-40B4-BE49-F238E27FC236}">
                  <a16:creationId xmlns:a16="http://schemas.microsoft.com/office/drawing/2014/main" id="{FC2FA482-E99A-4FF7-8C46-CDA499B3219F}"/>
                </a:ext>
              </a:extLst>
            </p:cNvPr>
            <p:cNvSpPr>
              <a:spLocks/>
            </p:cNvSpPr>
            <p:nvPr/>
          </p:nvSpPr>
          <p:spPr bwMode="auto">
            <a:xfrm>
              <a:off x="6020594" y="3392193"/>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9" name="Freeform 3738">
              <a:extLst>
                <a:ext uri="{FF2B5EF4-FFF2-40B4-BE49-F238E27FC236}">
                  <a16:creationId xmlns:a16="http://schemas.microsoft.com/office/drawing/2014/main" id="{5D1E1709-2702-4633-9478-11F35B29A9AD}"/>
                </a:ext>
              </a:extLst>
            </p:cNvPr>
            <p:cNvSpPr>
              <a:spLocks/>
            </p:cNvSpPr>
            <p:nvPr/>
          </p:nvSpPr>
          <p:spPr bwMode="auto">
            <a:xfrm>
              <a:off x="5272882" y="2858793"/>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0" name="Freeform 3739">
              <a:extLst>
                <a:ext uri="{FF2B5EF4-FFF2-40B4-BE49-F238E27FC236}">
                  <a16:creationId xmlns:a16="http://schemas.microsoft.com/office/drawing/2014/main" id="{340336D1-BE0F-4DF3-8487-91C8AC316649}"/>
                </a:ext>
              </a:extLst>
            </p:cNvPr>
            <p:cNvSpPr>
              <a:spLocks/>
            </p:cNvSpPr>
            <p:nvPr/>
          </p:nvSpPr>
          <p:spPr bwMode="auto">
            <a:xfrm>
              <a:off x="5430044" y="2323806"/>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1" name="Freeform 3740">
              <a:extLst>
                <a:ext uri="{FF2B5EF4-FFF2-40B4-BE49-F238E27FC236}">
                  <a16:creationId xmlns:a16="http://schemas.microsoft.com/office/drawing/2014/main" id="{57D12F06-28A8-4D5A-8447-D0DFBF7146B4}"/>
                </a:ext>
              </a:extLst>
            </p:cNvPr>
            <p:cNvSpPr>
              <a:spLocks/>
            </p:cNvSpPr>
            <p:nvPr/>
          </p:nvSpPr>
          <p:spPr bwMode="auto">
            <a:xfrm>
              <a:off x="6530182" y="2323806"/>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2" name="Freeform 3741">
              <a:extLst>
                <a:ext uri="{FF2B5EF4-FFF2-40B4-BE49-F238E27FC236}">
                  <a16:creationId xmlns:a16="http://schemas.microsoft.com/office/drawing/2014/main" id="{DA295C54-50CC-4893-8333-50604180A176}"/>
                </a:ext>
              </a:extLst>
            </p:cNvPr>
            <p:cNvSpPr>
              <a:spLocks/>
            </p:cNvSpPr>
            <p:nvPr/>
          </p:nvSpPr>
          <p:spPr bwMode="auto">
            <a:xfrm>
              <a:off x="5476082" y="3277893"/>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3" name="Freeform 3742">
              <a:extLst>
                <a:ext uri="{FF2B5EF4-FFF2-40B4-BE49-F238E27FC236}">
                  <a16:creationId xmlns:a16="http://schemas.microsoft.com/office/drawing/2014/main" id="{15CAF589-F4BB-4287-9CD6-891D5387A9AE}"/>
                </a:ext>
              </a:extLst>
            </p:cNvPr>
            <p:cNvSpPr>
              <a:spLocks/>
            </p:cNvSpPr>
            <p:nvPr/>
          </p:nvSpPr>
          <p:spPr bwMode="auto">
            <a:xfrm>
              <a:off x="6480969" y="3277893"/>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061BA01D-7DC2-49B6-8F55-D92FF741E1F3}"/>
              </a:ext>
            </a:extLst>
          </p:cNvPr>
          <p:cNvGrpSpPr/>
          <p:nvPr/>
        </p:nvGrpSpPr>
        <p:grpSpPr>
          <a:xfrm>
            <a:off x="1676400" y="-25097"/>
            <a:ext cx="1005397" cy="2558276"/>
            <a:chOff x="1640271" y="-62511"/>
            <a:chExt cx="1646237" cy="4188923"/>
          </a:xfrm>
        </p:grpSpPr>
        <p:sp>
          <p:nvSpPr>
            <p:cNvPr id="15" name="Rectangle 2101">
              <a:extLst>
                <a:ext uri="{FF2B5EF4-FFF2-40B4-BE49-F238E27FC236}">
                  <a16:creationId xmlns:a16="http://schemas.microsoft.com/office/drawing/2014/main" id="{A36B1B16-BC71-479C-B9A2-BC3C314E8C35}"/>
                </a:ext>
              </a:extLst>
            </p:cNvPr>
            <p:cNvSpPr>
              <a:spLocks noChangeArrowheads="1"/>
            </p:cNvSpPr>
            <p:nvPr/>
          </p:nvSpPr>
          <p:spPr bwMode="auto">
            <a:xfrm>
              <a:off x="2449102" y="-62511"/>
              <a:ext cx="0" cy="2545307"/>
            </a:xfrm>
            <a:prstGeom prst="rect">
              <a:avLst/>
            </a:prstGeom>
            <a:solidFill>
              <a:schemeClr val="tx1">
                <a:lumMod val="75000"/>
                <a:lumOff val="25000"/>
              </a:schemeClr>
            </a:solidFill>
            <a:ln>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305">
              <a:extLst>
                <a:ext uri="{FF2B5EF4-FFF2-40B4-BE49-F238E27FC236}">
                  <a16:creationId xmlns:a16="http://schemas.microsoft.com/office/drawing/2014/main" id="{73EE2F53-7193-48C1-A6F0-027702612B11}"/>
                </a:ext>
              </a:extLst>
            </p:cNvPr>
            <p:cNvSpPr>
              <a:spLocks/>
            </p:cNvSpPr>
            <p:nvPr/>
          </p:nvSpPr>
          <p:spPr bwMode="auto">
            <a:xfrm>
              <a:off x="2003808" y="2430963"/>
              <a:ext cx="939801"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3735">
              <a:extLst>
                <a:ext uri="{FF2B5EF4-FFF2-40B4-BE49-F238E27FC236}">
                  <a16:creationId xmlns:a16="http://schemas.microsoft.com/office/drawing/2014/main" id="{385047C6-3641-49C5-AEE9-59A9FD8DE620}"/>
                </a:ext>
              </a:extLst>
            </p:cNvPr>
            <p:cNvSpPr>
              <a:spLocks noEditPoints="1"/>
            </p:cNvSpPr>
            <p:nvPr/>
          </p:nvSpPr>
          <p:spPr bwMode="auto">
            <a:xfrm>
              <a:off x="2000633" y="2430962"/>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F3B78F"/>
            </a:solidFill>
            <a:ln>
              <a:solidFill>
                <a:srgbClr val="F3B78F"/>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736">
              <a:extLst>
                <a:ext uri="{FF2B5EF4-FFF2-40B4-BE49-F238E27FC236}">
                  <a16:creationId xmlns:a16="http://schemas.microsoft.com/office/drawing/2014/main" id="{C90B2E3A-EBC1-4745-B92B-BD6E8CABCDFE}"/>
                </a:ext>
              </a:extLst>
            </p:cNvPr>
            <p:cNvSpPr>
              <a:spLocks/>
            </p:cNvSpPr>
            <p:nvPr/>
          </p:nvSpPr>
          <p:spPr bwMode="auto">
            <a:xfrm>
              <a:off x="3016633" y="3364412"/>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9" name="Freeform 3737">
              <a:extLst>
                <a:ext uri="{FF2B5EF4-FFF2-40B4-BE49-F238E27FC236}">
                  <a16:creationId xmlns:a16="http://schemas.microsoft.com/office/drawing/2014/main" id="{C4767A1C-0A61-4A1C-A63B-554CAAACDAE1}"/>
                </a:ext>
              </a:extLst>
            </p:cNvPr>
            <p:cNvSpPr>
              <a:spLocks/>
            </p:cNvSpPr>
            <p:nvPr/>
          </p:nvSpPr>
          <p:spPr bwMode="auto">
            <a:xfrm>
              <a:off x="2387983" y="3864474"/>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0" name="Freeform 3738">
              <a:extLst>
                <a:ext uri="{FF2B5EF4-FFF2-40B4-BE49-F238E27FC236}">
                  <a16:creationId xmlns:a16="http://schemas.microsoft.com/office/drawing/2014/main" id="{BDF63FB6-8285-4714-8D0C-CECF5F05C672}"/>
                </a:ext>
              </a:extLst>
            </p:cNvPr>
            <p:cNvSpPr>
              <a:spLocks/>
            </p:cNvSpPr>
            <p:nvPr/>
          </p:nvSpPr>
          <p:spPr bwMode="auto">
            <a:xfrm>
              <a:off x="1640271" y="3331074"/>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1" name="Freeform 3739">
              <a:extLst>
                <a:ext uri="{FF2B5EF4-FFF2-40B4-BE49-F238E27FC236}">
                  <a16:creationId xmlns:a16="http://schemas.microsoft.com/office/drawing/2014/main" id="{212B740F-A6CD-4806-9F71-61DE1A819372}"/>
                </a:ext>
              </a:extLst>
            </p:cNvPr>
            <p:cNvSpPr>
              <a:spLocks/>
            </p:cNvSpPr>
            <p:nvPr/>
          </p:nvSpPr>
          <p:spPr bwMode="auto">
            <a:xfrm>
              <a:off x="1797433" y="2796087"/>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sp>
          <p:nvSpPr>
            <p:cNvPr id="22" name="Freeform 3740">
              <a:extLst>
                <a:ext uri="{FF2B5EF4-FFF2-40B4-BE49-F238E27FC236}">
                  <a16:creationId xmlns:a16="http://schemas.microsoft.com/office/drawing/2014/main" id="{B81F3280-AA50-48CA-A848-7A5B5B70043F}"/>
                </a:ext>
              </a:extLst>
            </p:cNvPr>
            <p:cNvSpPr>
              <a:spLocks/>
            </p:cNvSpPr>
            <p:nvPr/>
          </p:nvSpPr>
          <p:spPr bwMode="auto">
            <a:xfrm>
              <a:off x="2897571" y="2796087"/>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3" name="Freeform 3741">
              <a:extLst>
                <a:ext uri="{FF2B5EF4-FFF2-40B4-BE49-F238E27FC236}">
                  <a16:creationId xmlns:a16="http://schemas.microsoft.com/office/drawing/2014/main" id="{6E999B6F-6D60-436A-AAAE-EE4894C011C5}"/>
                </a:ext>
              </a:extLst>
            </p:cNvPr>
            <p:cNvSpPr>
              <a:spLocks/>
            </p:cNvSpPr>
            <p:nvPr/>
          </p:nvSpPr>
          <p:spPr bwMode="auto">
            <a:xfrm>
              <a:off x="1843471" y="3750174"/>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4" name="Freeform 3742">
              <a:extLst>
                <a:ext uri="{FF2B5EF4-FFF2-40B4-BE49-F238E27FC236}">
                  <a16:creationId xmlns:a16="http://schemas.microsoft.com/office/drawing/2014/main" id="{F9B9C83F-8A4C-4C4A-B15D-6FAB5F08A607}"/>
                </a:ext>
              </a:extLst>
            </p:cNvPr>
            <p:cNvSpPr>
              <a:spLocks/>
            </p:cNvSpPr>
            <p:nvPr/>
          </p:nvSpPr>
          <p:spPr bwMode="auto">
            <a:xfrm>
              <a:off x="2848358" y="3750174"/>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24">
            <a:extLst>
              <a:ext uri="{FF2B5EF4-FFF2-40B4-BE49-F238E27FC236}">
                <a16:creationId xmlns:a16="http://schemas.microsoft.com/office/drawing/2014/main" id="{11E27880-8D21-4330-ABA7-CCF8E6597070}"/>
              </a:ext>
            </a:extLst>
          </p:cNvPr>
          <p:cNvGrpSpPr/>
          <p:nvPr/>
        </p:nvGrpSpPr>
        <p:grpSpPr>
          <a:xfrm>
            <a:off x="6538403" y="0"/>
            <a:ext cx="1005397" cy="2578714"/>
            <a:chOff x="8905493" y="-697637"/>
            <a:chExt cx="1646237" cy="4222386"/>
          </a:xfrm>
        </p:grpSpPr>
        <p:sp>
          <p:nvSpPr>
            <p:cNvPr id="26" name="Rectangle 2101">
              <a:extLst>
                <a:ext uri="{FF2B5EF4-FFF2-40B4-BE49-F238E27FC236}">
                  <a16:creationId xmlns:a16="http://schemas.microsoft.com/office/drawing/2014/main" id="{C464ADE3-6358-4EE9-A0C2-E99FA5285E13}"/>
                </a:ext>
              </a:extLst>
            </p:cNvPr>
            <p:cNvSpPr>
              <a:spLocks noChangeArrowheads="1"/>
            </p:cNvSpPr>
            <p:nvPr/>
          </p:nvSpPr>
          <p:spPr bwMode="auto">
            <a:xfrm>
              <a:off x="9711942" y="-697637"/>
              <a:ext cx="0" cy="2545305"/>
            </a:xfrm>
            <a:prstGeom prst="rect">
              <a:avLst/>
            </a:prstGeom>
            <a:solidFill>
              <a:schemeClr val="tx1">
                <a:lumMod val="75000"/>
                <a:lumOff val="2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3735">
              <a:extLst>
                <a:ext uri="{FF2B5EF4-FFF2-40B4-BE49-F238E27FC236}">
                  <a16:creationId xmlns:a16="http://schemas.microsoft.com/office/drawing/2014/main" id="{AE7CD447-BC26-4ACC-8B1B-57F0F588BD7B}"/>
                </a:ext>
              </a:extLst>
            </p:cNvPr>
            <p:cNvSpPr>
              <a:spLocks noEditPoints="1"/>
            </p:cNvSpPr>
            <p:nvPr/>
          </p:nvSpPr>
          <p:spPr bwMode="auto">
            <a:xfrm>
              <a:off x="9265855" y="1829299"/>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5C1A4"/>
            </a:solidFill>
            <a:ln w="9525">
              <a:solidFill>
                <a:srgbClr val="45C1A4"/>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3736">
              <a:extLst>
                <a:ext uri="{FF2B5EF4-FFF2-40B4-BE49-F238E27FC236}">
                  <a16:creationId xmlns:a16="http://schemas.microsoft.com/office/drawing/2014/main" id="{8E0367E4-0596-45CD-BCDB-72084C808307}"/>
                </a:ext>
              </a:extLst>
            </p:cNvPr>
            <p:cNvSpPr>
              <a:spLocks/>
            </p:cNvSpPr>
            <p:nvPr/>
          </p:nvSpPr>
          <p:spPr bwMode="auto">
            <a:xfrm>
              <a:off x="10281855" y="2762749"/>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737">
              <a:extLst>
                <a:ext uri="{FF2B5EF4-FFF2-40B4-BE49-F238E27FC236}">
                  <a16:creationId xmlns:a16="http://schemas.microsoft.com/office/drawing/2014/main" id="{94871444-51EC-40CE-BC7B-35331C364C01}"/>
                </a:ext>
              </a:extLst>
            </p:cNvPr>
            <p:cNvSpPr>
              <a:spLocks/>
            </p:cNvSpPr>
            <p:nvPr/>
          </p:nvSpPr>
          <p:spPr bwMode="auto">
            <a:xfrm>
              <a:off x="9653205" y="3262811"/>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3738">
              <a:extLst>
                <a:ext uri="{FF2B5EF4-FFF2-40B4-BE49-F238E27FC236}">
                  <a16:creationId xmlns:a16="http://schemas.microsoft.com/office/drawing/2014/main" id="{F1DE8DC6-22E3-42D3-B8FA-F0AE6BE89ABA}"/>
                </a:ext>
              </a:extLst>
            </p:cNvPr>
            <p:cNvSpPr>
              <a:spLocks/>
            </p:cNvSpPr>
            <p:nvPr/>
          </p:nvSpPr>
          <p:spPr bwMode="auto">
            <a:xfrm>
              <a:off x="8905493" y="2729411"/>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739">
              <a:extLst>
                <a:ext uri="{FF2B5EF4-FFF2-40B4-BE49-F238E27FC236}">
                  <a16:creationId xmlns:a16="http://schemas.microsoft.com/office/drawing/2014/main" id="{30E2EE2B-83CE-40F8-ACF8-8DE04F5E61B1}"/>
                </a:ext>
              </a:extLst>
            </p:cNvPr>
            <p:cNvSpPr>
              <a:spLocks/>
            </p:cNvSpPr>
            <p:nvPr/>
          </p:nvSpPr>
          <p:spPr bwMode="auto">
            <a:xfrm>
              <a:off x="9062655" y="2194424"/>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740">
              <a:extLst>
                <a:ext uri="{FF2B5EF4-FFF2-40B4-BE49-F238E27FC236}">
                  <a16:creationId xmlns:a16="http://schemas.microsoft.com/office/drawing/2014/main" id="{41DF8F28-9081-461A-9F92-B2FEA9D98554}"/>
                </a:ext>
              </a:extLst>
            </p:cNvPr>
            <p:cNvSpPr>
              <a:spLocks/>
            </p:cNvSpPr>
            <p:nvPr/>
          </p:nvSpPr>
          <p:spPr bwMode="auto">
            <a:xfrm>
              <a:off x="10162793" y="2194424"/>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741">
              <a:extLst>
                <a:ext uri="{FF2B5EF4-FFF2-40B4-BE49-F238E27FC236}">
                  <a16:creationId xmlns:a16="http://schemas.microsoft.com/office/drawing/2014/main" id="{B9D18557-F4C0-452E-BCC5-B620654369C9}"/>
                </a:ext>
              </a:extLst>
            </p:cNvPr>
            <p:cNvSpPr>
              <a:spLocks/>
            </p:cNvSpPr>
            <p:nvPr/>
          </p:nvSpPr>
          <p:spPr bwMode="auto">
            <a:xfrm>
              <a:off x="9108693" y="3148511"/>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42">
              <a:extLst>
                <a:ext uri="{FF2B5EF4-FFF2-40B4-BE49-F238E27FC236}">
                  <a16:creationId xmlns:a16="http://schemas.microsoft.com/office/drawing/2014/main" id="{57D221A2-9245-4D6D-AD56-82DC66142406}"/>
                </a:ext>
              </a:extLst>
            </p:cNvPr>
            <p:cNvSpPr>
              <a:spLocks/>
            </p:cNvSpPr>
            <p:nvPr/>
          </p:nvSpPr>
          <p:spPr bwMode="auto">
            <a:xfrm>
              <a:off x="10113580" y="3148511"/>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5" name="Rectangle 34">
            <a:extLst>
              <a:ext uri="{FF2B5EF4-FFF2-40B4-BE49-F238E27FC236}">
                <a16:creationId xmlns:a16="http://schemas.microsoft.com/office/drawing/2014/main" id="{ED7476F0-56A7-4109-836C-B0E9006F2195}"/>
              </a:ext>
            </a:extLst>
          </p:cNvPr>
          <p:cNvSpPr/>
          <p:nvPr/>
        </p:nvSpPr>
        <p:spPr>
          <a:xfrm>
            <a:off x="1385443" y="2757371"/>
            <a:ext cx="1539804" cy="646331"/>
          </a:xfrm>
          <a:prstGeom prst="rect">
            <a:avLst/>
          </a:prstGeom>
        </p:spPr>
        <p:txBody>
          <a:bodyPr wrap="square">
            <a:spAutoFit/>
          </a:bodyPr>
          <a:lstStyle/>
          <a:p>
            <a:pPr algn="ctr"/>
            <a:r>
              <a:rPr lang="en-US" b="1" dirty="0">
                <a:solidFill>
                  <a:srgbClr val="F3B78F"/>
                </a:solidFill>
                <a:latin typeface="Source Sans Pro" panose="020B0503030403020204" pitchFamily="34" charset="0"/>
                <a:ea typeface="Source Sans Pro" panose="020B0503030403020204" pitchFamily="34" charset="0"/>
              </a:rPr>
              <a:t>perceived competence</a:t>
            </a:r>
            <a:endParaRPr lang="en-US" dirty="0"/>
          </a:p>
        </p:txBody>
      </p:sp>
      <p:sp>
        <p:nvSpPr>
          <p:cNvPr id="36" name="Rectangle 35">
            <a:extLst>
              <a:ext uri="{FF2B5EF4-FFF2-40B4-BE49-F238E27FC236}">
                <a16:creationId xmlns:a16="http://schemas.microsoft.com/office/drawing/2014/main" id="{36C1631A-ACF6-4AE3-B989-DE3746587D9F}"/>
              </a:ext>
            </a:extLst>
          </p:cNvPr>
          <p:cNvSpPr/>
          <p:nvPr/>
        </p:nvSpPr>
        <p:spPr>
          <a:xfrm>
            <a:off x="3611317" y="2757371"/>
            <a:ext cx="1890132" cy="646331"/>
          </a:xfrm>
          <a:prstGeom prst="rect">
            <a:avLst/>
          </a:prstGeom>
        </p:spPr>
        <p:txBody>
          <a:bodyPr wrap="square">
            <a:spAutoFit/>
          </a:bodyPr>
          <a:lstStyle/>
          <a:p>
            <a:pPr algn="ctr"/>
            <a:r>
              <a:rPr lang="en-US" b="1" dirty="0">
                <a:solidFill>
                  <a:srgbClr val="419ED7"/>
                </a:solidFill>
                <a:latin typeface="Source Sans Pro" panose="020B0503030403020204" pitchFamily="34" charset="0"/>
                <a:ea typeface="Source Sans Pro" panose="020B0503030403020204" pitchFamily="34" charset="0"/>
              </a:rPr>
              <a:t>perceived locus of causality</a:t>
            </a:r>
            <a:endParaRPr lang="en-US" dirty="0"/>
          </a:p>
        </p:txBody>
      </p:sp>
      <p:sp>
        <p:nvSpPr>
          <p:cNvPr id="37" name="Rectangle 36">
            <a:extLst>
              <a:ext uri="{FF2B5EF4-FFF2-40B4-BE49-F238E27FC236}">
                <a16:creationId xmlns:a16="http://schemas.microsoft.com/office/drawing/2014/main" id="{774EFCDD-7C1F-44D1-A488-4F30BD942933}"/>
              </a:ext>
            </a:extLst>
          </p:cNvPr>
          <p:cNvSpPr/>
          <p:nvPr/>
        </p:nvSpPr>
        <p:spPr>
          <a:xfrm>
            <a:off x="6353145" y="2757370"/>
            <a:ext cx="1328405" cy="646331"/>
          </a:xfrm>
          <a:prstGeom prst="rect">
            <a:avLst/>
          </a:prstGeom>
        </p:spPr>
        <p:txBody>
          <a:bodyPr wrap="square">
            <a:spAutoFit/>
          </a:bodyPr>
          <a:lstStyle/>
          <a:p>
            <a:pPr algn="ctr"/>
            <a:r>
              <a:rPr lang="en-US" b="1" dirty="0">
                <a:solidFill>
                  <a:srgbClr val="45C1A4"/>
                </a:solidFill>
                <a:latin typeface="Source Sans Pro" panose="020B0503030403020204" pitchFamily="34" charset="0"/>
                <a:ea typeface="Source Sans Pro" panose="020B0503030403020204" pitchFamily="34" charset="0"/>
              </a:rPr>
              <a:t>sense of security </a:t>
            </a:r>
            <a:endParaRPr lang="en-US" dirty="0"/>
          </a:p>
        </p:txBody>
      </p:sp>
      <p:sp>
        <p:nvSpPr>
          <p:cNvPr id="38" name="TextBox 37">
            <a:extLst>
              <a:ext uri="{FF2B5EF4-FFF2-40B4-BE49-F238E27FC236}">
                <a16:creationId xmlns:a16="http://schemas.microsoft.com/office/drawing/2014/main" id="{0AB27F4F-40A3-4610-8403-02E5E8BAD809}"/>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Black" panose="020B0803030403020204" pitchFamily="34" charset="0"/>
              </a:rPr>
              <a:t>Mediators of </a:t>
            </a:r>
            <a:r>
              <a:rPr lang="en-MY" sz="2400" spc="-100" dirty="0">
                <a:solidFill>
                  <a:srgbClr val="419ED7"/>
                </a:solidFill>
                <a:latin typeface="Source Sans Pro" panose="020B0503030403020204" pitchFamily="34" charset="0"/>
                <a:ea typeface="Source Sans Pro" panose="020B0503030403020204" pitchFamily="34" charset="0"/>
              </a:rPr>
              <a:t>intrinsic motivation</a:t>
            </a:r>
            <a:endParaRPr lang="en-MY" sz="2400" spc="-100" dirty="0">
              <a:solidFill>
                <a:srgbClr val="419ED7"/>
              </a:solidFill>
              <a:latin typeface="Source Sans Pro Black" panose="020B0803030403020204" pitchFamily="34" charset="0"/>
            </a:endParaRPr>
          </a:p>
        </p:txBody>
      </p:sp>
      <p:cxnSp>
        <p:nvCxnSpPr>
          <p:cNvPr id="39" name="Straight Connector 38">
            <a:extLst>
              <a:ext uri="{FF2B5EF4-FFF2-40B4-BE49-F238E27FC236}">
                <a16:creationId xmlns:a16="http://schemas.microsoft.com/office/drawing/2014/main" id="{FEE52C83-BC4B-4B81-AA47-DAE5E421D2DD}"/>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98D9B08-789B-4DE8-A660-46E2B42244BC}"/>
              </a:ext>
            </a:extLst>
          </p:cNvPr>
          <p:cNvGrpSpPr/>
          <p:nvPr/>
        </p:nvGrpSpPr>
        <p:grpSpPr>
          <a:xfrm>
            <a:off x="3886855" y="4799757"/>
            <a:ext cx="1370290" cy="182880"/>
            <a:chOff x="7381134" y="1320692"/>
            <a:chExt cx="1370290" cy="182880"/>
          </a:xfrm>
        </p:grpSpPr>
        <p:sp>
          <p:nvSpPr>
            <p:cNvPr id="45" name="Oval 44">
              <a:extLst>
                <a:ext uri="{FF2B5EF4-FFF2-40B4-BE49-F238E27FC236}">
                  <a16:creationId xmlns:a16="http://schemas.microsoft.com/office/drawing/2014/main" id="{D49623A0-CF0E-4138-AEA8-AC65D2818236}"/>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720D41F-E887-4DBE-863B-7E30CB6D5B05}"/>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91A5816-20DF-44C5-BDEA-168AACEE8A7F}"/>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99BA4F7-36AC-4A5D-B8E8-AF7D8ABDB658}"/>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54F775BA-C992-4449-B271-D0E859F634D0}"/>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Freeform: Shape 49">
            <a:extLst>
              <a:ext uri="{FF2B5EF4-FFF2-40B4-BE49-F238E27FC236}">
                <a16:creationId xmlns:a16="http://schemas.microsoft.com/office/drawing/2014/main" id="{A3AFD73D-C7F3-4C9A-96AE-880CBE8344F4}"/>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Wave 12">
            <a:extLst>
              <a:ext uri="{FF2B5EF4-FFF2-40B4-BE49-F238E27FC236}">
                <a16:creationId xmlns:a16="http://schemas.microsoft.com/office/drawing/2014/main" id="{60DB1A76-EFD4-424F-9E38-59F058C85DED}"/>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Freeform: Shape 51">
            <a:extLst>
              <a:ext uri="{FF2B5EF4-FFF2-40B4-BE49-F238E27FC236}">
                <a16:creationId xmlns:a16="http://schemas.microsoft.com/office/drawing/2014/main" id="{36F9393B-E0F8-43DE-88A7-674BCBF25819}"/>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3" name="Freeform: Shape 52">
            <a:extLst>
              <a:ext uri="{FF2B5EF4-FFF2-40B4-BE49-F238E27FC236}">
                <a16:creationId xmlns:a16="http://schemas.microsoft.com/office/drawing/2014/main" id="{926F9EFB-0619-4B14-9D72-B0C53EB7ADF7}"/>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21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1F54E71-3494-4176-B98A-CAE42D705AF5}"/>
              </a:ext>
            </a:extLst>
          </p:cNvPr>
          <p:cNvSpPr/>
          <p:nvPr/>
        </p:nvSpPr>
        <p:spPr>
          <a:xfrm>
            <a:off x="1750121" y="2291194"/>
            <a:ext cx="5641274" cy="685800"/>
          </a:xfrm>
          <a:prstGeom prst="roundRect">
            <a:avLst>
              <a:gd name="adj" fmla="val 40741"/>
            </a:avLst>
          </a:prstGeom>
          <a:gradFill flip="none" rotWithShape="1">
            <a:gsLst>
              <a:gs pos="0">
                <a:srgbClr val="F3C144"/>
              </a:gs>
              <a:gs pos="69000">
                <a:srgbClr val="FFE4A4"/>
              </a:gs>
              <a:gs pos="38000">
                <a:srgbClr val="F3C144">
                  <a:tint val="66000"/>
                  <a:satMod val="160000"/>
                </a:srgbClr>
              </a:gs>
              <a:gs pos="100000">
                <a:srgbClr val="F3C144">
                  <a:tint val="44500"/>
                  <a:satMod val="160000"/>
                </a:srgbClr>
              </a:gs>
              <a:gs pos="100000">
                <a:srgbClr val="F3C144">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Rounded Corners 3">
            <a:extLst>
              <a:ext uri="{FF2B5EF4-FFF2-40B4-BE49-F238E27FC236}">
                <a16:creationId xmlns:a16="http://schemas.microsoft.com/office/drawing/2014/main" id="{B01B2AEE-BA99-44A8-9D9D-B249EA4C014F}"/>
              </a:ext>
            </a:extLst>
          </p:cNvPr>
          <p:cNvSpPr/>
          <p:nvPr/>
        </p:nvSpPr>
        <p:spPr>
          <a:xfrm>
            <a:off x="457200" y="1605395"/>
            <a:ext cx="8229600" cy="685800"/>
          </a:xfrm>
          <a:prstGeom prst="roundRect">
            <a:avLst>
              <a:gd name="adj" fmla="val 40741"/>
            </a:avLst>
          </a:prstGeom>
          <a:gradFill flip="none" rotWithShape="1">
            <a:gsLst>
              <a:gs pos="0">
                <a:srgbClr val="419ED7">
                  <a:shade val="30000"/>
                  <a:satMod val="115000"/>
                </a:srgbClr>
              </a:gs>
              <a:gs pos="50000">
                <a:srgbClr val="419ED7">
                  <a:shade val="67500"/>
                  <a:satMod val="115000"/>
                </a:srgbClr>
              </a:gs>
              <a:gs pos="100000">
                <a:srgbClr val="419ED7">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a:extLst>
              <a:ext uri="{FF2B5EF4-FFF2-40B4-BE49-F238E27FC236}">
                <a16:creationId xmlns:a16="http://schemas.microsoft.com/office/drawing/2014/main" id="{1073EB06-9E17-4795-B05F-8B11809141BB}"/>
              </a:ext>
            </a:extLst>
          </p:cNvPr>
          <p:cNvSpPr/>
          <p:nvPr/>
        </p:nvSpPr>
        <p:spPr>
          <a:xfrm>
            <a:off x="482600" y="1779018"/>
            <a:ext cx="1266693" cy="338554"/>
          </a:xfrm>
          <a:prstGeom prst="rect">
            <a:avLst/>
          </a:prstGeom>
        </p:spPr>
        <p:txBody>
          <a:bodyPr wrap="none">
            <a:spAutoFit/>
          </a:bodyPr>
          <a:lstStyle/>
          <a:p>
            <a:pPr algn="ctr"/>
            <a:r>
              <a:rPr lang="en-MY" sz="1600" spc="-50" dirty="0">
                <a:solidFill>
                  <a:schemeClr val="bg1"/>
                </a:solidFill>
                <a:latin typeface="Source Sans Pro Black" panose="020B0803030403020204" pitchFamily="34" charset="0"/>
              </a:rPr>
              <a:t>Amotivation</a:t>
            </a:r>
            <a:endParaRPr lang="en-US" sz="1600" spc="-50" dirty="0"/>
          </a:p>
        </p:txBody>
      </p:sp>
      <p:sp>
        <p:nvSpPr>
          <p:cNvPr id="6" name="Rectangle 5">
            <a:extLst>
              <a:ext uri="{FF2B5EF4-FFF2-40B4-BE49-F238E27FC236}">
                <a16:creationId xmlns:a16="http://schemas.microsoft.com/office/drawing/2014/main" id="{7DE41D82-6A2F-4360-864F-78AD09F2234D}"/>
              </a:ext>
            </a:extLst>
          </p:cNvPr>
          <p:cNvSpPr/>
          <p:nvPr/>
        </p:nvSpPr>
        <p:spPr>
          <a:xfrm>
            <a:off x="7239000" y="1655907"/>
            <a:ext cx="1577675" cy="584775"/>
          </a:xfrm>
          <a:prstGeom prst="rect">
            <a:avLst/>
          </a:prstGeom>
        </p:spPr>
        <p:txBody>
          <a:bodyPr wrap="square">
            <a:spAutoFit/>
          </a:bodyPr>
          <a:lstStyle/>
          <a:p>
            <a:pPr algn="ctr"/>
            <a:r>
              <a:rPr lang="en-MY" sz="1600" spc="-50" dirty="0">
                <a:solidFill>
                  <a:schemeClr val="bg1"/>
                </a:solidFill>
                <a:latin typeface="Source Sans Pro Black" panose="020B0803030403020204" pitchFamily="34" charset="0"/>
              </a:rPr>
              <a:t>Intrinsic Motivation</a:t>
            </a:r>
            <a:endParaRPr lang="en-US" sz="1600" spc="-50" dirty="0"/>
          </a:p>
        </p:txBody>
      </p:sp>
      <p:cxnSp>
        <p:nvCxnSpPr>
          <p:cNvPr id="8" name="Straight Connector 7">
            <a:extLst>
              <a:ext uri="{FF2B5EF4-FFF2-40B4-BE49-F238E27FC236}">
                <a16:creationId xmlns:a16="http://schemas.microsoft.com/office/drawing/2014/main" id="{217B4EC5-3A79-4F49-B7F6-588241E13673}"/>
              </a:ext>
            </a:extLst>
          </p:cNvPr>
          <p:cNvCxnSpPr>
            <a:cxnSpLocks/>
          </p:cNvCxnSpPr>
          <p:nvPr/>
        </p:nvCxnSpPr>
        <p:spPr>
          <a:xfrm>
            <a:off x="1749293" y="1605395"/>
            <a:ext cx="0" cy="310896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FC7169F-C28D-49A7-B7C7-7D363DF91CEE}"/>
              </a:ext>
            </a:extLst>
          </p:cNvPr>
          <p:cNvCxnSpPr>
            <a:cxnSpLocks/>
          </p:cNvCxnSpPr>
          <p:nvPr/>
        </p:nvCxnSpPr>
        <p:spPr>
          <a:xfrm>
            <a:off x="7391400" y="1605395"/>
            <a:ext cx="0" cy="310896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0B3502-8E8C-4B6A-B040-06DCDFB6473D}"/>
              </a:ext>
            </a:extLst>
          </p:cNvPr>
          <p:cNvCxnSpPr>
            <a:cxnSpLocks/>
          </p:cNvCxnSpPr>
          <p:nvPr/>
        </p:nvCxnSpPr>
        <p:spPr>
          <a:xfrm>
            <a:off x="5980873" y="2291195"/>
            <a:ext cx="0" cy="685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E11274-8994-419F-A81D-12E416ECF165}"/>
              </a:ext>
            </a:extLst>
          </p:cNvPr>
          <p:cNvCxnSpPr>
            <a:cxnSpLocks/>
          </p:cNvCxnSpPr>
          <p:nvPr/>
        </p:nvCxnSpPr>
        <p:spPr>
          <a:xfrm>
            <a:off x="4570347" y="2291193"/>
            <a:ext cx="0" cy="685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BAA754-9158-47FB-855C-DECB98BB05CA}"/>
              </a:ext>
            </a:extLst>
          </p:cNvPr>
          <p:cNvCxnSpPr>
            <a:cxnSpLocks/>
          </p:cNvCxnSpPr>
          <p:nvPr/>
        </p:nvCxnSpPr>
        <p:spPr>
          <a:xfrm>
            <a:off x="3200400" y="2278495"/>
            <a:ext cx="0" cy="6858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2224136-55D1-4D51-B863-A094CCC5012C}"/>
              </a:ext>
            </a:extLst>
          </p:cNvPr>
          <p:cNvSpPr/>
          <p:nvPr/>
        </p:nvSpPr>
        <p:spPr>
          <a:xfrm>
            <a:off x="3985338" y="1655907"/>
            <a:ext cx="1170015" cy="584775"/>
          </a:xfrm>
          <a:prstGeom prst="rect">
            <a:avLst/>
          </a:prstGeom>
        </p:spPr>
        <p:txBody>
          <a:bodyPr wrap="square">
            <a:spAutoFit/>
          </a:bodyPr>
          <a:lstStyle/>
          <a:p>
            <a:pPr algn="ctr"/>
            <a:r>
              <a:rPr lang="en-MY" sz="1600" spc="-50" dirty="0">
                <a:solidFill>
                  <a:schemeClr val="bg1"/>
                </a:solidFill>
                <a:latin typeface="Source Sans Pro Black" panose="020B0803030403020204" pitchFamily="34" charset="0"/>
              </a:rPr>
              <a:t>Extrinsic Motivation</a:t>
            </a:r>
            <a:endParaRPr lang="en-US" sz="1600" spc="-50" dirty="0"/>
          </a:p>
        </p:txBody>
      </p:sp>
      <p:sp>
        <p:nvSpPr>
          <p:cNvPr id="21" name="Rectangle 20">
            <a:extLst>
              <a:ext uri="{FF2B5EF4-FFF2-40B4-BE49-F238E27FC236}">
                <a16:creationId xmlns:a16="http://schemas.microsoft.com/office/drawing/2014/main" id="{64A7D378-E31E-4FE4-96E5-839C9A49AB0A}"/>
              </a:ext>
            </a:extLst>
          </p:cNvPr>
          <p:cNvSpPr/>
          <p:nvPr/>
        </p:nvSpPr>
        <p:spPr>
          <a:xfrm>
            <a:off x="1901694" y="2373168"/>
            <a:ext cx="1170015" cy="523220"/>
          </a:xfrm>
          <a:prstGeom prst="rect">
            <a:avLst/>
          </a:prstGeom>
        </p:spPr>
        <p:txBody>
          <a:bodyPr wrap="square">
            <a:spAutoFit/>
          </a:bodyPr>
          <a:lstStyle/>
          <a:p>
            <a:pPr algn="ctr"/>
            <a:r>
              <a:rPr lang="en-MY" sz="1400" spc="-50" dirty="0">
                <a:solidFill>
                  <a:schemeClr val="tx1">
                    <a:lumMod val="75000"/>
                    <a:lumOff val="25000"/>
                  </a:schemeClr>
                </a:solidFill>
                <a:latin typeface="Source Sans Pro" panose="020B0503030403020204" pitchFamily="34" charset="0"/>
                <a:ea typeface="Source Sans Pro" panose="020B0503030403020204" pitchFamily="34" charset="0"/>
              </a:rPr>
              <a:t>External Motivation</a:t>
            </a:r>
            <a:endParaRPr lang="en-US" sz="1400"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22" name="Rectangle 21">
            <a:extLst>
              <a:ext uri="{FF2B5EF4-FFF2-40B4-BE49-F238E27FC236}">
                <a16:creationId xmlns:a16="http://schemas.microsoft.com/office/drawing/2014/main" id="{0777AC07-B1D6-435C-B489-5DF777AC487D}"/>
              </a:ext>
            </a:extLst>
          </p:cNvPr>
          <p:cNvSpPr/>
          <p:nvPr/>
        </p:nvSpPr>
        <p:spPr>
          <a:xfrm>
            <a:off x="3300366" y="2480204"/>
            <a:ext cx="1170015" cy="307777"/>
          </a:xfrm>
          <a:prstGeom prst="rect">
            <a:avLst/>
          </a:prstGeom>
        </p:spPr>
        <p:txBody>
          <a:bodyPr wrap="square">
            <a:spAutoFit/>
          </a:bodyPr>
          <a:lstStyle/>
          <a:p>
            <a:pPr algn="ctr"/>
            <a:r>
              <a:rPr lang="en-MY" sz="1400" spc="-50" dirty="0">
                <a:solidFill>
                  <a:schemeClr val="tx1">
                    <a:lumMod val="75000"/>
                    <a:lumOff val="25000"/>
                  </a:schemeClr>
                </a:solidFill>
                <a:latin typeface="Source Sans Pro" panose="020B0503030403020204" pitchFamily="34" charset="0"/>
                <a:ea typeface="Source Sans Pro" panose="020B0503030403020204" pitchFamily="34" charset="0"/>
              </a:rPr>
              <a:t>Introjection</a:t>
            </a:r>
            <a:endParaRPr lang="en-US" sz="1400"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23" name="Rectangle 22">
            <a:extLst>
              <a:ext uri="{FF2B5EF4-FFF2-40B4-BE49-F238E27FC236}">
                <a16:creationId xmlns:a16="http://schemas.microsoft.com/office/drawing/2014/main" id="{467A32A4-26DC-450E-A8B8-FA860032FE05}"/>
              </a:ext>
            </a:extLst>
          </p:cNvPr>
          <p:cNvSpPr/>
          <p:nvPr/>
        </p:nvSpPr>
        <p:spPr>
          <a:xfrm>
            <a:off x="4607638" y="2475340"/>
            <a:ext cx="1273266" cy="307777"/>
          </a:xfrm>
          <a:prstGeom prst="rect">
            <a:avLst/>
          </a:prstGeom>
        </p:spPr>
        <p:txBody>
          <a:bodyPr wrap="square">
            <a:spAutoFit/>
          </a:bodyPr>
          <a:lstStyle/>
          <a:p>
            <a:pPr algn="ctr"/>
            <a:r>
              <a:rPr lang="en-MY" sz="1400" spc="-50" dirty="0">
                <a:solidFill>
                  <a:schemeClr val="tx1">
                    <a:lumMod val="75000"/>
                    <a:lumOff val="25000"/>
                  </a:schemeClr>
                </a:solidFill>
                <a:latin typeface="Source Sans Pro" panose="020B0503030403020204" pitchFamily="34" charset="0"/>
                <a:ea typeface="Source Sans Pro" panose="020B0503030403020204" pitchFamily="34" charset="0"/>
              </a:rPr>
              <a:t>Identification</a:t>
            </a:r>
            <a:endParaRPr lang="en-US" sz="1400"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24" name="Rectangle 23">
            <a:extLst>
              <a:ext uri="{FF2B5EF4-FFF2-40B4-BE49-F238E27FC236}">
                <a16:creationId xmlns:a16="http://schemas.microsoft.com/office/drawing/2014/main" id="{0392F5E5-618A-4145-9AEF-281AA02A612A}"/>
              </a:ext>
            </a:extLst>
          </p:cNvPr>
          <p:cNvSpPr/>
          <p:nvPr/>
        </p:nvSpPr>
        <p:spPr>
          <a:xfrm>
            <a:off x="6041934" y="2475340"/>
            <a:ext cx="1273266" cy="307777"/>
          </a:xfrm>
          <a:prstGeom prst="rect">
            <a:avLst/>
          </a:prstGeom>
        </p:spPr>
        <p:txBody>
          <a:bodyPr wrap="square">
            <a:spAutoFit/>
          </a:bodyPr>
          <a:lstStyle/>
          <a:p>
            <a:pPr algn="ctr"/>
            <a:r>
              <a:rPr lang="en-MY" sz="1400" spc="-50" dirty="0">
                <a:solidFill>
                  <a:schemeClr val="tx1">
                    <a:lumMod val="75000"/>
                    <a:lumOff val="25000"/>
                  </a:schemeClr>
                </a:solidFill>
                <a:latin typeface="Source Sans Pro" panose="020B0503030403020204" pitchFamily="34" charset="0"/>
                <a:ea typeface="Source Sans Pro" panose="020B0503030403020204" pitchFamily="34" charset="0"/>
              </a:rPr>
              <a:t>Introjection</a:t>
            </a:r>
            <a:endParaRPr lang="en-US" sz="1400"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25" name="Arrow: Pentagon 24">
            <a:extLst>
              <a:ext uri="{FF2B5EF4-FFF2-40B4-BE49-F238E27FC236}">
                <a16:creationId xmlns:a16="http://schemas.microsoft.com/office/drawing/2014/main" id="{6CE07178-D9CE-4753-8D5B-04D7F4010BFB}"/>
              </a:ext>
            </a:extLst>
          </p:cNvPr>
          <p:cNvSpPr/>
          <p:nvPr/>
        </p:nvSpPr>
        <p:spPr>
          <a:xfrm>
            <a:off x="4648200" y="889036"/>
            <a:ext cx="3049655" cy="586886"/>
          </a:xfrm>
          <a:prstGeom prst="homePlate">
            <a:avLst>
              <a:gd name="adj" fmla="val 50000"/>
            </a:avLst>
          </a:prstGeom>
          <a:gradFill flip="none" rotWithShape="1">
            <a:gsLst>
              <a:gs pos="0">
                <a:srgbClr val="36A0E1"/>
              </a:gs>
              <a:gs pos="57000">
                <a:srgbClr val="36A0E1">
                  <a:tint val="66000"/>
                  <a:satMod val="160000"/>
                </a:srgbClr>
              </a:gs>
              <a:gs pos="86000">
                <a:srgbClr val="36A0E1">
                  <a:tint val="44500"/>
                  <a:satMod val="160000"/>
                </a:srgbClr>
              </a:gs>
              <a:gs pos="100000">
                <a:srgbClr val="36A0E1">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Arrow: Pentagon 25">
            <a:extLst>
              <a:ext uri="{FF2B5EF4-FFF2-40B4-BE49-F238E27FC236}">
                <a16:creationId xmlns:a16="http://schemas.microsoft.com/office/drawing/2014/main" id="{203A5478-966D-48E6-9376-C5C9E6515E11}"/>
              </a:ext>
            </a:extLst>
          </p:cNvPr>
          <p:cNvSpPr/>
          <p:nvPr/>
        </p:nvSpPr>
        <p:spPr>
          <a:xfrm flipH="1">
            <a:off x="1446145" y="889036"/>
            <a:ext cx="3049655" cy="586886"/>
          </a:xfrm>
          <a:prstGeom prst="homePlate">
            <a:avLst>
              <a:gd name="adj" fmla="val 50000"/>
            </a:avLst>
          </a:prstGeom>
          <a:gradFill flip="none" rotWithShape="1">
            <a:gsLst>
              <a:gs pos="40000">
                <a:srgbClr val="1A73A9"/>
              </a:gs>
              <a:gs pos="9000">
                <a:srgbClr val="36A0E1">
                  <a:shade val="30000"/>
                  <a:satMod val="115000"/>
                </a:srgbClr>
              </a:gs>
              <a:gs pos="70000">
                <a:srgbClr val="36A0E1">
                  <a:shade val="67500"/>
                  <a:satMod val="115000"/>
                </a:srgbClr>
              </a:gs>
              <a:gs pos="100000">
                <a:srgbClr val="36A0E1">
                  <a:shade val="100000"/>
                  <a:satMod val="11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a:extLst>
              <a:ext uri="{FF2B5EF4-FFF2-40B4-BE49-F238E27FC236}">
                <a16:creationId xmlns:a16="http://schemas.microsoft.com/office/drawing/2014/main" id="{7AED859F-6DE2-4694-A8C9-BFC653C610FE}"/>
              </a:ext>
            </a:extLst>
          </p:cNvPr>
          <p:cNvSpPr/>
          <p:nvPr/>
        </p:nvSpPr>
        <p:spPr>
          <a:xfrm>
            <a:off x="4953866" y="911915"/>
            <a:ext cx="2186055" cy="523220"/>
          </a:xfrm>
          <a:prstGeom prst="rect">
            <a:avLst/>
          </a:prstGeom>
        </p:spPr>
        <p:txBody>
          <a:bodyPr wrap="square">
            <a:spAutoFit/>
          </a:bodyPr>
          <a:lstStyle/>
          <a:p>
            <a:pPr algn="ctr"/>
            <a:r>
              <a:rPr lang="en-MY" sz="1400" spc="-50" dirty="0">
                <a:solidFill>
                  <a:schemeClr val="bg1"/>
                </a:solidFill>
                <a:latin typeface="Source Sans Pro Black" panose="020B0803030403020204" pitchFamily="34" charset="0"/>
              </a:rPr>
              <a:t>Higher Motivational Quality</a:t>
            </a:r>
            <a:endParaRPr lang="en-US" sz="1400" spc="-50" dirty="0"/>
          </a:p>
        </p:txBody>
      </p:sp>
      <p:sp>
        <p:nvSpPr>
          <p:cNvPr id="28" name="Rectangle 27">
            <a:extLst>
              <a:ext uri="{FF2B5EF4-FFF2-40B4-BE49-F238E27FC236}">
                <a16:creationId xmlns:a16="http://schemas.microsoft.com/office/drawing/2014/main" id="{EC4D66C0-3062-43A4-8704-11FB74A7686E}"/>
              </a:ext>
            </a:extLst>
          </p:cNvPr>
          <p:cNvSpPr/>
          <p:nvPr/>
        </p:nvSpPr>
        <p:spPr>
          <a:xfrm>
            <a:off x="1978681" y="911915"/>
            <a:ext cx="2186055" cy="523220"/>
          </a:xfrm>
          <a:prstGeom prst="rect">
            <a:avLst/>
          </a:prstGeom>
        </p:spPr>
        <p:txBody>
          <a:bodyPr wrap="square">
            <a:spAutoFit/>
          </a:bodyPr>
          <a:lstStyle/>
          <a:p>
            <a:pPr algn="ctr"/>
            <a:r>
              <a:rPr lang="en-MY" sz="1400" spc="-50" dirty="0">
                <a:solidFill>
                  <a:schemeClr val="bg1"/>
                </a:solidFill>
                <a:latin typeface="Source Sans Pro Black" panose="020B0803030403020204" pitchFamily="34" charset="0"/>
              </a:rPr>
              <a:t>Lower Motivational Quality</a:t>
            </a:r>
            <a:endParaRPr lang="en-US" sz="1400" spc="-50" dirty="0"/>
          </a:p>
        </p:txBody>
      </p:sp>
      <p:sp>
        <p:nvSpPr>
          <p:cNvPr id="30" name="Rectangle: Rounded Corners 29">
            <a:extLst>
              <a:ext uri="{FF2B5EF4-FFF2-40B4-BE49-F238E27FC236}">
                <a16:creationId xmlns:a16="http://schemas.microsoft.com/office/drawing/2014/main" id="{FECD768C-2050-4F7C-9080-4ADA9AD286C2}"/>
              </a:ext>
            </a:extLst>
          </p:cNvPr>
          <p:cNvSpPr/>
          <p:nvPr/>
        </p:nvSpPr>
        <p:spPr>
          <a:xfrm>
            <a:off x="455545" y="393828"/>
            <a:ext cx="8229600" cy="367266"/>
          </a:xfrm>
          <a:prstGeom prst="roundRect">
            <a:avLst>
              <a:gd name="adj" fmla="val 29424"/>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Arrow: Pentagon 30">
            <a:extLst>
              <a:ext uri="{FF2B5EF4-FFF2-40B4-BE49-F238E27FC236}">
                <a16:creationId xmlns:a16="http://schemas.microsoft.com/office/drawing/2014/main" id="{FDA0D758-8F97-4C5D-A496-E83AD7D18A26}"/>
              </a:ext>
            </a:extLst>
          </p:cNvPr>
          <p:cNvSpPr/>
          <p:nvPr/>
        </p:nvSpPr>
        <p:spPr>
          <a:xfrm>
            <a:off x="4648200" y="455467"/>
            <a:ext cx="2743195" cy="243987"/>
          </a:xfrm>
          <a:prstGeom prst="homePlat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Arrow: Pentagon 31">
            <a:extLst>
              <a:ext uri="{FF2B5EF4-FFF2-40B4-BE49-F238E27FC236}">
                <a16:creationId xmlns:a16="http://schemas.microsoft.com/office/drawing/2014/main" id="{6F010DD7-C412-4117-AB84-711B7F726386}"/>
              </a:ext>
            </a:extLst>
          </p:cNvPr>
          <p:cNvSpPr/>
          <p:nvPr/>
        </p:nvSpPr>
        <p:spPr>
          <a:xfrm flipH="1">
            <a:off x="1752605" y="455467"/>
            <a:ext cx="2743195" cy="243987"/>
          </a:xfrm>
          <a:prstGeom prst="homePlat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B448281F-3058-4E46-8AF4-BCBC7D550835}"/>
              </a:ext>
            </a:extLst>
          </p:cNvPr>
          <p:cNvSpPr/>
          <p:nvPr/>
        </p:nvSpPr>
        <p:spPr>
          <a:xfrm>
            <a:off x="2185107" y="446655"/>
            <a:ext cx="1878189" cy="276999"/>
          </a:xfrm>
          <a:prstGeom prst="rect">
            <a:avLst/>
          </a:prstGeom>
        </p:spPr>
        <p:txBody>
          <a:bodyPr wrap="square">
            <a:spAutoFit/>
          </a:bodyPr>
          <a:lstStyle/>
          <a:p>
            <a:pPr algn="ctr"/>
            <a:r>
              <a:rPr lang="en-MY" sz="1200" spc="-50" dirty="0">
                <a:solidFill>
                  <a:schemeClr val="tx1">
                    <a:lumMod val="75000"/>
                    <a:lumOff val="25000"/>
                  </a:schemeClr>
                </a:solidFill>
                <a:latin typeface="Source Sans Pro" panose="020B0503030403020204" pitchFamily="34" charset="0"/>
                <a:ea typeface="Source Sans Pro" panose="020B0503030403020204" pitchFamily="34" charset="0"/>
              </a:rPr>
              <a:t>Controlled motivation</a:t>
            </a:r>
            <a:endParaRPr lang="en-US" sz="1200"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34" name="Rectangle 33">
            <a:extLst>
              <a:ext uri="{FF2B5EF4-FFF2-40B4-BE49-F238E27FC236}">
                <a16:creationId xmlns:a16="http://schemas.microsoft.com/office/drawing/2014/main" id="{9402FF65-EE9D-45B4-AB0F-76ABB0E26A01}"/>
              </a:ext>
            </a:extLst>
          </p:cNvPr>
          <p:cNvSpPr/>
          <p:nvPr/>
        </p:nvSpPr>
        <p:spPr>
          <a:xfrm>
            <a:off x="5080706" y="446655"/>
            <a:ext cx="1878189" cy="276999"/>
          </a:xfrm>
          <a:prstGeom prst="rect">
            <a:avLst/>
          </a:prstGeom>
        </p:spPr>
        <p:txBody>
          <a:bodyPr wrap="square">
            <a:spAutoFit/>
          </a:bodyPr>
          <a:lstStyle/>
          <a:p>
            <a:pPr algn="ctr"/>
            <a:r>
              <a:rPr lang="en-MY" sz="1200" spc="-50" dirty="0">
                <a:solidFill>
                  <a:schemeClr val="tx1">
                    <a:lumMod val="75000"/>
                    <a:lumOff val="25000"/>
                  </a:schemeClr>
                </a:solidFill>
                <a:latin typeface="Source Sans Pro" panose="020B0503030403020204" pitchFamily="34" charset="0"/>
                <a:ea typeface="Source Sans Pro" panose="020B0503030403020204" pitchFamily="34" charset="0"/>
              </a:rPr>
              <a:t>Autonomous motivation</a:t>
            </a:r>
            <a:endParaRPr lang="en-US" sz="1200"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36" name="Rectangle 35">
            <a:extLst>
              <a:ext uri="{FF2B5EF4-FFF2-40B4-BE49-F238E27FC236}">
                <a16:creationId xmlns:a16="http://schemas.microsoft.com/office/drawing/2014/main" id="{6DEFB28F-9FA1-41EB-9393-D9713D9C966D}"/>
              </a:ext>
            </a:extLst>
          </p:cNvPr>
          <p:cNvSpPr/>
          <p:nvPr/>
        </p:nvSpPr>
        <p:spPr>
          <a:xfrm>
            <a:off x="453894" y="2976993"/>
            <a:ext cx="1294574" cy="830997"/>
          </a:xfrm>
          <a:prstGeom prst="rect">
            <a:avLst/>
          </a:prstGeom>
        </p:spPr>
        <p:txBody>
          <a:bodyPr wrap="square">
            <a:spAutoFit/>
          </a:bodyPr>
          <a:lstStyle/>
          <a:p>
            <a:pPr marL="114300" indent="-114300"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Lack of perceived competence</a:t>
            </a:r>
          </a:p>
          <a:p>
            <a:pPr marL="114300" indent="-114300"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Lack of value</a:t>
            </a:r>
          </a:p>
        </p:txBody>
      </p:sp>
      <p:sp>
        <p:nvSpPr>
          <p:cNvPr id="37" name="Rectangle 36">
            <a:extLst>
              <a:ext uri="{FF2B5EF4-FFF2-40B4-BE49-F238E27FC236}">
                <a16:creationId xmlns:a16="http://schemas.microsoft.com/office/drawing/2014/main" id="{66346526-0416-422B-9FB2-EC9E7F4E2F14}"/>
              </a:ext>
            </a:extLst>
          </p:cNvPr>
          <p:cNvSpPr/>
          <p:nvPr/>
        </p:nvSpPr>
        <p:spPr>
          <a:xfrm>
            <a:off x="1760735" y="2979871"/>
            <a:ext cx="1438011" cy="830997"/>
          </a:xfrm>
          <a:prstGeom prst="rect">
            <a:avLst/>
          </a:prstGeom>
        </p:spPr>
        <p:txBody>
          <a:bodyPr wrap="square">
            <a:spAutoFit/>
          </a:bodyPr>
          <a:lstStyle/>
          <a:p>
            <a:pPr marL="114300" indent="-114300"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External rewards or punishments</a:t>
            </a:r>
          </a:p>
          <a:p>
            <a:pPr marL="114300" indent="-114300"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Compliance</a:t>
            </a:r>
          </a:p>
          <a:p>
            <a:pPr marL="114300" indent="-114300"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Reactance</a:t>
            </a:r>
            <a:endPar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endParaRPr>
          </a:p>
        </p:txBody>
      </p:sp>
      <p:sp>
        <p:nvSpPr>
          <p:cNvPr id="39" name="Rectangle 38">
            <a:extLst>
              <a:ext uri="{FF2B5EF4-FFF2-40B4-BE49-F238E27FC236}">
                <a16:creationId xmlns:a16="http://schemas.microsoft.com/office/drawing/2014/main" id="{5427F50A-3181-4C28-81E6-5F6DC0513E70}"/>
              </a:ext>
            </a:extLst>
          </p:cNvPr>
          <p:cNvSpPr/>
          <p:nvPr/>
        </p:nvSpPr>
        <p:spPr>
          <a:xfrm>
            <a:off x="3200400" y="2980730"/>
            <a:ext cx="1368293" cy="830997"/>
          </a:xfrm>
          <a:prstGeom prst="rect">
            <a:avLst/>
          </a:prstGeom>
        </p:spPr>
        <p:txBody>
          <a:bodyPr wrap="square">
            <a:spAutoFit/>
          </a:bodyPr>
          <a:lstStyle/>
          <a:p>
            <a:pPr marL="114300" indent="-114300"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Ego involvement</a:t>
            </a:r>
          </a:p>
          <a:p>
            <a:pPr marL="114300" indent="-114300"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Focus on approval from self and others</a:t>
            </a:r>
          </a:p>
        </p:txBody>
      </p:sp>
      <p:sp>
        <p:nvSpPr>
          <p:cNvPr id="40" name="Rectangle 39">
            <a:extLst>
              <a:ext uri="{FF2B5EF4-FFF2-40B4-BE49-F238E27FC236}">
                <a16:creationId xmlns:a16="http://schemas.microsoft.com/office/drawing/2014/main" id="{D5CDEF23-7A6D-488A-B7BE-F22C283A519C}"/>
              </a:ext>
            </a:extLst>
          </p:cNvPr>
          <p:cNvSpPr/>
          <p:nvPr/>
        </p:nvSpPr>
        <p:spPr>
          <a:xfrm>
            <a:off x="4569520" y="2964295"/>
            <a:ext cx="1419256" cy="1200329"/>
          </a:xfrm>
          <a:prstGeom prst="rect">
            <a:avLst/>
          </a:prstGeom>
        </p:spPr>
        <p:txBody>
          <a:bodyPr wrap="square">
            <a:spAutoFit/>
          </a:bodyPr>
          <a:lstStyle/>
          <a:p>
            <a:pPr marL="111125" indent="-111125"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Personal importance</a:t>
            </a:r>
          </a:p>
          <a:p>
            <a:pPr marL="111125" indent="-111125"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Conscious valu</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ing of activity</a:t>
            </a:r>
          </a:p>
          <a:p>
            <a:pPr marL="111125" indent="-111125"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Self-endorsement of goals</a:t>
            </a:r>
          </a:p>
        </p:txBody>
      </p:sp>
      <p:sp>
        <p:nvSpPr>
          <p:cNvPr id="41" name="Rectangle 40">
            <a:extLst>
              <a:ext uri="{FF2B5EF4-FFF2-40B4-BE49-F238E27FC236}">
                <a16:creationId xmlns:a16="http://schemas.microsoft.com/office/drawing/2014/main" id="{2C754001-9269-4ACB-96B5-357467B3E14D}"/>
              </a:ext>
            </a:extLst>
          </p:cNvPr>
          <p:cNvSpPr/>
          <p:nvPr/>
        </p:nvSpPr>
        <p:spPr>
          <a:xfrm>
            <a:off x="5980046" y="2976995"/>
            <a:ext cx="1409700" cy="830997"/>
          </a:xfrm>
          <a:prstGeom prst="rect">
            <a:avLst/>
          </a:prstGeom>
        </p:spPr>
        <p:txBody>
          <a:bodyPr wrap="square">
            <a:spAutoFit/>
          </a:bodyPr>
          <a:lstStyle/>
          <a:p>
            <a:pPr marL="114300" indent="-114300"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Congruence</a:t>
            </a:r>
          </a:p>
          <a:p>
            <a:pPr marL="114300" indent="-114300"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Synthesis and consistency of identifications</a:t>
            </a:r>
          </a:p>
        </p:txBody>
      </p:sp>
      <p:sp>
        <p:nvSpPr>
          <p:cNvPr id="42" name="Rectangle 41">
            <a:extLst>
              <a:ext uri="{FF2B5EF4-FFF2-40B4-BE49-F238E27FC236}">
                <a16:creationId xmlns:a16="http://schemas.microsoft.com/office/drawing/2014/main" id="{429B5111-CD64-447D-BFDF-F17D377466AE}"/>
              </a:ext>
            </a:extLst>
          </p:cNvPr>
          <p:cNvSpPr/>
          <p:nvPr/>
        </p:nvSpPr>
        <p:spPr>
          <a:xfrm>
            <a:off x="7400125" y="2980729"/>
            <a:ext cx="1285019" cy="830997"/>
          </a:xfrm>
          <a:prstGeom prst="rect">
            <a:avLst/>
          </a:prstGeom>
        </p:spPr>
        <p:txBody>
          <a:bodyPr wrap="square">
            <a:spAutoFit/>
          </a:bodyPr>
          <a:lstStyle/>
          <a:p>
            <a:pPr marL="114300" indent="-114300" fontAlgn="base">
              <a:buFont typeface="Arial" panose="020B0604020202020204" pitchFamily="34" charset="0"/>
              <a:buChar char="•"/>
            </a:pP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Interest</a:t>
            </a:r>
          </a:p>
          <a:p>
            <a:pPr marL="114300" indent="-114300"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En</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joyment</a:t>
            </a:r>
          </a:p>
          <a:p>
            <a:pPr marL="114300" indent="-114300" fontAlgn="base">
              <a:buFont typeface="Arial" panose="020B0604020202020204" pitchFamily="34" charset="0"/>
              <a:buChar char="•"/>
            </a:pPr>
            <a:r>
              <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rPr>
              <a:t>In</a:t>
            </a:r>
            <a:r>
              <a:rPr lang="en-US" sz="1200" dirty="0">
                <a:solidFill>
                  <a:schemeClr val="tx1">
                    <a:lumMod val="75000"/>
                    <a:lumOff val="25000"/>
                  </a:schemeClr>
                </a:solidFill>
                <a:latin typeface="Source Sans Pro Light" panose="020B0403030403020204" pitchFamily="34" charset="0"/>
                <a:ea typeface="Source Sans Pro Light" panose="020B0403030403020204" pitchFamily="34" charset="0"/>
              </a:rPr>
              <a:t>herent satisfaction</a:t>
            </a:r>
            <a:endParaRPr lang="en-US" sz="1200" i="0" dirty="0">
              <a:solidFill>
                <a:schemeClr val="tx1">
                  <a:lumMod val="75000"/>
                  <a:lumOff val="25000"/>
                </a:schemeClr>
              </a:solidFill>
              <a:effectLst/>
              <a:latin typeface="Source Sans Pro Light" panose="020B0403030403020204" pitchFamily="34" charset="0"/>
              <a:ea typeface="Source Sans Pro Light" panose="020B0403030403020204" pitchFamily="34" charset="0"/>
            </a:endParaRPr>
          </a:p>
        </p:txBody>
      </p:sp>
      <p:sp>
        <p:nvSpPr>
          <p:cNvPr id="44" name="Rectangle 43">
            <a:extLst>
              <a:ext uri="{FF2B5EF4-FFF2-40B4-BE49-F238E27FC236}">
                <a16:creationId xmlns:a16="http://schemas.microsoft.com/office/drawing/2014/main" id="{0CCB2A83-5D56-4C64-8F08-2B7E21FAB4D2}"/>
              </a:ext>
            </a:extLst>
          </p:cNvPr>
          <p:cNvSpPr/>
          <p:nvPr/>
        </p:nvSpPr>
        <p:spPr>
          <a:xfrm>
            <a:off x="516173" y="4289852"/>
            <a:ext cx="1170015" cy="307777"/>
          </a:xfrm>
          <a:prstGeom prst="rect">
            <a:avLst/>
          </a:prstGeom>
        </p:spPr>
        <p:txBody>
          <a:bodyPr wrap="square">
            <a:spAutoFit/>
          </a:bodyPr>
          <a:lstStyle/>
          <a:p>
            <a:pPr algn="ctr"/>
            <a:r>
              <a:rPr lang="en-MY" sz="1400" b="1" spc="-50" dirty="0">
                <a:solidFill>
                  <a:schemeClr val="tx1">
                    <a:lumMod val="75000"/>
                    <a:lumOff val="25000"/>
                  </a:schemeClr>
                </a:solidFill>
                <a:latin typeface="Source Sans Pro" panose="020B0503030403020204" pitchFamily="34" charset="0"/>
                <a:ea typeface="Source Sans Pro" panose="020B0503030403020204" pitchFamily="34" charset="0"/>
              </a:rPr>
              <a:t>Impersonal</a:t>
            </a:r>
            <a:endParaRPr lang="en-US" sz="1400" b="1"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47" name="Rectangle 46">
            <a:extLst>
              <a:ext uri="{FF2B5EF4-FFF2-40B4-BE49-F238E27FC236}">
                <a16:creationId xmlns:a16="http://schemas.microsoft.com/office/drawing/2014/main" id="{1BF341F9-BC24-4F02-B170-EBF077777A26}"/>
              </a:ext>
            </a:extLst>
          </p:cNvPr>
          <p:cNvSpPr/>
          <p:nvPr/>
        </p:nvSpPr>
        <p:spPr>
          <a:xfrm>
            <a:off x="1889013" y="4275997"/>
            <a:ext cx="1170015" cy="307777"/>
          </a:xfrm>
          <a:prstGeom prst="rect">
            <a:avLst/>
          </a:prstGeom>
        </p:spPr>
        <p:txBody>
          <a:bodyPr wrap="square">
            <a:spAutoFit/>
          </a:bodyPr>
          <a:lstStyle/>
          <a:p>
            <a:pPr algn="ctr"/>
            <a:r>
              <a:rPr lang="en-MY" sz="1400" b="1" spc="-50" dirty="0">
                <a:solidFill>
                  <a:schemeClr val="tx1">
                    <a:lumMod val="75000"/>
                    <a:lumOff val="25000"/>
                  </a:schemeClr>
                </a:solidFill>
                <a:latin typeface="Source Sans Pro" panose="020B0503030403020204" pitchFamily="34" charset="0"/>
                <a:ea typeface="Source Sans Pro" panose="020B0503030403020204" pitchFamily="34" charset="0"/>
              </a:rPr>
              <a:t>External</a:t>
            </a:r>
            <a:endParaRPr lang="en-US" sz="1400" b="1"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48" name="Rectangle 47">
            <a:extLst>
              <a:ext uri="{FF2B5EF4-FFF2-40B4-BE49-F238E27FC236}">
                <a16:creationId xmlns:a16="http://schemas.microsoft.com/office/drawing/2014/main" id="{D333F223-1D6F-45C8-A00F-DECB94B916AB}"/>
              </a:ext>
            </a:extLst>
          </p:cNvPr>
          <p:cNvSpPr/>
          <p:nvPr/>
        </p:nvSpPr>
        <p:spPr>
          <a:xfrm>
            <a:off x="3281218" y="4182130"/>
            <a:ext cx="1170015" cy="523220"/>
          </a:xfrm>
          <a:prstGeom prst="rect">
            <a:avLst/>
          </a:prstGeom>
        </p:spPr>
        <p:txBody>
          <a:bodyPr wrap="square">
            <a:spAutoFit/>
          </a:bodyPr>
          <a:lstStyle/>
          <a:p>
            <a:pPr algn="ctr"/>
            <a:r>
              <a:rPr lang="en-MY" sz="1400" b="1" spc="-50" dirty="0">
                <a:solidFill>
                  <a:schemeClr val="tx1">
                    <a:lumMod val="75000"/>
                    <a:lumOff val="25000"/>
                  </a:schemeClr>
                </a:solidFill>
                <a:latin typeface="Source Sans Pro" panose="020B0503030403020204" pitchFamily="34" charset="0"/>
                <a:ea typeface="Source Sans Pro" panose="020B0503030403020204" pitchFamily="34" charset="0"/>
              </a:rPr>
              <a:t>Somewhat external</a:t>
            </a:r>
            <a:endParaRPr lang="en-US" sz="1400" b="1"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49" name="Rectangle 48">
            <a:extLst>
              <a:ext uri="{FF2B5EF4-FFF2-40B4-BE49-F238E27FC236}">
                <a16:creationId xmlns:a16="http://schemas.microsoft.com/office/drawing/2014/main" id="{C19F6E7A-822D-4B88-836F-1A5A04CCA0BB}"/>
              </a:ext>
            </a:extLst>
          </p:cNvPr>
          <p:cNvSpPr/>
          <p:nvPr/>
        </p:nvSpPr>
        <p:spPr>
          <a:xfrm>
            <a:off x="4699922" y="4182130"/>
            <a:ext cx="1170015" cy="523220"/>
          </a:xfrm>
          <a:prstGeom prst="rect">
            <a:avLst/>
          </a:prstGeom>
        </p:spPr>
        <p:txBody>
          <a:bodyPr wrap="square">
            <a:spAutoFit/>
          </a:bodyPr>
          <a:lstStyle/>
          <a:p>
            <a:pPr algn="ctr"/>
            <a:r>
              <a:rPr lang="en-MY" sz="1400" b="1" spc="-50" dirty="0">
                <a:solidFill>
                  <a:schemeClr val="tx1">
                    <a:lumMod val="75000"/>
                    <a:lumOff val="25000"/>
                  </a:schemeClr>
                </a:solidFill>
                <a:latin typeface="Source Sans Pro" panose="020B0503030403020204" pitchFamily="34" charset="0"/>
                <a:ea typeface="Source Sans Pro" panose="020B0503030403020204" pitchFamily="34" charset="0"/>
              </a:rPr>
              <a:t>Somewhat internal</a:t>
            </a:r>
            <a:endParaRPr lang="en-US" sz="1400" b="1"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51" name="Rectangle 50">
            <a:extLst>
              <a:ext uri="{FF2B5EF4-FFF2-40B4-BE49-F238E27FC236}">
                <a16:creationId xmlns:a16="http://schemas.microsoft.com/office/drawing/2014/main" id="{A852FA49-5D6B-4585-9280-FE8218440633}"/>
              </a:ext>
            </a:extLst>
          </p:cNvPr>
          <p:cNvSpPr/>
          <p:nvPr/>
        </p:nvSpPr>
        <p:spPr>
          <a:xfrm>
            <a:off x="6059841" y="4275997"/>
            <a:ext cx="1170015" cy="307777"/>
          </a:xfrm>
          <a:prstGeom prst="rect">
            <a:avLst/>
          </a:prstGeom>
        </p:spPr>
        <p:txBody>
          <a:bodyPr wrap="square">
            <a:spAutoFit/>
          </a:bodyPr>
          <a:lstStyle/>
          <a:p>
            <a:pPr algn="ctr"/>
            <a:r>
              <a:rPr lang="en-MY" sz="1400" b="1" spc="-50" dirty="0">
                <a:solidFill>
                  <a:schemeClr val="tx1">
                    <a:lumMod val="75000"/>
                    <a:lumOff val="25000"/>
                  </a:schemeClr>
                </a:solidFill>
                <a:latin typeface="Source Sans Pro" panose="020B0503030403020204" pitchFamily="34" charset="0"/>
                <a:ea typeface="Source Sans Pro" panose="020B0503030403020204" pitchFamily="34" charset="0"/>
              </a:rPr>
              <a:t>Internal</a:t>
            </a:r>
            <a:endParaRPr lang="en-US" sz="1400" b="1"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53" name="Rectangle 52">
            <a:extLst>
              <a:ext uri="{FF2B5EF4-FFF2-40B4-BE49-F238E27FC236}">
                <a16:creationId xmlns:a16="http://schemas.microsoft.com/office/drawing/2014/main" id="{E9750B78-2C3C-448E-B9C8-76F537A11B3B}"/>
              </a:ext>
            </a:extLst>
          </p:cNvPr>
          <p:cNvSpPr/>
          <p:nvPr/>
        </p:nvSpPr>
        <p:spPr>
          <a:xfrm>
            <a:off x="7400125" y="4275997"/>
            <a:ext cx="1170015" cy="307777"/>
          </a:xfrm>
          <a:prstGeom prst="rect">
            <a:avLst/>
          </a:prstGeom>
        </p:spPr>
        <p:txBody>
          <a:bodyPr wrap="square">
            <a:spAutoFit/>
          </a:bodyPr>
          <a:lstStyle/>
          <a:p>
            <a:pPr algn="ctr"/>
            <a:r>
              <a:rPr lang="en-MY" sz="1400" b="1" spc="-50" dirty="0">
                <a:solidFill>
                  <a:schemeClr val="tx1">
                    <a:lumMod val="75000"/>
                    <a:lumOff val="25000"/>
                  </a:schemeClr>
                </a:solidFill>
                <a:latin typeface="Source Sans Pro" panose="020B0503030403020204" pitchFamily="34" charset="0"/>
                <a:ea typeface="Source Sans Pro" panose="020B0503030403020204" pitchFamily="34" charset="0"/>
              </a:rPr>
              <a:t>Internal</a:t>
            </a:r>
            <a:endParaRPr lang="en-US" sz="1400" b="1" spc="-50" dirty="0">
              <a:solidFill>
                <a:schemeClr val="tx1">
                  <a:lumMod val="75000"/>
                  <a:lumOff val="25000"/>
                </a:schemeClr>
              </a:solidFill>
              <a:latin typeface="Source Sans Pro" panose="020B0503030403020204" pitchFamily="34" charset="0"/>
              <a:ea typeface="Source Sans Pro" panose="020B0503030403020204" pitchFamily="34" charset="0"/>
            </a:endParaRPr>
          </a:p>
        </p:txBody>
      </p:sp>
      <p:sp>
        <p:nvSpPr>
          <p:cNvPr id="2" name="Rectangle 1">
            <a:extLst>
              <a:ext uri="{FF2B5EF4-FFF2-40B4-BE49-F238E27FC236}">
                <a16:creationId xmlns:a16="http://schemas.microsoft.com/office/drawing/2014/main" id="{6338DAF8-2C1A-4E3B-AA56-5A54AEB1058D}"/>
              </a:ext>
            </a:extLst>
          </p:cNvPr>
          <p:cNvSpPr/>
          <p:nvPr/>
        </p:nvSpPr>
        <p:spPr>
          <a:xfrm>
            <a:off x="4568693" y="4851055"/>
            <a:ext cx="4572000" cy="246221"/>
          </a:xfrm>
          <a:prstGeom prst="rect">
            <a:avLst/>
          </a:prstGeom>
        </p:spPr>
        <p:txBody>
          <a:bodyPr>
            <a:spAutoFit/>
          </a:bodyPr>
          <a:lstStyle/>
          <a:p>
            <a:pPr algn="r" fontAlgn="base"/>
            <a:r>
              <a:rPr lang="en-US" sz="1000" i="1" dirty="0">
                <a:solidFill>
                  <a:schemeClr val="tx1">
                    <a:lumMod val="75000"/>
                    <a:lumOff val="25000"/>
                  </a:schemeClr>
                </a:solidFill>
                <a:latin typeface="Source Sans Pro Light" panose="020B0403030403020204" pitchFamily="34" charset="0"/>
                <a:ea typeface="Source Sans Pro Light" panose="020B0403030403020204" pitchFamily="34" charset="0"/>
              </a:rPr>
              <a:t>Adapted from Ryan &amp; Deci (2000); @ 2017 Center for Self-Determination Theory</a:t>
            </a:r>
          </a:p>
        </p:txBody>
      </p:sp>
      <p:cxnSp>
        <p:nvCxnSpPr>
          <p:cNvPr id="43" name="Straight Connector 42">
            <a:extLst>
              <a:ext uri="{FF2B5EF4-FFF2-40B4-BE49-F238E27FC236}">
                <a16:creationId xmlns:a16="http://schemas.microsoft.com/office/drawing/2014/main" id="{60413956-B193-41E5-AE1A-2ED2697B9C98}"/>
              </a:ext>
            </a:extLst>
          </p:cNvPr>
          <p:cNvCxnSpPr>
            <a:cxnSpLocks/>
          </p:cNvCxnSpPr>
          <p:nvPr/>
        </p:nvCxnSpPr>
        <p:spPr>
          <a:xfrm>
            <a:off x="3198746" y="2964295"/>
            <a:ext cx="0" cy="1750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2CCB2C8-8BF6-45C4-98F9-38C11164C3CF}"/>
              </a:ext>
            </a:extLst>
          </p:cNvPr>
          <p:cNvCxnSpPr>
            <a:cxnSpLocks/>
          </p:cNvCxnSpPr>
          <p:nvPr/>
        </p:nvCxnSpPr>
        <p:spPr>
          <a:xfrm>
            <a:off x="4568693" y="2976993"/>
            <a:ext cx="0" cy="1750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CC5D2D-8993-4FF7-8C21-937232EB7D35}"/>
              </a:ext>
            </a:extLst>
          </p:cNvPr>
          <p:cNvCxnSpPr>
            <a:cxnSpLocks/>
          </p:cNvCxnSpPr>
          <p:nvPr/>
        </p:nvCxnSpPr>
        <p:spPr>
          <a:xfrm>
            <a:off x="5980046" y="2976993"/>
            <a:ext cx="0" cy="175006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C0B0F3B9-331D-40D1-BF62-6CF47BA7AE95}"/>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2" name="Wave 12">
            <a:extLst>
              <a:ext uri="{FF2B5EF4-FFF2-40B4-BE49-F238E27FC236}">
                <a16:creationId xmlns:a16="http://schemas.microsoft.com/office/drawing/2014/main" id="{12CB865B-91F8-4293-BB5C-EFFA9D132FA9}"/>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Freeform: Shape 53">
            <a:extLst>
              <a:ext uri="{FF2B5EF4-FFF2-40B4-BE49-F238E27FC236}">
                <a16:creationId xmlns:a16="http://schemas.microsoft.com/office/drawing/2014/main" id="{26F8F89D-A094-40D6-B894-EAFBB4C72D3A}"/>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A9D0947C-DE93-4C26-997D-AC09AF87BD0C}"/>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9226170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0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5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10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15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15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par>
                          <p:cTn id="56" fill="hold">
                            <p:stCondLst>
                              <p:cond delay="2000"/>
                            </p:stCondLst>
                            <p:childTnLst>
                              <p:par>
                                <p:cTn id="57" presetID="22" presetClass="entr" presetSubtype="1"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500"/>
                                        <p:tgtEl>
                                          <p:spTgt spid="4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21" grpId="0"/>
      <p:bldP spid="22" grpId="0"/>
      <p:bldP spid="23" grpId="0"/>
      <p:bldP spid="24" grpId="0"/>
      <p:bldP spid="25" grpId="0" animBg="1"/>
      <p:bldP spid="26" grpId="0" animBg="1"/>
      <p:bldP spid="36" grpId="0"/>
      <p:bldP spid="37" grpId="0"/>
      <p:bldP spid="39" grpId="0"/>
      <p:bldP spid="40" grpId="0"/>
      <p:bldP spid="41" grpId="0"/>
      <p:bldP spid="42" grpId="0"/>
      <p:bldP spid="44" grpId="0"/>
      <p:bldP spid="47" grpId="0"/>
      <p:bldP spid="48" grpId="0"/>
      <p:bldP spid="49" grpId="0"/>
      <p:bldP spid="51" grpId="0"/>
      <p:bldP spid="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1DAD111-906F-4FF1-9306-308CCF63DD7C}"/>
              </a:ext>
            </a:extLst>
          </p:cNvPr>
          <p:cNvSpPr>
            <a:spLocks/>
          </p:cNvSpPr>
          <p:nvPr/>
        </p:nvSpPr>
        <p:spPr bwMode="auto">
          <a:xfrm flipH="1">
            <a:off x="-101688"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Freeform: Shape 2">
            <a:extLst>
              <a:ext uri="{FF2B5EF4-FFF2-40B4-BE49-F238E27FC236}">
                <a16:creationId xmlns:a16="http://schemas.microsoft.com/office/drawing/2014/main" id="{63642E18-F1A6-4ADB-8214-480436E74F62}"/>
              </a:ext>
            </a:extLst>
          </p:cNvPr>
          <p:cNvSpPr>
            <a:spLocks/>
          </p:cNvSpPr>
          <p:nvPr/>
        </p:nvSpPr>
        <p:spPr bwMode="auto">
          <a:xfrm rot="9343461" flipH="1">
            <a:off x="3609024" y="-224100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6E7E05BD-1C44-4CD7-B346-5B0E0A607047}"/>
              </a:ext>
            </a:extLst>
          </p:cNvPr>
          <p:cNvSpPr>
            <a:spLocks/>
          </p:cNvSpPr>
          <p:nvPr/>
        </p:nvSpPr>
        <p:spPr bwMode="auto">
          <a:xfrm rot="9343461" flipH="1">
            <a:off x="4164133" y="-304385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Wave 12">
            <a:extLst>
              <a:ext uri="{FF2B5EF4-FFF2-40B4-BE49-F238E27FC236}">
                <a16:creationId xmlns:a16="http://schemas.microsoft.com/office/drawing/2014/main" id="{186E0274-C819-4648-B23E-1649FDD68590}"/>
              </a:ext>
            </a:extLst>
          </p:cNvPr>
          <p:cNvSpPr/>
          <p:nvPr/>
        </p:nvSpPr>
        <p:spPr>
          <a:xfrm rot="621708" flipV="1">
            <a:off x="-494248"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extBox 13">
            <a:extLst>
              <a:ext uri="{FF2B5EF4-FFF2-40B4-BE49-F238E27FC236}">
                <a16:creationId xmlns:a16="http://schemas.microsoft.com/office/drawing/2014/main" id="{72294DB0-6555-47D9-ADEC-FCBD4D38312A}"/>
              </a:ext>
            </a:extLst>
          </p:cNvPr>
          <p:cNvSpPr txBox="1"/>
          <p:nvPr/>
        </p:nvSpPr>
        <p:spPr>
          <a:xfrm>
            <a:off x="-1473287" y="84326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03</a:t>
            </a:r>
            <a:endParaRPr lang="en-US" sz="41300" b="1" spc="-1000" dirty="0">
              <a:solidFill>
                <a:schemeClr val="bg1"/>
              </a:solidFill>
              <a:latin typeface="Century Gothic" panose="020B0502020202020204" pitchFamily="34" charset="0"/>
            </a:endParaRPr>
          </a:p>
        </p:txBody>
      </p:sp>
      <p:sp>
        <p:nvSpPr>
          <p:cNvPr id="21" name="TextBox 20">
            <a:extLst>
              <a:ext uri="{FF2B5EF4-FFF2-40B4-BE49-F238E27FC236}">
                <a16:creationId xmlns:a16="http://schemas.microsoft.com/office/drawing/2014/main" id="{6E5AF001-E5C0-477D-A2DB-4F5B31EC9CAB}"/>
              </a:ext>
            </a:extLst>
          </p:cNvPr>
          <p:cNvSpPr txBox="1"/>
          <p:nvPr/>
        </p:nvSpPr>
        <p:spPr>
          <a:xfrm>
            <a:off x="3311995" y="1823777"/>
            <a:ext cx="5219699" cy="1938992"/>
          </a:xfrm>
          <a:prstGeom prst="rect">
            <a:avLst/>
          </a:prstGeom>
          <a:noFill/>
        </p:spPr>
        <p:txBody>
          <a:bodyPr wrap="square" rtlCol="0">
            <a:spAutoFit/>
          </a:bodyPr>
          <a:lstStyle/>
          <a:p>
            <a:pPr algn="r"/>
            <a:r>
              <a:rPr lang="en-MY" sz="4000" spc="-100" dirty="0">
                <a:solidFill>
                  <a:srgbClr val="419ED7"/>
                </a:solidFill>
                <a:latin typeface="Source Sans Pro Black" panose="020B0803030403020204" pitchFamily="34" charset="0"/>
              </a:rPr>
              <a:t>How to set your own self-directed learning plan</a:t>
            </a:r>
          </a:p>
        </p:txBody>
      </p:sp>
      <p:grpSp>
        <p:nvGrpSpPr>
          <p:cNvPr id="8" name="Group 7">
            <a:extLst>
              <a:ext uri="{FF2B5EF4-FFF2-40B4-BE49-F238E27FC236}">
                <a16:creationId xmlns:a16="http://schemas.microsoft.com/office/drawing/2014/main" id="{6518520A-01E2-461D-AA84-B49520171995}"/>
              </a:ext>
            </a:extLst>
          </p:cNvPr>
          <p:cNvGrpSpPr/>
          <p:nvPr/>
        </p:nvGrpSpPr>
        <p:grpSpPr>
          <a:xfrm>
            <a:off x="3657600" y="1664160"/>
            <a:ext cx="365760" cy="365760"/>
            <a:chOff x="4048054" y="3409950"/>
            <a:chExt cx="365760" cy="365760"/>
          </a:xfrm>
        </p:grpSpPr>
        <p:cxnSp>
          <p:nvCxnSpPr>
            <p:cNvPr id="9" name="Straight Connector 8">
              <a:extLst>
                <a:ext uri="{FF2B5EF4-FFF2-40B4-BE49-F238E27FC236}">
                  <a16:creationId xmlns:a16="http://schemas.microsoft.com/office/drawing/2014/main" id="{F02960D3-C3CF-45F8-A8C6-47786FF3F460}"/>
                </a:ext>
              </a:extLst>
            </p:cNvPr>
            <p:cNvCxnSpPr>
              <a:cxnSpLocks/>
            </p:cNvCxnSpPr>
            <p:nvPr/>
          </p:nvCxnSpPr>
          <p:spPr>
            <a:xfrm>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B6293D1-CAAB-4934-B326-1C19F2283595}"/>
                </a:ext>
              </a:extLst>
            </p:cNvPr>
            <p:cNvCxnSpPr>
              <a:cxnSpLocks/>
            </p:cNvCxnSpPr>
            <p:nvPr/>
          </p:nvCxnSpPr>
          <p:spPr>
            <a:xfrm rot="5400000">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537B4BF-DC34-4BD7-9282-234F266B5FF6}"/>
              </a:ext>
            </a:extLst>
          </p:cNvPr>
          <p:cNvGrpSpPr/>
          <p:nvPr/>
        </p:nvGrpSpPr>
        <p:grpSpPr>
          <a:xfrm>
            <a:off x="7075409" y="3773790"/>
            <a:ext cx="1370290" cy="182880"/>
            <a:chOff x="7381134" y="1320692"/>
            <a:chExt cx="1370290" cy="182880"/>
          </a:xfrm>
        </p:grpSpPr>
        <p:sp>
          <p:nvSpPr>
            <p:cNvPr id="15" name="Oval 14">
              <a:extLst>
                <a:ext uri="{FF2B5EF4-FFF2-40B4-BE49-F238E27FC236}">
                  <a16:creationId xmlns:a16="http://schemas.microsoft.com/office/drawing/2014/main" id="{70794C7A-56F7-4331-AE01-503E6EE15F5C}"/>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81057F-4A65-43CC-9CE7-F99798B9C4EF}"/>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8261C4B-4DC8-4DB2-B3B4-542780A4EC1A}"/>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5DAEB1-A0DC-4FE9-B7D3-EB5715C7C821}"/>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5A427E-51DB-456A-8737-5BCC1058A798}"/>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143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F4B8DCE-5B3A-468B-8E7D-52EE73C3C5F5}"/>
              </a:ext>
            </a:extLst>
          </p:cNvPr>
          <p:cNvGrpSpPr/>
          <p:nvPr/>
        </p:nvGrpSpPr>
        <p:grpSpPr>
          <a:xfrm>
            <a:off x="4077438" y="4228"/>
            <a:ext cx="1005397" cy="2582969"/>
            <a:chOff x="5272882" y="-575223"/>
            <a:chExt cx="1646237" cy="4229354"/>
          </a:xfrm>
        </p:grpSpPr>
        <p:sp>
          <p:nvSpPr>
            <p:cNvPr id="5" name="Rectangle 2101">
              <a:extLst>
                <a:ext uri="{FF2B5EF4-FFF2-40B4-BE49-F238E27FC236}">
                  <a16:creationId xmlns:a16="http://schemas.microsoft.com/office/drawing/2014/main" id="{D6C8F019-2553-43FE-B526-5E47F0576752}"/>
                </a:ext>
              </a:extLst>
            </p:cNvPr>
            <p:cNvSpPr>
              <a:spLocks noChangeArrowheads="1"/>
            </p:cNvSpPr>
            <p:nvPr/>
          </p:nvSpPr>
          <p:spPr bwMode="auto">
            <a:xfrm>
              <a:off x="6106319" y="-575223"/>
              <a:ext cx="0" cy="2545306"/>
            </a:xfrm>
            <a:prstGeom prst="rect">
              <a:avLst/>
            </a:prstGeom>
            <a:solidFill>
              <a:schemeClr val="tx1">
                <a:lumMod val="75000"/>
                <a:lumOff val="25000"/>
              </a:schemeClr>
            </a:solidFill>
            <a:ln w="3175">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6" name="Freeform 3735">
              <a:extLst>
                <a:ext uri="{FF2B5EF4-FFF2-40B4-BE49-F238E27FC236}">
                  <a16:creationId xmlns:a16="http://schemas.microsoft.com/office/drawing/2014/main" id="{0E51C8CB-58C4-4AE1-A421-A01636C53CB3}"/>
                </a:ext>
              </a:extLst>
            </p:cNvPr>
            <p:cNvSpPr>
              <a:spLocks noEditPoints="1"/>
            </p:cNvSpPr>
            <p:nvPr/>
          </p:nvSpPr>
          <p:spPr bwMode="auto">
            <a:xfrm>
              <a:off x="5629085" y="1970726"/>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19ED7"/>
            </a:solidFill>
            <a:ln>
              <a:solidFill>
                <a:srgbClr val="419ED7"/>
              </a:solidFill>
            </a:ln>
          </p:spPr>
          <p:txBody>
            <a:bodyPr vert="horz" wrap="square" lIns="91440" tIns="45720" rIns="91440" bIns="45720" numCol="1" anchor="t" anchorCtr="0" compatLnSpc="1">
              <a:prstTxWarp prst="textNoShape">
                <a:avLst/>
              </a:prstTxWarp>
            </a:bodyPr>
            <a:lstStyle/>
            <a:p>
              <a:endParaRPr lang="en-US" dirty="0"/>
            </a:p>
          </p:txBody>
        </p:sp>
        <p:sp>
          <p:nvSpPr>
            <p:cNvPr id="7" name="Freeform 3736">
              <a:extLst>
                <a:ext uri="{FF2B5EF4-FFF2-40B4-BE49-F238E27FC236}">
                  <a16:creationId xmlns:a16="http://schemas.microsoft.com/office/drawing/2014/main" id="{AC2FC9A4-4D9D-437B-9773-25D6389D6674}"/>
                </a:ext>
              </a:extLst>
            </p:cNvPr>
            <p:cNvSpPr>
              <a:spLocks/>
            </p:cNvSpPr>
            <p:nvPr/>
          </p:nvSpPr>
          <p:spPr bwMode="auto">
            <a:xfrm>
              <a:off x="6649244" y="2892131"/>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8" name="Freeform 3737">
              <a:extLst>
                <a:ext uri="{FF2B5EF4-FFF2-40B4-BE49-F238E27FC236}">
                  <a16:creationId xmlns:a16="http://schemas.microsoft.com/office/drawing/2014/main" id="{FC2FA482-E99A-4FF7-8C46-CDA499B3219F}"/>
                </a:ext>
              </a:extLst>
            </p:cNvPr>
            <p:cNvSpPr>
              <a:spLocks/>
            </p:cNvSpPr>
            <p:nvPr/>
          </p:nvSpPr>
          <p:spPr bwMode="auto">
            <a:xfrm>
              <a:off x="6020594" y="3392193"/>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9" name="Freeform 3738">
              <a:extLst>
                <a:ext uri="{FF2B5EF4-FFF2-40B4-BE49-F238E27FC236}">
                  <a16:creationId xmlns:a16="http://schemas.microsoft.com/office/drawing/2014/main" id="{5D1E1709-2702-4633-9478-11F35B29A9AD}"/>
                </a:ext>
              </a:extLst>
            </p:cNvPr>
            <p:cNvSpPr>
              <a:spLocks/>
            </p:cNvSpPr>
            <p:nvPr/>
          </p:nvSpPr>
          <p:spPr bwMode="auto">
            <a:xfrm>
              <a:off x="5272882" y="2858793"/>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0" name="Freeform 3739">
              <a:extLst>
                <a:ext uri="{FF2B5EF4-FFF2-40B4-BE49-F238E27FC236}">
                  <a16:creationId xmlns:a16="http://schemas.microsoft.com/office/drawing/2014/main" id="{340336D1-BE0F-4DF3-8487-91C8AC316649}"/>
                </a:ext>
              </a:extLst>
            </p:cNvPr>
            <p:cNvSpPr>
              <a:spLocks/>
            </p:cNvSpPr>
            <p:nvPr/>
          </p:nvSpPr>
          <p:spPr bwMode="auto">
            <a:xfrm>
              <a:off x="5430044" y="2323806"/>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1" name="Freeform 3740">
              <a:extLst>
                <a:ext uri="{FF2B5EF4-FFF2-40B4-BE49-F238E27FC236}">
                  <a16:creationId xmlns:a16="http://schemas.microsoft.com/office/drawing/2014/main" id="{57D12F06-28A8-4D5A-8447-D0DFBF7146B4}"/>
                </a:ext>
              </a:extLst>
            </p:cNvPr>
            <p:cNvSpPr>
              <a:spLocks/>
            </p:cNvSpPr>
            <p:nvPr/>
          </p:nvSpPr>
          <p:spPr bwMode="auto">
            <a:xfrm>
              <a:off x="6530182" y="2323806"/>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2" name="Freeform 3741">
              <a:extLst>
                <a:ext uri="{FF2B5EF4-FFF2-40B4-BE49-F238E27FC236}">
                  <a16:creationId xmlns:a16="http://schemas.microsoft.com/office/drawing/2014/main" id="{DA295C54-50CC-4893-8333-50604180A176}"/>
                </a:ext>
              </a:extLst>
            </p:cNvPr>
            <p:cNvSpPr>
              <a:spLocks/>
            </p:cNvSpPr>
            <p:nvPr/>
          </p:nvSpPr>
          <p:spPr bwMode="auto">
            <a:xfrm>
              <a:off x="5476082" y="3277893"/>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3" name="Freeform 3742">
              <a:extLst>
                <a:ext uri="{FF2B5EF4-FFF2-40B4-BE49-F238E27FC236}">
                  <a16:creationId xmlns:a16="http://schemas.microsoft.com/office/drawing/2014/main" id="{15CAF589-F4BB-4287-9CD6-891D5387A9AE}"/>
                </a:ext>
              </a:extLst>
            </p:cNvPr>
            <p:cNvSpPr>
              <a:spLocks/>
            </p:cNvSpPr>
            <p:nvPr/>
          </p:nvSpPr>
          <p:spPr bwMode="auto">
            <a:xfrm>
              <a:off x="6480969" y="3277893"/>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061BA01D-7DC2-49B6-8F55-D92FF741E1F3}"/>
              </a:ext>
            </a:extLst>
          </p:cNvPr>
          <p:cNvGrpSpPr/>
          <p:nvPr/>
        </p:nvGrpSpPr>
        <p:grpSpPr>
          <a:xfrm>
            <a:off x="1676400" y="-25097"/>
            <a:ext cx="1005397" cy="2558276"/>
            <a:chOff x="1640271" y="-62511"/>
            <a:chExt cx="1646237" cy="4188923"/>
          </a:xfrm>
        </p:grpSpPr>
        <p:sp>
          <p:nvSpPr>
            <p:cNvPr id="15" name="Rectangle 2101">
              <a:extLst>
                <a:ext uri="{FF2B5EF4-FFF2-40B4-BE49-F238E27FC236}">
                  <a16:creationId xmlns:a16="http://schemas.microsoft.com/office/drawing/2014/main" id="{A36B1B16-BC71-479C-B9A2-BC3C314E8C35}"/>
                </a:ext>
              </a:extLst>
            </p:cNvPr>
            <p:cNvSpPr>
              <a:spLocks noChangeArrowheads="1"/>
            </p:cNvSpPr>
            <p:nvPr/>
          </p:nvSpPr>
          <p:spPr bwMode="auto">
            <a:xfrm>
              <a:off x="2449102" y="-62511"/>
              <a:ext cx="0" cy="2545307"/>
            </a:xfrm>
            <a:prstGeom prst="rect">
              <a:avLst/>
            </a:prstGeom>
            <a:solidFill>
              <a:schemeClr val="tx1">
                <a:lumMod val="75000"/>
                <a:lumOff val="25000"/>
              </a:schemeClr>
            </a:solidFill>
            <a:ln>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305">
              <a:extLst>
                <a:ext uri="{FF2B5EF4-FFF2-40B4-BE49-F238E27FC236}">
                  <a16:creationId xmlns:a16="http://schemas.microsoft.com/office/drawing/2014/main" id="{73EE2F53-7193-48C1-A6F0-027702612B11}"/>
                </a:ext>
              </a:extLst>
            </p:cNvPr>
            <p:cNvSpPr>
              <a:spLocks/>
            </p:cNvSpPr>
            <p:nvPr/>
          </p:nvSpPr>
          <p:spPr bwMode="auto">
            <a:xfrm>
              <a:off x="2003808" y="2430963"/>
              <a:ext cx="939801" cy="1363663"/>
            </a:xfrm>
            <a:custGeom>
              <a:avLst/>
              <a:gdLst>
                <a:gd name="T0" fmla="*/ 1686 w 1833"/>
                <a:gd name="T1" fmla="*/ 1245 h 2660"/>
                <a:gd name="T2" fmla="*/ 1340 w 1833"/>
                <a:gd name="T3" fmla="*/ 930 h 2660"/>
                <a:gd name="T4" fmla="*/ 1339 w 1833"/>
                <a:gd name="T5" fmla="*/ 209 h 2660"/>
                <a:gd name="T6" fmla="*/ 1325 w 1833"/>
                <a:gd name="T7" fmla="*/ 173 h 2660"/>
                <a:gd name="T8" fmla="*/ 923 w 1833"/>
                <a:gd name="T9" fmla="*/ 0 h 2660"/>
                <a:gd name="T10" fmla="*/ 495 w 1833"/>
                <a:gd name="T11" fmla="*/ 168 h 2660"/>
                <a:gd name="T12" fmla="*/ 477 w 1833"/>
                <a:gd name="T13" fmla="*/ 209 h 2660"/>
                <a:gd name="T14" fmla="*/ 475 w 1833"/>
                <a:gd name="T15" fmla="*/ 940 h 2660"/>
                <a:gd name="T16" fmla="*/ 143 w 1833"/>
                <a:gd name="T17" fmla="*/ 1251 h 2660"/>
                <a:gd name="T18" fmla="*/ 0 w 1833"/>
                <a:gd name="T19" fmla="*/ 1743 h 2660"/>
                <a:gd name="T20" fmla="*/ 916 w 1833"/>
                <a:gd name="T21" fmla="*/ 2660 h 2660"/>
                <a:gd name="T22" fmla="*/ 1833 w 1833"/>
                <a:gd name="T23" fmla="*/ 1743 h 2660"/>
                <a:gd name="T24" fmla="*/ 1686 w 1833"/>
                <a:gd name="T25" fmla="*/ 1245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3" h="2660">
                  <a:moveTo>
                    <a:pt x="1686" y="1245"/>
                  </a:moveTo>
                  <a:cubicBezTo>
                    <a:pt x="1599" y="1112"/>
                    <a:pt x="1480" y="1004"/>
                    <a:pt x="1340" y="930"/>
                  </a:cubicBezTo>
                  <a:cubicBezTo>
                    <a:pt x="1340"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cubicBezTo>
                    <a:pt x="1422" y="2660"/>
                    <a:pt x="1833" y="2249"/>
                    <a:pt x="1833" y="1743"/>
                  </a:cubicBezTo>
                  <a:cubicBezTo>
                    <a:pt x="1833" y="1566"/>
                    <a:pt x="1782" y="1393"/>
                    <a:pt x="1686" y="1245"/>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3735">
              <a:extLst>
                <a:ext uri="{FF2B5EF4-FFF2-40B4-BE49-F238E27FC236}">
                  <a16:creationId xmlns:a16="http://schemas.microsoft.com/office/drawing/2014/main" id="{385047C6-3641-49C5-AEE9-59A9FD8DE620}"/>
                </a:ext>
              </a:extLst>
            </p:cNvPr>
            <p:cNvSpPr>
              <a:spLocks noEditPoints="1"/>
            </p:cNvSpPr>
            <p:nvPr/>
          </p:nvSpPr>
          <p:spPr bwMode="auto">
            <a:xfrm>
              <a:off x="2000633" y="2430962"/>
              <a:ext cx="941389"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F3B78F"/>
            </a:solidFill>
            <a:ln>
              <a:solidFill>
                <a:srgbClr val="F3B78F"/>
              </a:solid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736">
              <a:extLst>
                <a:ext uri="{FF2B5EF4-FFF2-40B4-BE49-F238E27FC236}">
                  <a16:creationId xmlns:a16="http://schemas.microsoft.com/office/drawing/2014/main" id="{C90B2E3A-EBC1-4745-B92B-BD6E8CABCDFE}"/>
                </a:ext>
              </a:extLst>
            </p:cNvPr>
            <p:cNvSpPr>
              <a:spLocks/>
            </p:cNvSpPr>
            <p:nvPr/>
          </p:nvSpPr>
          <p:spPr bwMode="auto">
            <a:xfrm>
              <a:off x="3016633" y="3364412"/>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19" name="Freeform 3737">
              <a:extLst>
                <a:ext uri="{FF2B5EF4-FFF2-40B4-BE49-F238E27FC236}">
                  <a16:creationId xmlns:a16="http://schemas.microsoft.com/office/drawing/2014/main" id="{C4767A1C-0A61-4A1C-A63B-554CAAACDAE1}"/>
                </a:ext>
              </a:extLst>
            </p:cNvPr>
            <p:cNvSpPr>
              <a:spLocks/>
            </p:cNvSpPr>
            <p:nvPr/>
          </p:nvSpPr>
          <p:spPr bwMode="auto">
            <a:xfrm>
              <a:off x="2387983" y="3864474"/>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0" name="Freeform 3738">
              <a:extLst>
                <a:ext uri="{FF2B5EF4-FFF2-40B4-BE49-F238E27FC236}">
                  <a16:creationId xmlns:a16="http://schemas.microsoft.com/office/drawing/2014/main" id="{BDF63FB6-8285-4714-8D0C-CECF5F05C672}"/>
                </a:ext>
              </a:extLst>
            </p:cNvPr>
            <p:cNvSpPr>
              <a:spLocks/>
            </p:cNvSpPr>
            <p:nvPr/>
          </p:nvSpPr>
          <p:spPr bwMode="auto">
            <a:xfrm>
              <a:off x="1640271" y="3331074"/>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1" name="Freeform 3739">
              <a:extLst>
                <a:ext uri="{FF2B5EF4-FFF2-40B4-BE49-F238E27FC236}">
                  <a16:creationId xmlns:a16="http://schemas.microsoft.com/office/drawing/2014/main" id="{212B740F-A6CD-4806-9F71-61DE1A819372}"/>
                </a:ext>
              </a:extLst>
            </p:cNvPr>
            <p:cNvSpPr>
              <a:spLocks/>
            </p:cNvSpPr>
            <p:nvPr/>
          </p:nvSpPr>
          <p:spPr bwMode="auto">
            <a:xfrm>
              <a:off x="1797433" y="2796087"/>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sp>
          <p:nvSpPr>
            <p:cNvPr id="22" name="Freeform 3740">
              <a:extLst>
                <a:ext uri="{FF2B5EF4-FFF2-40B4-BE49-F238E27FC236}">
                  <a16:creationId xmlns:a16="http://schemas.microsoft.com/office/drawing/2014/main" id="{B81F3280-AA50-48CA-A848-7A5B5B70043F}"/>
                </a:ext>
              </a:extLst>
            </p:cNvPr>
            <p:cNvSpPr>
              <a:spLocks/>
            </p:cNvSpPr>
            <p:nvPr/>
          </p:nvSpPr>
          <p:spPr bwMode="auto">
            <a:xfrm>
              <a:off x="2897571" y="2796087"/>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3" name="Freeform 3741">
              <a:extLst>
                <a:ext uri="{FF2B5EF4-FFF2-40B4-BE49-F238E27FC236}">
                  <a16:creationId xmlns:a16="http://schemas.microsoft.com/office/drawing/2014/main" id="{6E999B6F-6D60-436A-AAAE-EE4894C011C5}"/>
                </a:ext>
              </a:extLst>
            </p:cNvPr>
            <p:cNvSpPr>
              <a:spLocks/>
            </p:cNvSpPr>
            <p:nvPr/>
          </p:nvSpPr>
          <p:spPr bwMode="auto">
            <a:xfrm>
              <a:off x="1843471" y="3750174"/>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a:p>
          </p:txBody>
        </p:sp>
        <p:sp>
          <p:nvSpPr>
            <p:cNvPr id="24" name="Freeform 3742">
              <a:extLst>
                <a:ext uri="{FF2B5EF4-FFF2-40B4-BE49-F238E27FC236}">
                  <a16:creationId xmlns:a16="http://schemas.microsoft.com/office/drawing/2014/main" id="{F9B9C83F-8A4C-4C4A-B15D-6FAB5F08A607}"/>
                </a:ext>
              </a:extLst>
            </p:cNvPr>
            <p:cNvSpPr>
              <a:spLocks/>
            </p:cNvSpPr>
            <p:nvPr/>
          </p:nvSpPr>
          <p:spPr bwMode="auto">
            <a:xfrm>
              <a:off x="2848358" y="3750174"/>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a:solidFill>
                <a:srgbClr val="F3C144"/>
              </a:solidFill>
            </a:ln>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24">
            <a:extLst>
              <a:ext uri="{FF2B5EF4-FFF2-40B4-BE49-F238E27FC236}">
                <a16:creationId xmlns:a16="http://schemas.microsoft.com/office/drawing/2014/main" id="{11E27880-8D21-4330-ABA7-CCF8E6597070}"/>
              </a:ext>
            </a:extLst>
          </p:cNvPr>
          <p:cNvGrpSpPr/>
          <p:nvPr/>
        </p:nvGrpSpPr>
        <p:grpSpPr>
          <a:xfrm>
            <a:off x="6538403" y="0"/>
            <a:ext cx="1005397" cy="2578714"/>
            <a:chOff x="8905493" y="-697637"/>
            <a:chExt cx="1646237" cy="4222386"/>
          </a:xfrm>
        </p:grpSpPr>
        <p:sp>
          <p:nvSpPr>
            <p:cNvPr id="26" name="Rectangle 2101">
              <a:extLst>
                <a:ext uri="{FF2B5EF4-FFF2-40B4-BE49-F238E27FC236}">
                  <a16:creationId xmlns:a16="http://schemas.microsoft.com/office/drawing/2014/main" id="{C464ADE3-6358-4EE9-A0C2-E99FA5285E13}"/>
                </a:ext>
              </a:extLst>
            </p:cNvPr>
            <p:cNvSpPr>
              <a:spLocks noChangeArrowheads="1"/>
            </p:cNvSpPr>
            <p:nvPr/>
          </p:nvSpPr>
          <p:spPr bwMode="auto">
            <a:xfrm>
              <a:off x="9711942" y="-697637"/>
              <a:ext cx="0" cy="2545305"/>
            </a:xfrm>
            <a:prstGeom prst="rect">
              <a:avLst/>
            </a:prstGeom>
            <a:solidFill>
              <a:schemeClr val="tx1">
                <a:lumMod val="75000"/>
                <a:lumOff val="2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3735">
              <a:extLst>
                <a:ext uri="{FF2B5EF4-FFF2-40B4-BE49-F238E27FC236}">
                  <a16:creationId xmlns:a16="http://schemas.microsoft.com/office/drawing/2014/main" id="{AE7CD447-BC26-4ACC-8B1B-57F0F588BD7B}"/>
                </a:ext>
              </a:extLst>
            </p:cNvPr>
            <p:cNvSpPr>
              <a:spLocks noEditPoints="1"/>
            </p:cNvSpPr>
            <p:nvPr/>
          </p:nvSpPr>
          <p:spPr bwMode="auto">
            <a:xfrm>
              <a:off x="9265855" y="1829299"/>
              <a:ext cx="941388" cy="1363663"/>
            </a:xfrm>
            <a:custGeom>
              <a:avLst/>
              <a:gdLst>
                <a:gd name="T0" fmla="*/ 1136 w 1833"/>
                <a:gd name="T1" fmla="*/ 1789 h 2660"/>
                <a:gd name="T2" fmla="*/ 1165 w 1833"/>
                <a:gd name="T3" fmla="*/ 1885 h 2660"/>
                <a:gd name="T4" fmla="*/ 1072 w 1833"/>
                <a:gd name="T5" fmla="*/ 1757 h 2660"/>
                <a:gd name="T6" fmla="*/ 666 w 1833"/>
                <a:gd name="T7" fmla="*/ 1848 h 2660"/>
                <a:gd name="T8" fmla="*/ 594 w 1833"/>
                <a:gd name="T9" fmla="*/ 1863 h 2660"/>
                <a:gd name="T10" fmla="*/ 696 w 1833"/>
                <a:gd name="T11" fmla="*/ 1757 h 2660"/>
                <a:gd name="T12" fmla="*/ 598 w 1833"/>
                <a:gd name="T13" fmla="*/ 1007 h 2660"/>
                <a:gd name="T14" fmla="*/ 761 w 1833"/>
                <a:gd name="T15" fmla="*/ 825 h 2660"/>
                <a:gd name="T16" fmla="*/ 713 w 1833"/>
                <a:gd name="T17" fmla="*/ 1668 h 2660"/>
                <a:gd name="T18" fmla="*/ 544 w 1833"/>
                <a:gd name="T19" fmla="*/ 1840 h 2660"/>
                <a:gd name="T20" fmla="*/ 704 w 1833"/>
                <a:gd name="T21" fmla="*/ 1907 h 2660"/>
                <a:gd name="T22" fmla="*/ 817 w 1833"/>
                <a:gd name="T23" fmla="*/ 1770 h 2660"/>
                <a:gd name="T24" fmla="*/ 884 w 1833"/>
                <a:gd name="T25" fmla="*/ 2000 h 2660"/>
                <a:gd name="T26" fmla="*/ 950 w 1833"/>
                <a:gd name="T27" fmla="*/ 1770 h 2660"/>
                <a:gd name="T28" fmla="*/ 1064 w 1833"/>
                <a:gd name="T29" fmla="*/ 1907 h 2660"/>
                <a:gd name="T30" fmla="*/ 1224 w 1833"/>
                <a:gd name="T31" fmla="*/ 1840 h 2660"/>
                <a:gd name="T32" fmla="*/ 1055 w 1833"/>
                <a:gd name="T33" fmla="*/ 1668 h 2660"/>
                <a:gd name="T34" fmla="*/ 1007 w 1833"/>
                <a:gd name="T35" fmla="*/ 867 h 2660"/>
                <a:gd name="T36" fmla="*/ 1221 w 1833"/>
                <a:gd name="T37" fmla="*/ 1002 h 2660"/>
                <a:gd name="T38" fmla="*/ 1717 w 1833"/>
                <a:gd name="T39" fmla="*/ 1743 h 2660"/>
                <a:gd name="T40" fmla="*/ 115 w 1833"/>
                <a:gd name="T41" fmla="*/ 1743 h 2660"/>
                <a:gd name="T42" fmla="*/ 933 w 1833"/>
                <a:gd name="T43" fmla="*/ 1869 h 2660"/>
                <a:gd name="T44" fmla="*/ 835 w 1833"/>
                <a:gd name="T45" fmla="*/ 1869 h 2660"/>
                <a:gd name="T46" fmla="*/ 933 w 1833"/>
                <a:gd name="T47" fmla="*/ 1869 h 2660"/>
                <a:gd name="T48" fmla="*/ 884 w 1833"/>
                <a:gd name="T49" fmla="*/ 1714 h 2660"/>
                <a:gd name="T50" fmla="*/ 766 w 1833"/>
                <a:gd name="T51" fmla="*/ 1670 h 2660"/>
                <a:gd name="T52" fmla="*/ 813 w 1833"/>
                <a:gd name="T53" fmla="*/ 834 h 2660"/>
                <a:gd name="T54" fmla="*/ 957 w 1833"/>
                <a:gd name="T55" fmla="*/ 950 h 2660"/>
                <a:gd name="T56" fmla="*/ 906 w 1833"/>
                <a:gd name="T57" fmla="*/ 1700 h 2660"/>
                <a:gd name="T58" fmla="*/ 1221 w 1833"/>
                <a:gd name="T59" fmla="*/ 675 h 2660"/>
                <a:gd name="T60" fmla="*/ 1221 w 1833"/>
                <a:gd name="T61" fmla="*/ 787 h 2660"/>
                <a:gd name="T62" fmla="*/ 595 w 1833"/>
                <a:gd name="T63" fmla="*/ 560 h 2660"/>
                <a:gd name="T64" fmla="*/ 1221 w 1833"/>
                <a:gd name="T65" fmla="*/ 425 h 2660"/>
                <a:gd name="T66" fmla="*/ 595 w 1833"/>
                <a:gd name="T67" fmla="*/ 443 h 2660"/>
                <a:gd name="T68" fmla="*/ 916 w 1833"/>
                <a:gd name="T69" fmla="*/ 2660 h 2660"/>
                <a:gd name="T70" fmla="*/ 1685 w 1833"/>
                <a:gd name="T71" fmla="*/ 1245 h 2660"/>
                <a:gd name="T72" fmla="*/ 1339 w 1833"/>
                <a:gd name="T73" fmla="*/ 209 h 2660"/>
                <a:gd name="T74" fmla="*/ 923 w 1833"/>
                <a:gd name="T75" fmla="*/ 0 h 2660"/>
                <a:gd name="T76" fmla="*/ 477 w 1833"/>
                <a:gd name="T77" fmla="*/ 209 h 2660"/>
                <a:gd name="T78" fmla="*/ 143 w 1833"/>
                <a:gd name="T79" fmla="*/ 1251 h 2660"/>
                <a:gd name="T80" fmla="*/ 916 w 1833"/>
                <a:gd name="T81" fmla="*/ 2660 h 2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3" h="2660">
                  <a:moveTo>
                    <a:pt x="1072" y="1757"/>
                  </a:moveTo>
                  <a:cubicBezTo>
                    <a:pt x="1096" y="1762"/>
                    <a:pt x="1118" y="1772"/>
                    <a:pt x="1136" y="1789"/>
                  </a:cubicBezTo>
                  <a:cubicBezTo>
                    <a:pt x="1157" y="1807"/>
                    <a:pt x="1169" y="1832"/>
                    <a:pt x="1174" y="1863"/>
                  </a:cubicBezTo>
                  <a:cubicBezTo>
                    <a:pt x="1175" y="1870"/>
                    <a:pt x="1171" y="1879"/>
                    <a:pt x="1165" y="1885"/>
                  </a:cubicBezTo>
                  <a:cubicBezTo>
                    <a:pt x="1152" y="1897"/>
                    <a:pt x="1128" y="1894"/>
                    <a:pt x="1102" y="1848"/>
                  </a:cubicBezTo>
                  <a:cubicBezTo>
                    <a:pt x="1091" y="1828"/>
                    <a:pt x="1081" y="1796"/>
                    <a:pt x="1072" y="1757"/>
                  </a:cubicBezTo>
                  <a:close/>
                  <a:moveTo>
                    <a:pt x="696" y="1757"/>
                  </a:moveTo>
                  <a:cubicBezTo>
                    <a:pt x="687" y="1796"/>
                    <a:pt x="677" y="1828"/>
                    <a:pt x="666" y="1848"/>
                  </a:cubicBezTo>
                  <a:cubicBezTo>
                    <a:pt x="640" y="1894"/>
                    <a:pt x="616" y="1897"/>
                    <a:pt x="603" y="1885"/>
                  </a:cubicBezTo>
                  <a:cubicBezTo>
                    <a:pt x="596" y="1879"/>
                    <a:pt x="593" y="1870"/>
                    <a:pt x="594" y="1863"/>
                  </a:cubicBezTo>
                  <a:cubicBezTo>
                    <a:pt x="599" y="1832"/>
                    <a:pt x="611" y="1807"/>
                    <a:pt x="631" y="1789"/>
                  </a:cubicBezTo>
                  <a:cubicBezTo>
                    <a:pt x="650" y="1772"/>
                    <a:pt x="672" y="1762"/>
                    <a:pt x="696" y="1757"/>
                  </a:cubicBezTo>
                  <a:close/>
                  <a:moveTo>
                    <a:pt x="565" y="1023"/>
                  </a:moveTo>
                  <a:lnTo>
                    <a:pt x="598" y="1007"/>
                  </a:lnTo>
                  <a:lnTo>
                    <a:pt x="595" y="796"/>
                  </a:lnTo>
                  <a:lnTo>
                    <a:pt x="761" y="825"/>
                  </a:lnTo>
                  <a:cubicBezTo>
                    <a:pt x="761" y="855"/>
                    <a:pt x="760" y="898"/>
                    <a:pt x="758" y="950"/>
                  </a:cubicBezTo>
                  <a:cubicBezTo>
                    <a:pt x="753" y="1157"/>
                    <a:pt x="739" y="1499"/>
                    <a:pt x="713" y="1668"/>
                  </a:cubicBezTo>
                  <a:cubicBezTo>
                    <a:pt x="674" y="1672"/>
                    <a:pt x="636" y="1685"/>
                    <a:pt x="606" y="1713"/>
                  </a:cubicBezTo>
                  <a:cubicBezTo>
                    <a:pt x="574" y="1742"/>
                    <a:pt x="552" y="1787"/>
                    <a:pt x="544" y="1840"/>
                  </a:cubicBezTo>
                  <a:cubicBezTo>
                    <a:pt x="536" y="1887"/>
                    <a:pt x="550" y="1935"/>
                    <a:pt x="577" y="1961"/>
                  </a:cubicBezTo>
                  <a:cubicBezTo>
                    <a:pt x="607" y="1988"/>
                    <a:pt x="658" y="1990"/>
                    <a:pt x="704" y="1907"/>
                  </a:cubicBezTo>
                  <a:cubicBezTo>
                    <a:pt x="723" y="1873"/>
                    <a:pt x="738" y="1820"/>
                    <a:pt x="751" y="1755"/>
                  </a:cubicBezTo>
                  <a:cubicBezTo>
                    <a:pt x="774" y="1757"/>
                    <a:pt x="796" y="1762"/>
                    <a:pt x="817" y="1770"/>
                  </a:cubicBezTo>
                  <a:cubicBezTo>
                    <a:pt x="785" y="1809"/>
                    <a:pt x="782" y="1853"/>
                    <a:pt x="783" y="1874"/>
                  </a:cubicBezTo>
                  <a:cubicBezTo>
                    <a:pt x="785" y="1936"/>
                    <a:pt x="832" y="2000"/>
                    <a:pt x="884" y="2000"/>
                  </a:cubicBezTo>
                  <a:cubicBezTo>
                    <a:pt x="936" y="2000"/>
                    <a:pt x="983" y="1936"/>
                    <a:pt x="985" y="1874"/>
                  </a:cubicBezTo>
                  <a:cubicBezTo>
                    <a:pt x="986" y="1853"/>
                    <a:pt x="983" y="1809"/>
                    <a:pt x="950" y="1770"/>
                  </a:cubicBezTo>
                  <a:cubicBezTo>
                    <a:pt x="971" y="1762"/>
                    <a:pt x="994" y="1757"/>
                    <a:pt x="1017" y="1755"/>
                  </a:cubicBezTo>
                  <a:cubicBezTo>
                    <a:pt x="1029" y="1820"/>
                    <a:pt x="1045" y="1873"/>
                    <a:pt x="1064" y="1907"/>
                  </a:cubicBezTo>
                  <a:cubicBezTo>
                    <a:pt x="1110" y="1990"/>
                    <a:pt x="1161" y="1988"/>
                    <a:pt x="1190" y="1961"/>
                  </a:cubicBezTo>
                  <a:cubicBezTo>
                    <a:pt x="1218" y="1935"/>
                    <a:pt x="1232" y="1887"/>
                    <a:pt x="1224" y="1840"/>
                  </a:cubicBezTo>
                  <a:cubicBezTo>
                    <a:pt x="1215" y="1787"/>
                    <a:pt x="1194" y="1742"/>
                    <a:pt x="1161" y="1713"/>
                  </a:cubicBezTo>
                  <a:cubicBezTo>
                    <a:pt x="1131" y="1685"/>
                    <a:pt x="1094" y="1672"/>
                    <a:pt x="1055" y="1668"/>
                  </a:cubicBezTo>
                  <a:cubicBezTo>
                    <a:pt x="1029" y="1499"/>
                    <a:pt x="1015" y="1157"/>
                    <a:pt x="1009" y="950"/>
                  </a:cubicBezTo>
                  <a:cubicBezTo>
                    <a:pt x="1008" y="919"/>
                    <a:pt x="1008" y="891"/>
                    <a:pt x="1007" y="867"/>
                  </a:cubicBezTo>
                  <a:lnTo>
                    <a:pt x="1221" y="904"/>
                  </a:lnTo>
                  <a:lnTo>
                    <a:pt x="1221" y="1002"/>
                  </a:lnTo>
                  <a:lnTo>
                    <a:pt x="1255" y="1017"/>
                  </a:lnTo>
                  <a:cubicBezTo>
                    <a:pt x="1536" y="1148"/>
                    <a:pt x="1717" y="1433"/>
                    <a:pt x="1717" y="1743"/>
                  </a:cubicBezTo>
                  <a:cubicBezTo>
                    <a:pt x="1717" y="2185"/>
                    <a:pt x="1358" y="2544"/>
                    <a:pt x="916" y="2544"/>
                  </a:cubicBezTo>
                  <a:cubicBezTo>
                    <a:pt x="475" y="2544"/>
                    <a:pt x="115" y="2185"/>
                    <a:pt x="115" y="1743"/>
                  </a:cubicBezTo>
                  <a:cubicBezTo>
                    <a:pt x="115" y="1435"/>
                    <a:pt x="288" y="1159"/>
                    <a:pt x="565" y="1023"/>
                  </a:cubicBezTo>
                  <a:close/>
                  <a:moveTo>
                    <a:pt x="933" y="1869"/>
                  </a:moveTo>
                  <a:cubicBezTo>
                    <a:pt x="933" y="1882"/>
                    <a:pt x="905" y="1912"/>
                    <a:pt x="884" y="1912"/>
                  </a:cubicBezTo>
                  <a:cubicBezTo>
                    <a:pt x="862" y="1912"/>
                    <a:pt x="835" y="1882"/>
                    <a:pt x="835" y="1869"/>
                  </a:cubicBezTo>
                  <a:cubicBezTo>
                    <a:pt x="834" y="1857"/>
                    <a:pt x="847" y="1832"/>
                    <a:pt x="884" y="1812"/>
                  </a:cubicBezTo>
                  <a:cubicBezTo>
                    <a:pt x="920" y="1832"/>
                    <a:pt x="934" y="1857"/>
                    <a:pt x="933" y="1869"/>
                  </a:cubicBezTo>
                  <a:close/>
                  <a:moveTo>
                    <a:pt x="906" y="1700"/>
                  </a:moveTo>
                  <a:cubicBezTo>
                    <a:pt x="898" y="1704"/>
                    <a:pt x="891" y="1709"/>
                    <a:pt x="884" y="1714"/>
                  </a:cubicBezTo>
                  <a:cubicBezTo>
                    <a:pt x="877" y="1709"/>
                    <a:pt x="869" y="1704"/>
                    <a:pt x="862" y="1700"/>
                  </a:cubicBezTo>
                  <a:cubicBezTo>
                    <a:pt x="833" y="1685"/>
                    <a:pt x="800" y="1674"/>
                    <a:pt x="766" y="1670"/>
                  </a:cubicBezTo>
                  <a:cubicBezTo>
                    <a:pt x="795" y="1476"/>
                    <a:pt x="806" y="1137"/>
                    <a:pt x="811" y="950"/>
                  </a:cubicBezTo>
                  <a:cubicBezTo>
                    <a:pt x="812" y="896"/>
                    <a:pt x="813" y="855"/>
                    <a:pt x="813" y="834"/>
                  </a:cubicBezTo>
                  <a:lnTo>
                    <a:pt x="955" y="858"/>
                  </a:lnTo>
                  <a:cubicBezTo>
                    <a:pt x="955" y="881"/>
                    <a:pt x="956" y="912"/>
                    <a:pt x="957" y="950"/>
                  </a:cubicBezTo>
                  <a:cubicBezTo>
                    <a:pt x="961" y="1137"/>
                    <a:pt x="973" y="1476"/>
                    <a:pt x="1002" y="1670"/>
                  </a:cubicBezTo>
                  <a:cubicBezTo>
                    <a:pt x="968" y="1674"/>
                    <a:pt x="935" y="1685"/>
                    <a:pt x="906" y="1700"/>
                  </a:cubicBezTo>
                  <a:close/>
                  <a:moveTo>
                    <a:pt x="595" y="560"/>
                  </a:moveTo>
                  <a:lnTo>
                    <a:pt x="1221" y="675"/>
                  </a:lnTo>
                  <a:lnTo>
                    <a:pt x="1221" y="749"/>
                  </a:lnTo>
                  <a:lnTo>
                    <a:pt x="1221" y="787"/>
                  </a:lnTo>
                  <a:lnTo>
                    <a:pt x="595" y="679"/>
                  </a:lnTo>
                  <a:lnTo>
                    <a:pt x="595" y="560"/>
                  </a:lnTo>
                  <a:close/>
                  <a:moveTo>
                    <a:pt x="595" y="313"/>
                  </a:moveTo>
                  <a:lnTo>
                    <a:pt x="1221" y="425"/>
                  </a:lnTo>
                  <a:lnTo>
                    <a:pt x="1221" y="557"/>
                  </a:lnTo>
                  <a:lnTo>
                    <a:pt x="595" y="443"/>
                  </a:lnTo>
                  <a:lnTo>
                    <a:pt x="595" y="313"/>
                  </a:lnTo>
                  <a:close/>
                  <a:moveTo>
                    <a:pt x="916" y="2660"/>
                  </a:moveTo>
                  <a:cubicBezTo>
                    <a:pt x="1422" y="2660"/>
                    <a:pt x="1833" y="2249"/>
                    <a:pt x="1833" y="1743"/>
                  </a:cubicBezTo>
                  <a:cubicBezTo>
                    <a:pt x="1833" y="1565"/>
                    <a:pt x="1782" y="1393"/>
                    <a:pt x="1685" y="1245"/>
                  </a:cubicBezTo>
                  <a:cubicBezTo>
                    <a:pt x="1599" y="1111"/>
                    <a:pt x="1480" y="1004"/>
                    <a:pt x="1340" y="930"/>
                  </a:cubicBezTo>
                  <a:cubicBezTo>
                    <a:pt x="1339" y="925"/>
                    <a:pt x="1339" y="209"/>
                    <a:pt x="1339" y="209"/>
                  </a:cubicBezTo>
                  <a:cubicBezTo>
                    <a:pt x="1339" y="196"/>
                    <a:pt x="1334" y="183"/>
                    <a:pt x="1325" y="173"/>
                  </a:cubicBezTo>
                  <a:cubicBezTo>
                    <a:pt x="1319" y="166"/>
                    <a:pt x="1175" y="0"/>
                    <a:pt x="923" y="0"/>
                  </a:cubicBezTo>
                  <a:cubicBezTo>
                    <a:pt x="675" y="0"/>
                    <a:pt x="502" y="161"/>
                    <a:pt x="495" y="168"/>
                  </a:cubicBezTo>
                  <a:cubicBezTo>
                    <a:pt x="483" y="179"/>
                    <a:pt x="477" y="194"/>
                    <a:pt x="477" y="209"/>
                  </a:cubicBezTo>
                  <a:cubicBezTo>
                    <a:pt x="477" y="209"/>
                    <a:pt x="476" y="931"/>
                    <a:pt x="475" y="940"/>
                  </a:cubicBezTo>
                  <a:cubicBezTo>
                    <a:pt x="340" y="1014"/>
                    <a:pt x="226" y="1121"/>
                    <a:pt x="143" y="1251"/>
                  </a:cubicBezTo>
                  <a:cubicBezTo>
                    <a:pt x="49" y="1398"/>
                    <a:pt x="0" y="1568"/>
                    <a:pt x="0" y="1743"/>
                  </a:cubicBezTo>
                  <a:cubicBezTo>
                    <a:pt x="0" y="2249"/>
                    <a:pt x="411" y="2660"/>
                    <a:pt x="916" y="2660"/>
                  </a:cubicBezTo>
                </a:path>
              </a:pathLst>
            </a:custGeom>
            <a:solidFill>
              <a:srgbClr val="45C1A4"/>
            </a:solidFill>
            <a:ln w="9525">
              <a:solidFill>
                <a:srgbClr val="45C1A4"/>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3736">
              <a:extLst>
                <a:ext uri="{FF2B5EF4-FFF2-40B4-BE49-F238E27FC236}">
                  <a16:creationId xmlns:a16="http://schemas.microsoft.com/office/drawing/2014/main" id="{8E0367E4-0596-45CD-BCDB-72084C808307}"/>
                </a:ext>
              </a:extLst>
            </p:cNvPr>
            <p:cNvSpPr>
              <a:spLocks/>
            </p:cNvSpPr>
            <p:nvPr/>
          </p:nvSpPr>
          <p:spPr bwMode="auto">
            <a:xfrm>
              <a:off x="10281855" y="2762749"/>
              <a:ext cx="269875" cy="71438"/>
            </a:xfrm>
            <a:custGeom>
              <a:avLst/>
              <a:gdLst>
                <a:gd name="T0" fmla="*/ 0 w 526"/>
                <a:gd name="T1" fmla="*/ 69 h 139"/>
                <a:gd name="T2" fmla="*/ 71 w 526"/>
                <a:gd name="T3" fmla="*/ 139 h 139"/>
                <a:gd name="T4" fmla="*/ 455 w 526"/>
                <a:gd name="T5" fmla="*/ 139 h 139"/>
                <a:gd name="T6" fmla="*/ 526 w 526"/>
                <a:gd name="T7" fmla="*/ 69 h 139"/>
                <a:gd name="T8" fmla="*/ 455 w 526"/>
                <a:gd name="T9" fmla="*/ 0 h 139"/>
                <a:gd name="T10" fmla="*/ 71 w 526"/>
                <a:gd name="T11" fmla="*/ 0 h 139"/>
                <a:gd name="T12" fmla="*/ 0 w 526"/>
                <a:gd name="T13" fmla="*/ 69 h 139"/>
              </a:gdLst>
              <a:ahLst/>
              <a:cxnLst>
                <a:cxn ang="0">
                  <a:pos x="T0" y="T1"/>
                </a:cxn>
                <a:cxn ang="0">
                  <a:pos x="T2" y="T3"/>
                </a:cxn>
                <a:cxn ang="0">
                  <a:pos x="T4" y="T5"/>
                </a:cxn>
                <a:cxn ang="0">
                  <a:pos x="T6" y="T7"/>
                </a:cxn>
                <a:cxn ang="0">
                  <a:pos x="T8" y="T9"/>
                </a:cxn>
                <a:cxn ang="0">
                  <a:pos x="T10" y="T11"/>
                </a:cxn>
                <a:cxn ang="0">
                  <a:pos x="T12" y="T13"/>
                </a:cxn>
              </a:cxnLst>
              <a:rect l="0" t="0" r="r" b="b"/>
              <a:pathLst>
                <a:path w="526" h="139">
                  <a:moveTo>
                    <a:pt x="0" y="69"/>
                  </a:moveTo>
                  <a:cubicBezTo>
                    <a:pt x="0" y="108"/>
                    <a:pt x="32" y="139"/>
                    <a:pt x="71" y="139"/>
                  </a:cubicBezTo>
                  <a:lnTo>
                    <a:pt x="455" y="139"/>
                  </a:lnTo>
                  <a:cubicBezTo>
                    <a:pt x="494" y="139"/>
                    <a:pt x="526" y="108"/>
                    <a:pt x="526" y="69"/>
                  </a:cubicBezTo>
                  <a:cubicBezTo>
                    <a:pt x="526" y="31"/>
                    <a:pt x="494" y="0"/>
                    <a:pt x="455" y="0"/>
                  </a:cubicBezTo>
                  <a:lnTo>
                    <a:pt x="71" y="0"/>
                  </a:lnTo>
                  <a:cubicBezTo>
                    <a:pt x="32" y="0"/>
                    <a:pt x="0" y="31"/>
                    <a:pt x="0" y="69"/>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737">
              <a:extLst>
                <a:ext uri="{FF2B5EF4-FFF2-40B4-BE49-F238E27FC236}">
                  <a16:creationId xmlns:a16="http://schemas.microsoft.com/office/drawing/2014/main" id="{94871444-51EC-40CE-BC7B-35331C364C01}"/>
                </a:ext>
              </a:extLst>
            </p:cNvPr>
            <p:cNvSpPr>
              <a:spLocks/>
            </p:cNvSpPr>
            <p:nvPr/>
          </p:nvSpPr>
          <p:spPr bwMode="auto">
            <a:xfrm>
              <a:off x="9653205" y="3262811"/>
              <a:ext cx="73025" cy="261938"/>
            </a:xfrm>
            <a:custGeom>
              <a:avLst/>
              <a:gdLst>
                <a:gd name="T0" fmla="*/ 71 w 142"/>
                <a:gd name="T1" fmla="*/ 0 h 513"/>
                <a:gd name="T2" fmla="*/ 0 w 142"/>
                <a:gd name="T3" fmla="*/ 69 h 513"/>
                <a:gd name="T4" fmla="*/ 0 w 142"/>
                <a:gd name="T5" fmla="*/ 443 h 513"/>
                <a:gd name="T6" fmla="*/ 71 w 142"/>
                <a:gd name="T7" fmla="*/ 513 h 513"/>
                <a:gd name="T8" fmla="*/ 142 w 142"/>
                <a:gd name="T9" fmla="*/ 443 h 513"/>
                <a:gd name="T10" fmla="*/ 142 w 142"/>
                <a:gd name="T11" fmla="*/ 69 h 513"/>
                <a:gd name="T12" fmla="*/ 71 w 142"/>
                <a:gd name="T13" fmla="*/ 0 h 513"/>
              </a:gdLst>
              <a:ahLst/>
              <a:cxnLst>
                <a:cxn ang="0">
                  <a:pos x="T0" y="T1"/>
                </a:cxn>
                <a:cxn ang="0">
                  <a:pos x="T2" y="T3"/>
                </a:cxn>
                <a:cxn ang="0">
                  <a:pos x="T4" y="T5"/>
                </a:cxn>
                <a:cxn ang="0">
                  <a:pos x="T6" y="T7"/>
                </a:cxn>
                <a:cxn ang="0">
                  <a:pos x="T8" y="T9"/>
                </a:cxn>
                <a:cxn ang="0">
                  <a:pos x="T10" y="T11"/>
                </a:cxn>
                <a:cxn ang="0">
                  <a:pos x="T12" y="T13"/>
                </a:cxn>
              </a:cxnLst>
              <a:rect l="0" t="0" r="r" b="b"/>
              <a:pathLst>
                <a:path w="142" h="513">
                  <a:moveTo>
                    <a:pt x="71" y="0"/>
                  </a:moveTo>
                  <a:cubicBezTo>
                    <a:pt x="32" y="0"/>
                    <a:pt x="0" y="31"/>
                    <a:pt x="0" y="69"/>
                  </a:cubicBezTo>
                  <a:lnTo>
                    <a:pt x="0" y="443"/>
                  </a:lnTo>
                  <a:cubicBezTo>
                    <a:pt x="0" y="482"/>
                    <a:pt x="32" y="513"/>
                    <a:pt x="71" y="513"/>
                  </a:cubicBezTo>
                  <a:cubicBezTo>
                    <a:pt x="110" y="513"/>
                    <a:pt x="142" y="482"/>
                    <a:pt x="142" y="443"/>
                  </a:cubicBezTo>
                  <a:lnTo>
                    <a:pt x="142" y="69"/>
                  </a:lnTo>
                  <a:cubicBezTo>
                    <a:pt x="142" y="31"/>
                    <a:pt x="110" y="0"/>
                    <a:pt x="71" y="0"/>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3738">
              <a:extLst>
                <a:ext uri="{FF2B5EF4-FFF2-40B4-BE49-F238E27FC236}">
                  <a16:creationId xmlns:a16="http://schemas.microsoft.com/office/drawing/2014/main" id="{F1DE8DC6-22E3-42D3-B8FA-F0AE6BE89ABA}"/>
                </a:ext>
              </a:extLst>
            </p:cNvPr>
            <p:cNvSpPr>
              <a:spLocks/>
            </p:cNvSpPr>
            <p:nvPr/>
          </p:nvSpPr>
          <p:spPr bwMode="auto">
            <a:xfrm>
              <a:off x="8905493" y="2729411"/>
              <a:ext cx="269875" cy="71438"/>
            </a:xfrm>
            <a:custGeom>
              <a:avLst/>
              <a:gdLst>
                <a:gd name="T0" fmla="*/ 71 w 526"/>
                <a:gd name="T1" fmla="*/ 138 h 138"/>
                <a:gd name="T2" fmla="*/ 455 w 526"/>
                <a:gd name="T3" fmla="*/ 138 h 138"/>
                <a:gd name="T4" fmla="*/ 526 w 526"/>
                <a:gd name="T5" fmla="*/ 69 h 138"/>
                <a:gd name="T6" fmla="*/ 455 w 526"/>
                <a:gd name="T7" fmla="*/ 0 h 138"/>
                <a:gd name="T8" fmla="*/ 71 w 526"/>
                <a:gd name="T9" fmla="*/ 0 h 138"/>
                <a:gd name="T10" fmla="*/ 0 w 526"/>
                <a:gd name="T11" fmla="*/ 69 h 138"/>
                <a:gd name="T12" fmla="*/ 71 w 526"/>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526" h="138">
                  <a:moveTo>
                    <a:pt x="71" y="138"/>
                  </a:moveTo>
                  <a:lnTo>
                    <a:pt x="455" y="138"/>
                  </a:lnTo>
                  <a:cubicBezTo>
                    <a:pt x="494" y="138"/>
                    <a:pt x="526" y="107"/>
                    <a:pt x="526" y="69"/>
                  </a:cubicBezTo>
                  <a:cubicBezTo>
                    <a:pt x="526" y="31"/>
                    <a:pt x="494" y="0"/>
                    <a:pt x="455" y="0"/>
                  </a:cubicBezTo>
                  <a:lnTo>
                    <a:pt x="71" y="0"/>
                  </a:lnTo>
                  <a:cubicBezTo>
                    <a:pt x="32" y="0"/>
                    <a:pt x="0" y="31"/>
                    <a:pt x="0" y="69"/>
                  </a:cubicBezTo>
                  <a:cubicBezTo>
                    <a:pt x="0" y="107"/>
                    <a:pt x="32" y="138"/>
                    <a:pt x="71" y="138"/>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739">
              <a:extLst>
                <a:ext uri="{FF2B5EF4-FFF2-40B4-BE49-F238E27FC236}">
                  <a16:creationId xmlns:a16="http://schemas.microsoft.com/office/drawing/2014/main" id="{30E2EE2B-83CE-40F8-ACF8-8DE04F5E61B1}"/>
                </a:ext>
              </a:extLst>
            </p:cNvPr>
            <p:cNvSpPr>
              <a:spLocks/>
            </p:cNvSpPr>
            <p:nvPr/>
          </p:nvSpPr>
          <p:spPr bwMode="auto">
            <a:xfrm>
              <a:off x="9062655" y="2194424"/>
              <a:ext cx="239713" cy="192088"/>
            </a:xfrm>
            <a:custGeom>
              <a:avLst/>
              <a:gdLst>
                <a:gd name="T0" fmla="*/ 38 w 467"/>
                <a:gd name="T1" fmla="*/ 125 h 374"/>
                <a:gd name="T2" fmla="*/ 344 w 467"/>
                <a:gd name="T3" fmla="*/ 351 h 374"/>
                <a:gd name="T4" fmla="*/ 443 w 467"/>
                <a:gd name="T5" fmla="*/ 337 h 374"/>
                <a:gd name="T6" fmla="*/ 429 w 467"/>
                <a:gd name="T7" fmla="*/ 241 h 374"/>
                <a:gd name="T8" fmla="*/ 123 w 467"/>
                <a:gd name="T9" fmla="*/ 14 h 374"/>
                <a:gd name="T10" fmla="*/ 81 w 467"/>
                <a:gd name="T11" fmla="*/ 0 h 374"/>
                <a:gd name="T12" fmla="*/ 24 w 467"/>
                <a:gd name="T13" fmla="*/ 28 h 374"/>
                <a:gd name="T14" fmla="*/ 38 w 467"/>
                <a:gd name="T15" fmla="*/ 125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7" h="374">
                  <a:moveTo>
                    <a:pt x="38" y="125"/>
                  </a:moveTo>
                  <a:lnTo>
                    <a:pt x="344" y="351"/>
                  </a:lnTo>
                  <a:cubicBezTo>
                    <a:pt x="375" y="374"/>
                    <a:pt x="419" y="368"/>
                    <a:pt x="443" y="337"/>
                  </a:cubicBezTo>
                  <a:cubicBezTo>
                    <a:pt x="467" y="307"/>
                    <a:pt x="460" y="264"/>
                    <a:pt x="429" y="241"/>
                  </a:cubicBezTo>
                  <a:lnTo>
                    <a:pt x="123" y="14"/>
                  </a:lnTo>
                  <a:cubicBezTo>
                    <a:pt x="111" y="5"/>
                    <a:pt x="96" y="0"/>
                    <a:pt x="81" y="0"/>
                  </a:cubicBezTo>
                  <a:cubicBezTo>
                    <a:pt x="59" y="0"/>
                    <a:pt x="38" y="10"/>
                    <a:pt x="24" y="28"/>
                  </a:cubicBezTo>
                  <a:cubicBezTo>
                    <a:pt x="0" y="58"/>
                    <a:pt x="7" y="102"/>
                    <a:pt x="38" y="125"/>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740">
              <a:extLst>
                <a:ext uri="{FF2B5EF4-FFF2-40B4-BE49-F238E27FC236}">
                  <a16:creationId xmlns:a16="http://schemas.microsoft.com/office/drawing/2014/main" id="{41DF8F28-9081-461A-9F92-B2FEA9D98554}"/>
                </a:ext>
              </a:extLst>
            </p:cNvPr>
            <p:cNvSpPr>
              <a:spLocks/>
            </p:cNvSpPr>
            <p:nvPr/>
          </p:nvSpPr>
          <p:spPr bwMode="auto">
            <a:xfrm>
              <a:off x="10162793" y="2194424"/>
              <a:ext cx="238125" cy="192088"/>
            </a:xfrm>
            <a:custGeom>
              <a:avLst/>
              <a:gdLst>
                <a:gd name="T0" fmla="*/ 123 w 466"/>
                <a:gd name="T1" fmla="*/ 351 h 374"/>
                <a:gd name="T2" fmla="*/ 429 w 466"/>
                <a:gd name="T3" fmla="*/ 125 h 374"/>
                <a:gd name="T4" fmla="*/ 442 w 466"/>
                <a:gd name="T5" fmla="*/ 28 h 374"/>
                <a:gd name="T6" fmla="*/ 386 w 466"/>
                <a:gd name="T7" fmla="*/ 0 h 374"/>
                <a:gd name="T8" fmla="*/ 343 w 466"/>
                <a:gd name="T9" fmla="*/ 14 h 374"/>
                <a:gd name="T10" fmla="*/ 37 w 466"/>
                <a:gd name="T11" fmla="*/ 241 h 374"/>
                <a:gd name="T12" fmla="*/ 23 w 466"/>
                <a:gd name="T13" fmla="*/ 337 h 374"/>
                <a:gd name="T14" fmla="*/ 123 w 466"/>
                <a:gd name="T15" fmla="*/ 351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374">
                  <a:moveTo>
                    <a:pt x="123" y="351"/>
                  </a:moveTo>
                  <a:lnTo>
                    <a:pt x="429" y="125"/>
                  </a:lnTo>
                  <a:cubicBezTo>
                    <a:pt x="460" y="102"/>
                    <a:pt x="466" y="58"/>
                    <a:pt x="442" y="28"/>
                  </a:cubicBezTo>
                  <a:cubicBezTo>
                    <a:pt x="428" y="10"/>
                    <a:pt x="407" y="0"/>
                    <a:pt x="386" y="0"/>
                  </a:cubicBezTo>
                  <a:cubicBezTo>
                    <a:pt x="371" y="0"/>
                    <a:pt x="356" y="5"/>
                    <a:pt x="343" y="14"/>
                  </a:cubicBezTo>
                  <a:lnTo>
                    <a:pt x="37" y="241"/>
                  </a:lnTo>
                  <a:cubicBezTo>
                    <a:pt x="6" y="264"/>
                    <a:pt x="0" y="307"/>
                    <a:pt x="23" y="337"/>
                  </a:cubicBezTo>
                  <a:cubicBezTo>
                    <a:pt x="47" y="368"/>
                    <a:pt x="92" y="374"/>
                    <a:pt x="123" y="351"/>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741">
              <a:extLst>
                <a:ext uri="{FF2B5EF4-FFF2-40B4-BE49-F238E27FC236}">
                  <a16:creationId xmlns:a16="http://schemas.microsoft.com/office/drawing/2014/main" id="{B9D18557-F4C0-452E-BCC5-B620654369C9}"/>
                </a:ext>
              </a:extLst>
            </p:cNvPr>
            <p:cNvSpPr>
              <a:spLocks/>
            </p:cNvSpPr>
            <p:nvPr/>
          </p:nvSpPr>
          <p:spPr bwMode="auto">
            <a:xfrm>
              <a:off x="9108693" y="3148511"/>
              <a:ext cx="219075" cy="211138"/>
            </a:xfrm>
            <a:custGeom>
              <a:avLst/>
              <a:gdLst>
                <a:gd name="T0" fmla="*/ 349 w 427"/>
                <a:gd name="T1" fmla="*/ 0 h 410"/>
                <a:gd name="T2" fmla="*/ 299 w 427"/>
                <a:gd name="T3" fmla="*/ 20 h 410"/>
                <a:gd name="T4" fmla="*/ 27 w 427"/>
                <a:gd name="T5" fmla="*/ 285 h 410"/>
                <a:gd name="T6" fmla="*/ 27 w 427"/>
                <a:gd name="T7" fmla="*/ 383 h 410"/>
                <a:gd name="T8" fmla="*/ 128 w 427"/>
                <a:gd name="T9" fmla="*/ 383 h 410"/>
                <a:gd name="T10" fmla="*/ 399 w 427"/>
                <a:gd name="T11" fmla="*/ 118 h 410"/>
                <a:gd name="T12" fmla="*/ 399 w 427"/>
                <a:gd name="T13" fmla="*/ 20 h 410"/>
                <a:gd name="T14" fmla="*/ 349 w 427"/>
                <a:gd name="T15" fmla="*/ 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349" y="0"/>
                  </a:moveTo>
                  <a:cubicBezTo>
                    <a:pt x="331" y="0"/>
                    <a:pt x="313" y="7"/>
                    <a:pt x="299" y="20"/>
                  </a:cubicBezTo>
                  <a:lnTo>
                    <a:pt x="27" y="285"/>
                  </a:lnTo>
                  <a:cubicBezTo>
                    <a:pt x="0" y="312"/>
                    <a:pt x="0" y="356"/>
                    <a:pt x="27" y="383"/>
                  </a:cubicBezTo>
                  <a:cubicBezTo>
                    <a:pt x="55" y="410"/>
                    <a:pt x="100" y="410"/>
                    <a:pt x="128" y="383"/>
                  </a:cubicBezTo>
                  <a:lnTo>
                    <a:pt x="399" y="118"/>
                  </a:lnTo>
                  <a:cubicBezTo>
                    <a:pt x="427" y="91"/>
                    <a:pt x="427" y="47"/>
                    <a:pt x="399" y="20"/>
                  </a:cubicBezTo>
                  <a:cubicBezTo>
                    <a:pt x="385" y="7"/>
                    <a:pt x="367" y="0"/>
                    <a:pt x="349" y="0"/>
                  </a:cubicBez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42">
              <a:extLst>
                <a:ext uri="{FF2B5EF4-FFF2-40B4-BE49-F238E27FC236}">
                  <a16:creationId xmlns:a16="http://schemas.microsoft.com/office/drawing/2014/main" id="{57D221A2-9245-4D6D-AD56-82DC66142406}"/>
                </a:ext>
              </a:extLst>
            </p:cNvPr>
            <p:cNvSpPr>
              <a:spLocks/>
            </p:cNvSpPr>
            <p:nvPr/>
          </p:nvSpPr>
          <p:spPr bwMode="auto">
            <a:xfrm>
              <a:off x="10113580" y="3148511"/>
              <a:ext cx="219075" cy="211138"/>
            </a:xfrm>
            <a:custGeom>
              <a:avLst/>
              <a:gdLst>
                <a:gd name="T0" fmla="*/ 128 w 427"/>
                <a:gd name="T1" fmla="*/ 20 h 410"/>
                <a:gd name="T2" fmla="*/ 78 w 427"/>
                <a:gd name="T3" fmla="*/ 0 h 410"/>
                <a:gd name="T4" fmla="*/ 28 w 427"/>
                <a:gd name="T5" fmla="*/ 20 h 410"/>
                <a:gd name="T6" fmla="*/ 28 w 427"/>
                <a:gd name="T7" fmla="*/ 118 h 410"/>
                <a:gd name="T8" fmla="*/ 299 w 427"/>
                <a:gd name="T9" fmla="*/ 383 h 410"/>
                <a:gd name="T10" fmla="*/ 399 w 427"/>
                <a:gd name="T11" fmla="*/ 383 h 410"/>
                <a:gd name="T12" fmla="*/ 399 w 427"/>
                <a:gd name="T13" fmla="*/ 285 h 410"/>
                <a:gd name="T14" fmla="*/ 128 w 427"/>
                <a:gd name="T15" fmla="*/ 2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10">
                  <a:moveTo>
                    <a:pt x="128" y="20"/>
                  </a:moveTo>
                  <a:cubicBezTo>
                    <a:pt x="114" y="7"/>
                    <a:pt x="96" y="0"/>
                    <a:pt x="78" y="0"/>
                  </a:cubicBezTo>
                  <a:cubicBezTo>
                    <a:pt x="60" y="0"/>
                    <a:pt x="42" y="7"/>
                    <a:pt x="28" y="20"/>
                  </a:cubicBezTo>
                  <a:cubicBezTo>
                    <a:pt x="0" y="47"/>
                    <a:pt x="0" y="91"/>
                    <a:pt x="28" y="118"/>
                  </a:cubicBezTo>
                  <a:lnTo>
                    <a:pt x="299" y="383"/>
                  </a:lnTo>
                  <a:cubicBezTo>
                    <a:pt x="327" y="410"/>
                    <a:pt x="372" y="410"/>
                    <a:pt x="399" y="383"/>
                  </a:cubicBezTo>
                  <a:cubicBezTo>
                    <a:pt x="427" y="356"/>
                    <a:pt x="427" y="312"/>
                    <a:pt x="399" y="285"/>
                  </a:cubicBezTo>
                  <a:lnTo>
                    <a:pt x="128" y="20"/>
                  </a:lnTo>
                  <a:close/>
                </a:path>
              </a:pathLst>
            </a:custGeom>
            <a:solidFill>
              <a:srgbClr val="F3C144"/>
            </a:solidFill>
            <a:ln w="9525">
              <a:solidFill>
                <a:srgbClr val="F3C144"/>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5" name="Rectangle 34">
            <a:extLst>
              <a:ext uri="{FF2B5EF4-FFF2-40B4-BE49-F238E27FC236}">
                <a16:creationId xmlns:a16="http://schemas.microsoft.com/office/drawing/2014/main" id="{ED7476F0-56A7-4109-836C-B0E9006F2195}"/>
              </a:ext>
            </a:extLst>
          </p:cNvPr>
          <p:cNvSpPr/>
          <p:nvPr/>
        </p:nvSpPr>
        <p:spPr>
          <a:xfrm>
            <a:off x="1385443" y="2757371"/>
            <a:ext cx="1539804" cy="646331"/>
          </a:xfrm>
          <a:prstGeom prst="rect">
            <a:avLst/>
          </a:prstGeom>
        </p:spPr>
        <p:txBody>
          <a:bodyPr wrap="square">
            <a:spAutoFit/>
          </a:bodyPr>
          <a:lstStyle/>
          <a:p>
            <a:pPr algn="ctr"/>
            <a:r>
              <a:rPr lang="en-US" b="1" dirty="0">
                <a:solidFill>
                  <a:srgbClr val="F3B78F"/>
                </a:solidFill>
                <a:latin typeface="Source Sans Pro" panose="020B0503030403020204" pitchFamily="34" charset="0"/>
                <a:ea typeface="Source Sans Pro" panose="020B0503030403020204" pitchFamily="34" charset="0"/>
              </a:rPr>
              <a:t>perceived competence</a:t>
            </a:r>
            <a:endParaRPr lang="en-US" dirty="0"/>
          </a:p>
        </p:txBody>
      </p:sp>
      <p:sp>
        <p:nvSpPr>
          <p:cNvPr id="36" name="Rectangle 35">
            <a:extLst>
              <a:ext uri="{FF2B5EF4-FFF2-40B4-BE49-F238E27FC236}">
                <a16:creationId xmlns:a16="http://schemas.microsoft.com/office/drawing/2014/main" id="{36C1631A-ACF6-4AE3-B989-DE3746587D9F}"/>
              </a:ext>
            </a:extLst>
          </p:cNvPr>
          <p:cNvSpPr/>
          <p:nvPr/>
        </p:nvSpPr>
        <p:spPr>
          <a:xfrm>
            <a:off x="3611317" y="2757371"/>
            <a:ext cx="1890132" cy="646331"/>
          </a:xfrm>
          <a:prstGeom prst="rect">
            <a:avLst/>
          </a:prstGeom>
        </p:spPr>
        <p:txBody>
          <a:bodyPr wrap="square">
            <a:spAutoFit/>
          </a:bodyPr>
          <a:lstStyle/>
          <a:p>
            <a:pPr algn="ctr"/>
            <a:r>
              <a:rPr lang="en-US" b="1" dirty="0">
                <a:solidFill>
                  <a:srgbClr val="419ED7"/>
                </a:solidFill>
                <a:latin typeface="Source Sans Pro" panose="020B0503030403020204" pitchFamily="34" charset="0"/>
                <a:ea typeface="Source Sans Pro" panose="020B0503030403020204" pitchFamily="34" charset="0"/>
              </a:rPr>
              <a:t>perceived locus of causality</a:t>
            </a:r>
            <a:endParaRPr lang="en-US" dirty="0"/>
          </a:p>
        </p:txBody>
      </p:sp>
      <p:sp>
        <p:nvSpPr>
          <p:cNvPr id="37" name="Rectangle 36">
            <a:extLst>
              <a:ext uri="{FF2B5EF4-FFF2-40B4-BE49-F238E27FC236}">
                <a16:creationId xmlns:a16="http://schemas.microsoft.com/office/drawing/2014/main" id="{774EFCDD-7C1F-44D1-A488-4F30BD942933}"/>
              </a:ext>
            </a:extLst>
          </p:cNvPr>
          <p:cNvSpPr/>
          <p:nvPr/>
        </p:nvSpPr>
        <p:spPr>
          <a:xfrm>
            <a:off x="6353145" y="2757370"/>
            <a:ext cx="1328405" cy="646331"/>
          </a:xfrm>
          <a:prstGeom prst="rect">
            <a:avLst/>
          </a:prstGeom>
        </p:spPr>
        <p:txBody>
          <a:bodyPr wrap="square">
            <a:spAutoFit/>
          </a:bodyPr>
          <a:lstStyle/>
          <a:p>
            <a:pPr algn="ctr"/>
            <a:r>
              <a:rPr lang="en-US" b="1" dirty="0">
                <a:solidFill>
                  <a:srgbClr val="45C1A4"/>
                </a:solidFill>
                <a:latin typeface="Source Sans Pro" panose="020B0503030403020204" pitchFamily="34" charset="0"/>
                <a:ea typeface="Source Sans Pro" panose="020B0503030403020204" pitchFamily="34" charset="0"/>
              </a:rPr>
              <a:t>sense of security </a:t>
            </a:r>
            <a:endParaRPr lang="en-US" dirty="0"/>
          </a:p>
        </p:txBody>
      </p:sp>
      <p:sp>
        <p:nvSpPr>
          <p:cNvPr id="38" name="TextBox 37">
            <a:extLst>
              <a:ext uri="{FF2B5EF4-FFF2-40B4-BE49-F238E27FC236}">
                <a16:creationId xmlns:a16="http://schemas.microsoft.com/office/drawing/2014/main" id="{0AB27F4F-40A3-4610-8403-02E5E8BAD809}"/>
              </a:ext>
            </a:extLst>
          </p:cNvPr>
          <p:cNvSpPr txBox="1"/>
          <p:nvPr/>
        </p:nvSpPr>
        <p:spPr>
          <a:xfrm>
            <a:off x="6200775" y="263589"/>
            <a:ext cx="2638422" cy="830997"/>
          </a:xfrm>
          <a:prstGeom prst="rect">
            <a:avLst/>
          </a:prstGeom>
          <a:noFill/>
        </p:spPr>
        <p:txBody>
          <a:bodyPr wrap="square" rtlCol="0">
            <a:spAutoFit/>
          </a:bodyPr>
          <a:lstStyle/>
          <a:p>
            <a:r>
              <a:rPr lang="en-MY" sz="2400" spc="-100" dirty="0">
                <a:solidFill>
                  <a:srgbClr val="419ED7"/>
                </a:solidFill>
                <a:latin typeface="Source Sans Pro Black" panose="020B0803030403020204" pitchFamily="34" charset="0"/>
              </a:rPr>
              <a:t>Mediators of </a:t>
            </a:r>
            <a:r>
              <a:rPr lang="en-MY" sz="2400" spc="-100" dirty="0">
                <a:solidFill>
                  <a:srgbClr val="419ED7"/>
                </a:solidFill>
                <a:latin typeface="Source Sans Pro" panose="020B0503030403020204" pitchFamily="34" charset="0"/>
                <a:ea typeface="Source Sans Pro" panose="020B0503030403020204" pitchFamily="34" charset="0"/>
              </a:rPr>
              <a:t>intrinsic motivation</a:t>
            </a:r>
            <a:endParaRPr lang="en-MY" sz="2400" spc="-100" dirty="0">
              <a:solidFill>
                <a:srgbClr val="419ED7"/>
              </a:solidFill>
              <a:latin typeface="Source Sans Pro Black" panose="020B0803030403020204" pitchFamily="34" charset="0"/>
            </a:endParaRPr>
          </a:p>
        </p:txBody>
      </p:sp>
      <p:cxnSp>
        <p:nvCxnSpPr>
          <p:cNvPr id="39" name="Straight Connector 38">
            <a:extLst>
              <a:ext uri="{FF2B5EF4-FFF2-40B4-BE49-F238E27FC236}">
                <a16:creationId xmlns:a16="http://schemas.microsoft.com/office/drawing/2014/main" id="{FEE52C83-BC4B-4B81-AA47-DAE5E421D2DD}"/>
              </a:ext>
            </a:extLst>
          </p:cNvPr>
          <p:cNvCxnSpPr>
            <a:cxnSpLocks/>
          </p:cNvCxnSpPr>
          <p:nvPr/>
        </p:nvCxnSpPr>
        <p:spPr>
          <a:xfrm>
            <a:off x="6189087" y="356049"/>
            <a:ext cx="0" cy="629569"/>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F651F31-8589-418D-901E-342D5A0B8140}"/>
              </a:ext>
            </a:extLst>
          </p:cNvPr>
          <p:cNvGrpSpPr/>
          <p:nvPr/>
        </p:nvGrpSpPr>
        <p:grpSpPr>
          <a:xfrm>
            <a:off x="3886855" y="4799757"/>
            <a:ext cx="1370290" cy="182880"/>
            <a:chOff x="7381134" y="1320692"/>
            <a:chExt cx="1370290" cy="182880"/>
          </a:xfrm>
        </p:grpSpPr>
        <p:sp>
          <p:nvSpPr>
            <p:cNvPr id="45" name="Oval 44">
              <a:extLst>
                <a:ext uri="{FF2B5EF4-FFF2-40B4-BE49-F238E27FC236}">
                  <a16:creationId xmlns:a16="http://schemas.microsoft.com/office/drawing/2014/main" id="{ECE2F16D-ABF0-4CF2-BC03-4DD8CAC29ECB}"/>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4462A82-FE65-4730-8389-1CB1B732E840}"/>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C541BB0-77B4-46B2-9A03-DB6A36AE3512}"/>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335EE4A-C403-4073-AC6B-2454D1C5D5C4}"/>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27042C93-56BA-428B-BA5E-8B9013A4EE65}"/>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Freeform: Shape 49">
            <a:extLst>
              <a:ext uri="{FF2B5EF4-FFF2-40B4-BE49-F238E27FC236}">
                <a16:creationId xmlns:a16="http://schemas.microsoft.com/office/drawing/2014/main" id="{EAFE493F-ED1E-490F-907D-685124EE10E3}"/>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Wave 12">
            <a:extLst>
              <a:ext uri="{FF2B5EF4-FFF2-40B4-BE49-F238E27FC236}">
                <a16:creationId xmlns:a16="http://schemas.microsoft.com/office/drawing/2014/main" id="{9C3F74B7-DC56-4A28-9228-E8FAFDA394B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Freeform: Shape 51">
            <a:extLst>
              <a:ext uri="{FF2B5EF4-FFF2-40B4-BE49-F238E27FC236}">
                <a16:creationId xmlns:a16="http://schemas.microsoft.com/office/drawing/2014/main" id="{725A0A1A-A448-4F97-8062-282CD4A54DB2}"/>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3" name="Freeform: Shape 52">
            <a:extLst>
              <a:ext uri="{FF2B5EF4-FFF2-40B4-BE49-F238E27FC236}">
                <a16:creationId xmlns:a16="http://schemas.microsoft.com/office/drawing/2014/main" id="{726E1FE9-78FC-46DB-A6A1-B6DFD906A567}"/>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47017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92" y="1303208"/>
            <a:ext cx="2411366" cy="2459736"/>
          </a:xfrm>
          <a:prstGeom prst="rect">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1303210"/>
            <a:ext cx="2425452" cy="2463572"/>
          </a:xfrm>
          <a:prstGeom prst="rect">
            <a:avLst/>
          </a:prstGeom>
          <a:solidFill>
            <a:srgbClr val="F3B78F"/>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1303210"/>
            <a:ext cx="2422698" cy="2463572"/>
          </a:xfrm>
          <a:prstGeom prst="rect">
            <a:avLst/>
          </a:prstGeom>
          <a:solidFill>
            <a:srgbClr val="419ED7"/>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1303208"/>
            <a:ext cx="2295000" cy="2463572"/>
          </a:xfrm>
          <a:prstGeom prst="rect">
            <a:avLst/>
          </a:prstGeom>
          <a:solidFill>
            <a:srgbClr val="45C1A4"/>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1390650"/>
            <a:ext cx="305279" cy="456125"/>
          </a:xfrm>
          <a:prstGeom prst="rightArrow">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1416050"/>
            <a:ext cx="305279" cy="456125"/>
          </a:xfrm>
          <a:prstGeom prst="rightArrow">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1428750"/>
            <a:ext cx="305279" cy="456125"/>
          </a:xfrm>
          <a:prstGeom prst="rightArrow">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355864"/>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rgbClr val="F0B218"/>
                  </a:solidFill>
                  <a:latin typeface="Berlin Sans FB" panose="020E0602020502020306" pitchFamily="34" charset="0"/>
                  <a:ea typeface="Adobe Fangsong Std R" pitchFamily="18" charset="-128"/>
                  <a:cs typeface="Adobe Devanagari" pitchFamily="18" charset="0"/>
                </a:rPr>
                <a:t>1</a:t>
              </a:r>
              <a:endParaRPr lang="id-ID" sz="27000" dirty="0">
                <a:solidFill>
                  <a:srgbClr val="F0B218"/>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328331"/>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rgbClr val="EFA06B"/>
                  </a:solidFill>
                  <a:latin typeface="Berlin Sans FB" panose="020E0602020502020306" pitchFamily="34" charset="0"/>
                  <a:ea typeface="Adobe Fangsong Std R" pitchFamily="18" charset="-128"/>
                  <a:cs typeface="Adobe Devanagari" pitchFamily="18" charset="0"/>
                </a:rPr>
                <a:t>2</a:t>
              </a:r>
              <a:endParaRPr lang="id-ID" sz="27000" dirty="0">
                <a:solidFill>
                  <a:srgbClr val="EFA06B"/>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322914"/>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rgbClr val="2885BE"/>
                  </a:solidFill>
                  <a:latin typeface="Berlin Sans FB" panose="020E0602020502020306" pitchFamily="34" charset="0"/>
                  <a:ea typeface="Adobe Fangsong Std R" pitchFamily="18" charset="-128"/>
                  <a:cs typeface="Adobe Devanagari" pitchFamily="18" charset="0"/>
                </a:rPr>
                <a:t>3</a:t>
              </a:r>
              <a:endParaRPr lang="id-ID" sz="27000" dirty="0">
                <a:solidFill>
                  <a:srgbClr val="2885BE"/>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38351" y="320938"/>
            <a:ext cx="2180142" cy="4247317"/>
            <a:chOff x="6838351"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38351" y="320938"/>
              <a:ext cx="1915910" cy="4247317"/>
            </a:xfrm>
            <a:prstGeom prst="rect">
              <a:avLst/>
            </a:prstGeom>
          </p:spPr>
          <p:txBody>
            <a:bodyPr wrap="none">
              <a:spAutoFit/>
            </a:bodyPr>
            <a:lstStyle/>
            <a:p>
              <a:r>
                <a:rPr lang="en-US" sz="27000" dirty="0">
                  <a:solidFill>
                    <a:srgbClr val="37A78C"/>
                  </a:solidFill>
                  <a:latin typeface="Berlin Sans FB" panose="020E0602020502020306" pitchFamily="34" charset="0"/>
                  <a:ea typeface="Adobe Fangsong Std R" pitchFamily="18" charset="-128"/>
                  <a:cs typeface="Adobe Devanagari" pitchFamily="18" charset="0"/>
                </a:rPr>
                <a:t>4</a:t>
              </a:r>
              <a:endParaRPr lang="id-ID" sz="27000" dirty="0">
                <a:solidFill>
                  <a:srgbClr val="37A78C"/>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937"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1998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33" name="Group 32">
            <a:extLst>
              <a:ext uri="{FF2B5EF4-FFF2-40B4-BE49-F238E27FC236}">
                <a16:creationId xmlns:a16="http://schemas.microsoft.com/office/drawing/2014/main" id="{E88AF3D2-2CC4-4D5A-B7B6-BEE10BF131EF}"/>
              </a:ext>
            </a:extLst>
          </p:cNvPr>
          <p:cNvGrpSpPr/>
          <p:nvPr/>
        </p:nvGrpSpPr>
        <p:grpSpPr>
          <a:xfrm>
            <a:off x="3886855" y="4799757"/>
            <a:ext cx="1370290" cy="182880"/>
            <a:chOff x="7381134" y="1320692"/>
            <a:chExt cx="1370290" cy="182880"/>
          </a:xfrm>
        </p:grpSpPr>
        <p:sp>
          <p:nvSpPr>
            <p:cNvPr id="35" name="Oval 34">
              <a:extLst>
                <a:ext uri="{FF2B5EF4-FFF2-40B4-BE49-F238E27FC236}">
                  <a16:creationId xmlns:a16="http://schemas.microsoft.com/office/drawing/2014/main" id="{8DF7C13A-DA00-40EF-863C-ECCFEF2197C3}"/>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2428B48-CC56-4C20-A038-00FAF7AF85F1}"/>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B4AF67A-2230-41E0-B181-59554F4A5263}"/>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60AE136-E14E-4022-B12B-7E53871F2FE4}"/>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10C6F85C-1AAD-49B3-B338-94C37E10C82E}"/>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2BF7B1F9-7DD2-416A-A1F7-76034399BA40}"/>
              </a:ext>
            </a:extLst>
          </p:cNvPr>
          <p:cNvSpPr txBox="1"/>
          <p:nvPr/>
        </p:nvSpPr>
        <p:spPr>
          <a:xfrm>
            <a:off x="5958349" y="263589"/>
            <a:ext cx="2880852" cy="830997"/>
          </a:xfrm>
          <a:prstGeom prst="rect">
            <a:avLst/>
          </a:prstGeom>
          <a:noFill/>
        </p:spPr>
        <p:txBody>
          <a:bodyPr wrap="square" rtlCol="0">
            <a:spAutoFit/>
          </a:bodyPr>
          <a:lstStyle/>
          <a:p>
            <a:r>
              <a:rPr lang="en-MY" sz="2400" spc="-100" dirty="0">
                <a:solidFill>
                  <a:srgbClr val="419ED7"/>
                </a:solidFill>
                <a:latin typeface="Source Sans Pro" panose="020B0503030403020204" pitchFamily="34" charset="0"/>
                <a:ea typeface="Source Sans Pro" panose="020B0503030403020204" pitchFamily="34" charset="0"/>
              </a:rPr>
              <a:t>Steps in fostering your </a:t>
            </a:r>
            <a:r>
              <a:rPr lang="en-MY" sz="2400" spc="-100" dirty="0">
                <a:solidFill>
                  <a:srgbClr val="419ED7"/>
                </a:solidFill>
                <a:latin typeface="Source Sans Pro Black" panose="020B0803030403020204" pitchFamily="34" charset="0"/>
              </a:rPr>
              <a:t>intrinsic motivation</a:t>
            </a:r>
          </a:p>
        </p:txBody>
      </p:sp>
      <p:cxnSp>
        <p:nvCxnSpPr>
          <p:cNvPr id="47" name="Straight Connector 46">
            <a:extLst>
              <a:ext uri="{FF2B5EF4-FFF2-40B4-BE49-F238E27FC236}">
                <a16:creationId xmlns:a16="http://schemas.microsoft.com/office/drawing/2014/main" id="{B658341D-E16F-4A58-BC80-75DB00E8B394}"/>
              </a:ext>
            </a:extLst>
          </p:cNvPr>
          <p:cNvCxnSpPr>
            <a:cxnSpLocks/>
          </p:cNvCxnSpPr>
          <p:nvPr/>
        </p:nvCxnSpPr>
        <p:spPr>
          <a:xfrm>
            <a:off x="5943600" y="356048"/>
            <a:ext cx="0" cy="615502"/>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8770CD3-14E1-4BD1-BC7F-AAEFD8E1BF9D}"/>
              </a:ext>
            </a:extLst>
          </p:cNvPr>
          <p:cNvSpPr/>
          <p:nvPr/>
        </p:nvSpPr>
        <p:spPr>
          <a:xfrm>
            <a:off x="-27617" y="5138297"/>
            <a:ext cx="9167514" cy="3015944"/>
          </a:xfrm>
          <a:prstGeom prst="rect">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37" name="Freeform: Shape 36">
            <a:extLst>
              <a:ext uri="{FF2B5EF4-FFF2-40B4-BE49-F238E27FC236}">
                <a16:creationId xmlns:a16="http://schemas.microsoft.com/office/drawing/2014/main" id="{E1E7A1E7-9C0B-48B5-A3BF-31EA44472A42}"/>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8" name="Wave 12">
            <a:extLst>
              <a:ext uri="{FF2B5EF4-FFF2-40B4-BE49-F238E27FC236}">
                <a16:creationId xmlns:a16="http://schemas.microsoft.com/office/drawing/2014/main" id="{97055E56-EFD7-4839-83D2-32E947D9E64C}"/>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Freeform: Shape 47">
            <a:extLst>
              <a:ext uri="{FF2B5EF4-FFF2-40B4-BE49-F238E27FC236}">
                <a16:creationId xmlns:a16="http://schemas.microsoft.com/office/drawing/2014/main" id="{3D0C6EFF-9825-4586-9178-E05F6C6EDDDD}"/>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8EC3F074-217C-4E52-812B-4252E40008E1}"/>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649230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left)">
                                      <p:cBhvr>
                                        <p:cTn id="26" dur="500"/>
                                        <p:tgtEl>
                                          <p:spTgt spid="5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par>
                                <p:cTn id="41" presetID="22" presetClass="entr" presetSubtype="8"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57" grpId="0" animBg="1"/>
      <p:bldP spid="58" grpId="0" animBg="1"/>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48" y="-332180"/>
            <a:ext cx="2411366" cy="2459736"/>
          </a:xfrm>
          <a:prstGeom prst="rect">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2178"/>
            <a:ext cx="2425452"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2178"/>
            <a:ext cx="2422698" cy="2463572"/>
          </a:xfrm>
          <a:prstGeom prst="rect">
            <a:avLst/>
          </a:prstGeom>
          <a:solidFill>
            <a:schemeClr val="bg1">
              <a:lumMod val="7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2180"/>
            <a:ext cx="2295000"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4738"/>
            <a:ext cx="305279" cy="4561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19338"/>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6638"/>
            <a:ext cx="305279" cy="456125"/>
          </a:xfrm>
          <a:prstGeom prst="rightArrow">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79524"/>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rgbClr val="F0B218"/>
                  </a:solidFill>
                  <a:latin typeface="Berlin Sans FB" panose="020E0602020502020306" pitchFamily="34" charset="0"/>
                  <a:ea typeface="Adobe Fangsong Std R" pitchFamily="18" charset="-128"/>
                  <a:cs typeface="Adobe Devanagari" pitchFamily="18" charset="0"/>
                </a:rPr>
                <a:t>1</a:t>
              </a:r>
              <a:endParaRPr lang="id-ID" sz="27000" dirty="0">
                <a:solidFill>
                  <a:srgbClr val="F0B218"/>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7057"/>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2</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2474"/>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3</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38351" y="-1314450"/>
            <a:ext cx="2180142" cy="4247317"/>
            <a:chOff x="6838351"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38351" y="320938"/>
              <a:ext cx="1915910" cy="4247317"/>
            </a:xfrm>
            <a:prstGeom prst="rect">
              <a:avLst/>
            </a:prstGeom>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4</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937"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1998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686FF83D-E4B7-43B1-9FC1-526E9F80511C}"/>
              </a:ext>
            </a:extLst>
          </p:cNvPr>
          <p:cNvSpPr/>
          <p:nvPr/>
        </p:nvSpPr>
        <p:spPr>
          <a:xfrm>
            <a:off x="0" y="2127556"/>
            <a:ext cx="9167514" cy="3015944"/>
          </a:xfrm>
          <a:prstGeom prst="rect">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40" name="Group 39">
            <a:extLst>
              <a:ext uri="{FF2B5EF4-FFF2-40B4-BE49-F238E27FC236}">
                <a16:creationId xmlns:a16="http://schemas.microsoft.com/office/drawing/2014/main" id="{A9110D23-8AF6-4B46-86C2-76744D255AF5}"/>
              </a:ext>
            </a:extLst>
          </p:cNvPr>
          <p:cNvGrpSpPr/>
          <p:nvPr/>
        </p:nvGrpSpPr>
        <p:grpSpPr>
          <a:xfrm>
            <a:off x="3886855" y="4799757"/>
            <a:ext cx="1370290" cy="182880"/>
            <a:chOff x="7381134" y="1320692"/>
            <a:chExt cx="1370290" cy="182880"/>
          </a:xfrm>
        </p:grpSpPr>
        <p:sp>
          <p:nvSpPr>
            <p:cNvPr id="42" name="Oval 41">
              <a:extLst>
                <a:ext uri="{FF2B5EF4-FFF2-40B4-BE49-F238E27FC236}">
                  <a16:creationId xmlns:a16="http://schemas.microsoft.com/office/drawing/2014/main" id="{93AB9CBE-42A2-4EBA-9B90-D581B13D1570}"/>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BAAD3C9-458F-413E-B9F6-6BDF6426CA82}"/>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335CFE4-8671-4A07-83D0-36D1D2FAA600}"/>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7C5FBD-A9C0-47A6-B287-DDA1DF2E7828}"/>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2A5922BE-E95C-4E4A-8FB1-D7C647D8D5EF}"/>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F0E875-D427-4021-B414-D6AD055960DF}"/>
              </a:ext>
            </a:extLst>
          </p:cNvPr>
          <p:cNvSpPr/>
          <p:nvPr/>
        </p:nvSpPr>
        <p:spPr>
          <a:xfrm>
            <a:off x="814221" y="2752849"/>
            <a:ext cx="7924800" cy="1631216"/>
          </a:xfrm>
          <a:prstGeom prst="rect">
            <a:avLst/>
          </a:prstGeom>
        </p:spPr>
        <p:txBody>
          <a:bodyPr wrap="square">
            <a:spAutoFit/>
          </a:bodyPr>
          <a:lstStyle/>
          <a:p>
            <a:pPr lvl="0">
              <a:defRPr/>
            </a:pPr>
            <a:r>
              <a:rPr lang="en-US" sz="2000" i="1" dirty="0">
                <a:solidFill>
                  <a:schemeClr val="tx1">
                    <a:lumMod val="75000"/>
                    <a:lumOff val="25000"/>
                  </a:schemeClr>
                </a:solidFill>
                <a:latin typeface="Source Sans Pro" panose="020B0503030403020204" pitchFamily="34" charset="0"/>
                <a:ea typeface="Source Sans Pro" panose="020B0503030403020204" pitchFamily="34" charset="0"/>
              </a:rPr>
              <a:t>You have to be </a:t>
            </a:r>
            <a:r>
              <a:rPr lang="en-US" sz="2000" b="1" i="1" dirty="0">
                <a:solidFill>
                  <a:schemeClr val="bg1"/>
                </a:solidFill>
                <a:latin typeface="Source Sans Pro" panose="020B0503030403020204" pitchFamily="34" charset="0"/>
                <a:ea typeface="Source Sans Pro" panose="020B0503030403020204" pitchFamily="34" charset="0"/>
              </a:rPr>
              <a:t>intrinsically motivated</a:t>
            </a:r>
            <a:r>
              <a:rPr lang="en-US" sz="2000" i="1" dirty="0">
                <a:solidFill>
                  <a:schemeClr val="tx1">
                    <a:lumMod val="75000"/>
                    <a:lumOff val="25000"/>
                  </a:schemeClr>
                </a:solidFill>
                <a:latin typeface="Source Sans Pro" panose="020B0503030403020204" pitchFamily="34" charset="0"/>
                <a:ea typeface="Source Sans Pro" panose="020B0503030403020204" pitchFamily="34" charset="0"/>
              </a:rPr>
              <a:t>, which means you are self-motivated by your own internal sense of autonomy, mastery, and purpose.  When you </a:t>
            </a:r>
            <a:r>
              <a:rPr lang="en-US" sz="2000" b="1" i="1" dirty="0">
                <a:solidFill>
                  <a:schemeClr val="bg1"/>
                </a:solidFill>
                <a:latin typeface="Source Sans Pro" panose="020B0503030403020204" pitchFamily="34" charset="0"/>
                <a:ea typeface="Source Sans Pro" panose="020B0503030403020204" pitchFamily="34" charset="0"/>
              </a:rPr>
              <a:t>define your purpose </a:t>
            </a:r>
            <a:r>
              <a:rPr lang="en-US" sz="2000" i="1" dirty="0">
                <a:solidFill>
                  <a:schemeClr val="tx1">
                    <a:lumMod val="75000"/>
                    <a:lumOff val="25000"/>
                  </a:schemeClr>
                </a:solidFill>
                <a:latin typeface="Source Sans Pro" panose="020B0503030403020204" pitchFamily="34" charset="0"/>
                <a:ea typeface="Source Sans Pro" panose="020B0503030403020204" pitchFamily="34" charset="0"/>
              </a:rPr>
              <a:t>for learning and how achieving your goal matters will make you feel emotionally, it becomes much easier to stay motivated.</a:t>
            </a:r>
          </a:p>
        </p:txBody>
      </p:sp>
      <p:sp>
        <p:nvSpPr>
          <p:cNvPr id="33" name="Rectangle 32">
            <a:extLst>
              <a:ext uri="{FF2B5EF4-FFF2-40B4-BE49-F238E27FC236}">
                <a16:creationId xmlns:a16="http://schemas.microsoft.com/office/drawing/2014/main" id="{A33B971E-9222-43FC-8621-D86B3304B64B}"/>
              </a:ext>
            </a:extLst>
          </p:cNvPr>
          <p:cNvSpPr/>
          <p:nvPr/>
        </p:nvSpPr>
        <p:spPr>
          <a:xfrm>
            <a:off x="586579" y="2106525"/>
            <a:ext cx="455283" cy="1446550"/>
          </a:xfrm>
          <a:prstGeom prst="rect">
            <a:avLst/>
          </a:prstGeom>
        </p:spPr>
        <p:txBody>
          <a:bodyPr wrap="square">
            <a:spAutoFit/>
          </a:bodyPr>
          <a:lstStyle/>
          <a:p>
            <a:r>
              <a:rPr lang="en-US" sz="8800" b="1" i="1" dirty="0">
                <a:solidFill>
                  <a:schemeClr val="bg1"/>
                </a:solidFill>
                <a:latin typeface="Montserrat" panose="00000500000000000000" pitchFamily="2" charset="0"/>
              </a:rPr>
              <a:t>“</a:t>
            </a:r>
            <a:endParaRPr lang="en-US" sz="8800" i="1" dirty="0">
              <a:solidFill>
                <a:schemeClr val="bg1"/>
              </a:solidFill>
            </a:endParaRPr>
          </a:p>
        </p:txBody>
      </p:sp>
      <p:sp>
        <p:nvSpPr>
          <p:cNvPr id="49" name="Freeform: Shape 48">
            <a:extLst>
              <a:ext uri="{FF2B5EF4-FFF2-40B4-BE49-F238E27FC236}">
                <a16:creationId xmlns:a16="http://schemas.microsoft.com/office/drawing/2014/main" id="{747B0C48-9B1F-4D4A-933C-F076CF7DB3CC}"/>
              </a:ext>
            </a:extLst>
          </p:cNvPr>
          <p:cNvSpPr>
            <a:spLocks/>
          </p:cNvSpPr>
          <p:nvPr/>
        </p:nvSpPr>
        <p:spPr bwMode="auto">
          <a:xfrm rot="9343461" flipH="1">
            <a:off x="7114224" y="-224100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CF39DCE4-1D85-46C5-BD2B-8DDF0A6BADFD}"/>
              </a:ext>
            </a:extLst>
          </p:cNvPr>
          <p:cNvSpPr>
            <a:spLocks/>
          </p:cNvSpPr>
          <p:nvPr/>
        </p:nvSpPr>
        <p:spPr bwMode="auto">
          <a:xfrm rot="9343461" flipH="1">
            <a:off x="7669333" y="-304385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44C3F199-A70D-4A7F-BC5E-BEDCC0CF7679}"/>
              </a:ext>
            </a:extLst>
          </p:cNvPr>
          <p:cNvSpPr>
            <a:spLocks/>
          </p:cNvSpPr>
          <p:nvPr/>
        </p:nvSpPr>
        <p:spPr bwMode="auto">
          <a:xfrm flipH="1">
            <a:off x="-6350087"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2" name="Wave 12">
            <a:extLst>
              <a:ext uri="{FF2B5EF4-FFF2-40B4-BE49-F238E27FC236}">
                <a16:creationId xmlns:a16="http://schemas.microsoft.com/office/drawing/2014/main" id="{85B181F4-24F6-4620-8DAC-BEED87A2E232}"/>
              </a:ext>
            </a:extLst>
          </p:cNvPr>
          <p:cNvSpPr/>
          <p:nvPr/>
        </p:nvSpPr>
        <p:spPr>
          <a:xfrm rot="621708" flipV="1">
            <a:off x="-6742647"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2248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48" y="-332180"/>
            <a:ext cx="2411366" cy="2459736"/>
          </a:xfrm>
          <a:prstGeom prst="rect">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2178"/>
            <a:ext cx="2425452"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2178"/>
            <a:ext cx="2422698" cy="2463572"/>
          </a:xfrm>
          <a:prstGeom prst="rect">
            <a:avLst/>
          </a:prstGeom>
          <a:solidFill>
            <a:schemeClr val="bg1">
              <a:lumMod val="7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2180"/>
            <a:ext cx="2295000"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4738"/>
            <a:ext cx="305279" cy="4561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19338"/>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6638"/>
            <a:ext cx="305279" cy="456125"/>
          </a:xfrm>
          <a:prstGeom prst="rightArrow">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79524"/>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rgbClr val="F0B218"/>
                  </a:solidFill>
                  <a:latin typeface="Berlin Sans FB" panose="020E0602020502020306" pitchFamily="34" charset="0"/>
                  <a:ea typeface="Adobe Fangsong Std R" pitchFamily="18" charset="-128"/>
                  <a:cs typeface="Adobe Devanagari" pitchFamily="18" charset="0"/>
                </a:rPr>
                <a:t>1</a:t>
              </a:r>
              <a:endParaRPr lang="id-ID" sz="27000" dirty="0">
                <a:solidFill>
                  <a:srgbClr val="F0B218"/>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7057"/>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2</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2474"/>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3</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38351" y="-1314450"/>
            <a:ext cx="2180142" cy="4247317"/>
            <a:chOff x="6838351"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38351" y="320938"/>
              <a:ext cx="1915910" cy="4247317"/>
            </a:xfrm>
            <a:prstGeom prst="rect">
              <a:avLst/>
            </a:prstGeom>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4</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937"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1998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35" name="Rectangle 34">
            <a:extLst>
              <a:ext uri="{FF2B5EF4-FFF2-40B4-BE49-F238E27FC236}">
                <a16:creationId xmlns:a16="http://schemas.microsoft.com/office/drawing/2014/main" id="{686FF83D-E4B7-43B1-9FC1-526E9F80511C}"/>
              </a:ext>
            </a:extLst>
          </p:cNvPr>
          <p:cNvSpPr/>
          <p:nvPr/>
        </p:nvSpPr>
        <p:spPr>
          <a:xfrm>
            <a:off x="-23513" y="2127556"/>
            <a:ext cx="9167514" cy="3015944"/>
          </a:xfrm>
          <a:prstGeom prst="rect">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40" name="Group 39">
            <a:extLst>
              <a:ext uri="{FF2B5EF4-FFF2-40B4-BE49-F238E27FC236}">
                <a16:creationId xmlns:a16="http://schemas.microsoft.com/office/drawing/2014/main" id="{A9110D23-8AF6-4B46-86C2-76744D255AF5}"/>
              </a:ext>
            </a:extLst>
          </p:cNvPr>
          <p:cNvGrpSpPr/>
          <p:nvPr/>
        </p:nvGrpSpPr>
        <p:grpSpPr>
          <a:xfrm>
            <a:off x="3886855" y="4799757"/>
            <a:ext cx="1370290" cy="182880"/>
            <a:chOff x="7381134" y="1320692"/>
            <a:chExt cx="1370290" cy="182880"/>
          </a:xfrm>
        </p:grpSpPr>
        <p:sp>
          <p:nvSpPr>
            <p:cNvPr id="42" name="Oval 41">
              <a:extLst>
                <a:ext uri="{FF2B5EF4-FFF2-40B4-BE49-F238E27FC236}">
                  <a16:creationId xmlns:a16="http://schemas.microsoft.com/office/drawing/2014/main" id="{93AB9CBE-42A2-4EBA-9B90-D581B13D1570}"/>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BAAD3C9-458F-413E-B9F6-6BDF6426CA82}"/>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7335CFE4-8671-4A07-83D0-36D1D2FAA600}"/>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67C5FBD-A9C0-47A6-B287-DDA1DF2E7828}"/>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2A5922BE-E95C-4E4A-8FB1-D7C647D8D5EF}"/>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31F0E875-D427-4021-B414-D6AD055960DF}"/>
              </a:ext>
            </a:extLst>
          </p:cNvPr>
          <p:cNvSpPr/>
          <p:nvPr/>
        </p:nvSpPr>
        <p:spPr>
          <a:xfrm>
            <a:off x="389739" y="2373630"/>
            <a:ext cx="4509765" cy="2308324"/>
          </a:xfrm>
          <a:prstGeom prst="rect">
            <a:avLst/>
          </a:prstGeom>
        </p:spPr>
        <p:txBody>
          <a:bodyPr wrap="square">
            <a:spAutoFit/>
          </a:bodyPr>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Who </a:t>
            </a:r>
            <a:r>
              <a:rPr lang="en-US" b="1" dirty="0">
                <a:solidFill>
                  <a:schemeClr val="bg1"/>
                </a:solidFill>
                <a:latin typeface="Source Sans Pro" panose="020B0503030403020204" pitchFamily="34" charset="0"/>
                <a:ea typeface="Source Sans Pro" panose="020B0503030403020204" pitchFamily="34" charset="0"/>
              </a:rPr>
              <a:t>benefits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 from this?</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Who is most </a:t>
            </a:r>
            <a:r>
              <a:rPr lang="en-US" b="1" dirty="0">
                <a:solidFill>
                  <a:schemeClr val="bg1"/>
                </a:solidFill>
                <a:latin typeface="Source Sans Pro" panose="020B0503030403020204" pitchFamily="34" charset="0"/>
                <a:ea typeface="Source Sans Pro" panose="020B0503030403020204" pitchFamily="34" charset="0"/>
              </a:rPr>
              <a:t>directly affected</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What are my </a:t>
            </a:r>
            <a:r>
              <a:rPr lang="en-US" b="1" dirty="0">
                <a:solidFill>
                  <a:schemeClr val="bg1"/>
                </a:solidFill>
                <a:latin typeface="Source Sans Pro" panose="020B0503030403020204" pitchFamily="34" charset="0"/>
                <a:ea typeface="Source Sans Pro" panose="020B0503030403020204" pitchFamily="34" charset="0"/>
              </a:rPr>
              <a:t>strengths and weaknesses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What can I do to make a </a:t>
            </a:r>
            <a:r>
              <a:rPr lang="en-US" b="1" dirty="0">
                <a:solidFill>
                  <a:schemeClr val="bg1"/>
                </a:solidFill>
                <a:latin typeface="Source Sans Pro" panose="020B0503030403020204" pitchFamily="34" charset="0"/>
                <a:ea typeface="Source Sans Pro" panose="020B0503030403020204" pitchFamily="34" charset="0"/>
              </a:rPr>
              <a:t>positive change</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Where would we see this in the </a:t>
            </a:r>
            <a:r>
              <a:rPr lang="en-US" b="1" dirty="0">
                <a:solidFill>
                  <a:schemeClr val="bg1"/>
                </a:solidFill>
                <a:latin typeface="Source Sans Pro" panose="020B0503030403020204" pitchFamily="34" charset="0"/>
                <a:ea typeface="Source Sans Pro" panose="020B0503030403020204" pitchFamily="34" charset="0"/>
              </a:rPr>
              <a:t>real world</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Where are the </a:t>
            </a:r>
            <a:r>
              <a:rPr lang="en-US" b="1" dirty="0">
                <a:solidFill>
                  <a:schemeClr val="bg1"/>
                </a:solidFill>
                <a:latin typeface="Source Sans Pro" panose="020B0503030403020204" pitchFamily="34" charset="0"/>
                <a:ea typeface="Source Sans Pro" panose="020B0503030403020204" pitchFamily="34" charset="0"/>
              </a:rPr>
              <a:t>area for improvement</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p:txBody>
      </p:sp>
      <p:sp>
        <p:nvSpPr>
          <p:cNvPr id="2" name="Rectangle 1">
            <a:extLst>
              <a:ext uri="{FF2B5EF4-FFF2-40B4-BE49-F238E27FC236}">
                <a16:creationId xmlns:a16="http://schemas.microsoft.com/office/drawing/2014/main" id="{F8EE5132-A9C6-4616-A351-0389C8985391}"/>
              </a:ext>
            </a:extLst>
          </p:cNvPr>
          <p:cNvSpPr/>
          <p:nvPr/>
        </p:nvSpPr>
        <p:spPr>
          <a:xfrm>
            <a:off x="4898288" y="2373630"/>
            <a:ext cx="4572000" cy="2308324"/>
          </a:xfrm>
          <a:prstGeom prst="rect">
            <a:avLst/>
          </a:prstGeom>
        </p:spPr>
        <p:txBody>
          <a:bodyPr>
            <a:spAutoFit/>
          </a:bodyPr>
          <a:lstStyle/>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When is the </a:t>
            </a:r>
            <a:r>
              <a:rPr lang="en-US" b="1" dirty="0">
                <a:solidFill>
                  <a:schemeClr val="bg1"/>
                </a:solidFill>
                <a:latin typeface="Source Sans Pro" panose="020B0503030403020204" pitchFamily="34" charset="0"/>
                <a:ea typeface="Source Sans Pro" panose="020B0503030403020204" pitchFamily="34" charset="0"/>
              </a:rPr>
              <a:t>best time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to take action?</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When will we know we </a:t>
            </a:r>
            <a:r>
              <a:rPr lang="en-US" b="1" dirty="0">
                <a:solidFill>
                  <a:schemeClr val="bg1"/>
                </a:solidFill>
                <a:latin typeface="Source Sans Pro" panose="020B0503030403020204" pitchFamily="34" charset="0"/>
                <a:ea typeface="Source Sans Pro" panose="020B0503030403020204" pitchFamily="34" charset="0"/>
              </a:rPr>
              <a:t>have succeeded</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Why is this a </a:t>
            </a:r>
            <a:r>
              <a:rPr lang="en-US" b="1" dirty="0">
                <a:solidFill>
                  <a:schemeClr val="bg1"/>
                </a:solidFill>
                <a:latin typeface="Source Sans Pro" panose="020B0503030403020204" pitchFamily="34" charset="0"/>
                <a:ea typeface="Source Sans Pro" panose="020B0503030403020204" pitchFamily="34" charset="0"/>
              </a:rPr>
              <a:t>problem</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Why are people </a:t>
            </a:r>
            <a:r>
              <a:rPr lang="en-US" b="1" dirty="0">
                <a:solidFill>
                  <a:schemeClr val="bg1"/>
                </a:solidFill>
                <a:latin typeface="Source Sans Pro" panose="020B0503030403020204" pitchFamily="34" charset="0"/>
                <a:ea typeface="Source Sans Pro" panose="020B0503030403020204" pitchFamily="34" charset="0"/>
              </a:rPr>
              <a:t>influenced </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by this?</a:t>
            </a:r>
          </a:p>
          <a:p>
            <a:endParaRPr lang="en-US" dirty="0">
              <a:solidFill>
                <a:schemeClr val="tx1">
                  <a:lumMod val="75000"/>
                  <a:lumOff val="25000"/>
                </a:schemeClr>
              </a:solidFill>
              <a:latin typeface="Source Sans Pro" panose="020B0503030403020204" pitchFamily="34" charset="0"/>
              <a:ea typeface="Source Sans Pro" panose="020B0503030403020204" pitchFamily="34" charset="0"/>
            </a:endParaRP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How does this </a:t>
            </a:r>
            <a:r>
              <a:rPr lang="en-US" b="1" dirty="0">
                <a:solidFill>
                  <a:schemeClr val="bg1"/>
                </a:solidFill>
                <a:latin typeface="Source Sans Pro" panose="020B0503030403020204" pitchFamily="34" charset="0"/>
                <a:ea typeface="Source Sans Pro" panose="020B0503030403020204" pitchFamily="34" charset="0"/>
              </a:rPr>
              <a:t>benefit us/others</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a:p>
            <a:r>
              <a:rPr lang="en-US" dirty="0">
                <a:solidFill>
                  <a:schemeClr val="tx1">
                    <a:lumMod val="75000"/>
                    <a:lumOff val="25000"/>
                  </a:schemeClr>
                </a:solidFill>
                <a:latin typeface="Source Sans Pro" panose="020B0503030403020204" pitchFamily="34" charset="0"/>
                <a:ea typeface="Source Sans Pro" panose="020B0503030403020204" pitchFamily="34" charset="0"/>
              </a:rPr>
              <a:t>How do we see this in the </a:t>
            </a:r>
            <a:r>
              <a:rPr lang="en-US" b="1" dirty="0">
                <a:solidFill>
                  <a:schemeClr val="bg1"/>
                </a:solidFill>
                <a:latin typeface="Source Sans Pro" panose="020B0503030403020204" pitchFamily="34" charset="0"/>
                <a:ea typeface="Source Sans Pro" panose="020B0503030403020204" pitchFamily="34" charset="0"/>
              </a:rPr>
              <a:t>future</a:t>
            </a:r>
            <a:r>
              <a:rPr lang="en-US" dirty="0">
                <a:solidFill>
                  <a:schemeClr val="tx1">
                    <a:lumMod val="75000"/>
                    <a:lumOff val="25000"/>
                  </a:schemeClr>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106572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7">
            <a:extLst>
              <a:ext uri="{FF2B5EF4-FFF2-40B4-BE49-F238E27FC236}">
                <a16:creationId xmlns:a16="http://schemas.microsoft.com/office/drawing/2014/main" id="{4462831A-C15A-4D20-9122-C5466D7D835E}"/>
              </a:ext>
            </a:extLst>
          </p:cNvPr>
          <p:cNvSpPr>
            <a:spLocks/>
          </p:cNvSpPr>
          <p:nvPr/>
        </p:nvSpPr>
        <p:spPr bwMode="auto">
          <a:xfrm>
            <a:off x="475360" y="-1802586"/>
            <a:ext cx="2011680" cy="457200"/>
          </a:xfrm>
          <a:prstGeom prst="roundRect">
            <a:avLst>
              <a:gd name="adj" fmla="val 50000"/>
            </a:avLst>
          </a:prstGeom>
          <a:solidFill>
            <a:srgbClr val="F3C144"/>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23" name="AutoShape 7">
            <a:extLst>
              <a:ext uri="{FF2B5EF4-FFF2-40B4-BE49-F238E27FC236}">
                <a16:creationId xmlns:a16="http://schemas.microsoft.com/office/drawing/2014/main" id="{5C339D12-8C91-40EC-A2F7-F2857484E4FC}"/>
              </a:ext>
            </a:extLst>
          </p:cNvPr>
          <p:cNvSpPr>
            <a:spLocks/>
          </p:cNvSpPr>
          <p:nvPr/>
        </p:nvSpPr>
        <p:spPr bwMode="auto">
          <a:xfrm>
            <a:off x="2535395" y="-1796341"/>
            <a:ext cx="2011680" cy="457200"/>
          </a:xfrm>
          <a:prstGeom prst="roundRect">
            <a:avLst>
              <a:gd name="adj" fmla="val 50000"/>
            </a:avLst>
          </a:prstGeom>
          <a:solidFill>
            <a:srgbClr val="F3B78F"/>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24" name="AutoShape 7">
            <a:extLst>
              <a:ext uri="{FF2B5EF4-FFF2-40B4-BE49-F238E27FC236}">
                <a16:creationId xmlns:a16="http://schemas.microsoft.com/office/drawing/2014/main" id="{4FE8701C-699F-43A3-B194-568D6A2C70C4}"/>
              </a:ext>
            </a:extLst>
          </p:cNvPr>
          <p:cNvSpPr>
            <a:spLocks/>
          </p:cNvSpPr>
          <p:nvPr/>
        </p:nvSpPr>
        <p:spPr bwMode="auto">
          <a:xfrm>
            <a:off x="4596926" y="-1796341"/>
            <a:ext cx="2011680" cy="457200"/>
          </a:xfrm>
          <a:prstGeom prst="roundRect">
            <a:avLst>
              <a:gd name="adj" fmla="val 50000"/>
            </a:avLst>
          </a:prstGeom>
          <a:solidFill>
            <a:srgbClr val="419ED7"/>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25" name="AutoShape 7">
            <a:extLst>
              <a:ext uri="{FF2B5EF4-FFF2-40B4-BE49-F238E27FC236}">
                <a16:creationId xmlns:a16="http://schemas.microsoft.com/office/drawing/2014/main" id="{3CE72E57-594F-4B4C-B63B-E807132369AA}"/>
              </a:ext>
            </a:extLst>
          </p:cNvPr>
          <p:cNvSpPr>
            <a:spLocks/>
          </p:cNvSpPr>
          <p:nvPr/>
        </p:nvSpPr>
        <p:spPr bwMode="auto">
          <a:xfrm>
            <a:off x="6654683" y="-1796341"/>
            <a:ext cx="2011680" cy="457200"/>
          </a:xfrm>
          <a:prstGeom prst="roundRect">
            <a:avLst>
              <a:gd name="adj" fmla="val 50000"/>
            </a:avLst>
          </a:prstGeom>
          <a:solidFill>
            <a:srgbClr val="45C1A4"/>
          </a:solid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19075">
              <a:defRPr/>
            </a:pPr>
            <a:endParaRPr lang="en-US" sz="1500" dirty="0">
              <a:solidFill>
                <a:srgbClr val="FFFFFF"/>
              </a:solidFill>
              <a:effectLst>
                <a:outerShdw blurRad="38100" dist="38100" dir="2700000" algn="tl">
                  <a:srgbClr val="000000"/>
                </a:outerShdw>
              </a:effectLst>
              <a:ea typeface="ＭＳ Ｐゴシック" charset="0"/>
              <a:cs typeface="Gill Sans" charset="0"/>
            </a:endParaRPr>
          </a:p>
        </p:txBody>
      </p:sp>
      <p:sp>
        <p:nvSpPr>
          <p:cNvPr id="26" name="AutoShape 17">
            <a:extLst>
              <a:ext uri="{FF2B5EF4-FFF2-40B4-BE49-F238E27FC236}">
                <a16:creationId xmlns:a16="http://schemas.microsoft.com/office/drawing/2014/main" id="{F6A9E742-C940-40E8-ACFC-76DCFB40E4E8}"/>
              </a:ext>
            </a:extLst>
          </p:cNvPr>
          <p:cNvSpPr>
            <a:spLocks/>
          </p:cNvSpPr>
          <p:nvPr/>
        </p:nvSpPr>
        <p:spPr bwMode="auto">
          <a:xfrm>
            <a:off x="4642646" y="-2067377"/>
            <a:ext cx="1920240" cy="182880"/>
          </a:xfrm>
          <a:custGeom>
            <a:avLst/>
            <a:gdLst>
              <a:gd name="T0" fmla="*/ 3346450 w 21600"/>
              <a:gd name="T1" fmla="*/ 387350 h 21600"/>
              <a:gd name="T2" fmla="*/ 3346450 w 21600"/>
              <a:gd name="T3" fmla="*/ 387350 h 21600"/>
              <a:gd name="T4" fmla="*/ 3346450 w 21600"/>
              <a:gd name="T5" fmla="*/ 387350 h 21600"/>
              <a:gd name="T6" fmla="*/ 3346450 w 21600"/>
              <a:gd name="T7" fmla="*/ 387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7892"/>
                </a:lnTo>
                <a:lnTo>
                  <a:pt x="21577" y="17854"/>
                </a:lnTo>
                <a:lnTo>
                  <a:pt x="21599" y="21262"/>
                </a:lnTo>
                <a:lnTo>
                  <a:pt x="21577" y="17854"/>
                </a:lnTo>
                <a:lnTo>
                  <a:pt x="10852" y="17836"/>
                </a:lnTo>
                <a:lnTo>
                  <a:pt x="10883"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dirty="0"/>
          </a:p>
        </p:txBody>
      </p:sp>
      <p:sp>
        <p:nvSpPr>
          <p:cNvPr id="27" name="AutoShape 5">
            <a:extLst>
              <a:ext uri="{FF2B5EF4-FFF2-40B4-BE49-F238E27FC236}">
                <a16:creationId xmlns:a16="http://schemas.microsoft.com/office/drawing/2014/main" id="{710A76AD-A470-4FD2-B24E-C2AD03AABA1C}"/>
              </a:ext>
            </a:extLst>
          </p:cNvPr>
          <p:cNvSpPr>
            <a:spLocks/>
          </p:cNvSpPr>
          <p:nvPr/>
        </p:nvSpPr>
        <p:spPr bwMode="auto">
          <a:xfrm rot="10800000" flipH="1">
            <a:off x="6689385" y="-1243826"/>
            <a:ext cx="1920240" cy="182880"/>
          </a:xfrm>
          <a:custGeom>
            <a:avLst/>
            <a:gdLst>
              <a:gd name="T0" fmla="*/ 3644900 w 21600"/>
              <a:gd name="T1" fmla="*/ 412750 h 21600"/>
              <a:gd name="T2" fmla="*/ 3644900 w 21600"/>
              <a:gd name="T3" fmla="*/ 412750 h 21600"/>
              <a:gd name="T4" fmla="*/ 3644900 w 21600"/>
              <a:gd name="T5" fmla="*/ 412750 h 21600"/>
              <a:gd name="T6" fmla="*/ 3644900 w 21600"/>
              <a:gd name="T7" fmla="*/ 412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8120"/>
                </a:lnTo>
                <a:lnTo>
                  <a:pt x="21577" y="18085"/>
                </a:lnTo>
                <a:lnTo>
                  <a:pt x="21599" y="21283"/>
                </a:lnTo>
                <a:lnTo>
                  <a:pt x="21577" y="18085"/>
                </a:lnTo>
                <a:lnTo>
                  <a:pt x="10852" y="18068"/>
                </a:lnTo>
                <a:lnTo>
                  <a:pt x="10826"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sz="675"/>
          </a:p>
        </p:txBody>
      </p:sp>
      <p:sp>
        <p:nvSpPr>
          <p:cNvPr id="28" name="AutoShape 5">
            <a:extLst>
              <a:ext uri="{FF2B5EF4-FFF2-40B4-BE49-F238E27FC236}">
                <a16:creationId xmlns:a16="http://schemas.microsoft.com/office/drawing/2014/main" id="{8222E545-C073-44FD-9C2C-F1D25A5BC64E}"/>
              </a:ext>
            </a:extLst>
          </p:cNvPr>
          <p:cNvSpPr>
            <a:spLocks/>
          </p:cNvSpPr>
          <p:nvPr/>
        </p:nvSpPr>
        <p:spPr bwMode="auto">
          <a:xfrm rot="10800000" flipH="1">
            <a:off x="2586450" y="-1243826"/>
            <a:ext cx="1920240" cy="182880"/>
          </a:xfrm>
          <a:custGeom>
            <a:avLst/>
            <a:gdLst>
              <a:gd name="T0" fmla="*/ 3644900 w 21600"/>
              <a:gd name="T1" fmla="*/ 412750 h 21600"/>
              <a:gd name="T2" fmla="*/ 3644900 w 21600"/>
              <a:gd name="T3" fmla="*/ 412750 h 21600"/>
              <a:gd name="T4" fmla="*/ 3644900 w 21600"/>
              <a:gd name="T5" fmla="*/ 412750 h 21600"/>
              <a:gd name="T6" fmla="*/ 3644900 w 21600"/>
              <a:gd name="T7" fmla="*/ 4127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8120"/>
                </a:lnTo>
                <a:lnTo>
                  <a:pt x="21577" y="18085"/>
                </a:lnTo>
                <a:lnTo>
                  <a:pt x="21599" y="21283"/>
                </a:lnTo>
                <a:lnTo>
                  <a:pt x="21577" y="18085"/>
                </a:lnTo>
                <a:lnTo>
                  <a:pt x="10852" y="18068"/>
                </a:lnTo>
                <a:lnTo>
                  <a:pt x="10826"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sz="675"/>
          </a:p>
        </p:txBody>
      </p:sp>
      <p:sp>
        <p:nvSpPr>
          <p:cNvPr id="29" name="AutoShape 17">
            <a:extLst>
              <a:ext uri="{FF2B5EF4-FFF2-40B4-BE49-F238E27FC236}">
                <a16:creationId xmlns:a16="http://schemas.microsoft.com/office/drawing/2014/main" id="{0F47C414-1404-476A-92AA-5CABFBF93439}"/>
              </a:ext>
            </a:extLst>
          </p:cNvPr>
          <p:cNvSpPr>
            <a:spLocks/>
          </p:cNvSpPr>
          <p:nvPr/>
        </p:nvSpPr>
        <p:spPr bwMode="auto">
          <a:xfrm>
            <a:off x="528729" y="-2063693"/>
            <a:ext cx="1920240" cy="182880"/>
          </a:xfrm>
          <a:custGeom>
            <a:avLst/>
            <a:gdLst>
              <a:gd name="T0" fmla="*/ 3346450 w 21600"/>
              <a:gd name="T1" fmla="*/ 387350 h 21600"/>
              <a:gd name="T2" fmla="*/ 3346450 w 21600"/>
              <a:gd name="T3" fmla="*/ 387350 h 21600"/>
              <a:gd name="T4" fmla="*/ 3346450 w 21600"/>
              <a:gd name="T5" fmla="*/ 387350 h 21600"/>
              <a:gd name="T6" fmla="*/ 3346450 w 21600"/>
              <a:gd name="T7" fmla="*/ 387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599"/>
                </a:moveTo>
                <a:lnTo>
                  <a:pt x="0" y="17892"/>
                </a:lnTo>
                <a:lnTo>
                  <a:pt x="21577" y="17854"/>
                </a:lnTo>
                <a:lnTo>
                  <a:pt x="21599" y="21262"/>
                </a:lnTo>
                <a:lnTo>
                  <a:pt x="21577" y="17854"/>
                </a:lnTo>
                <a:lnTo>
                  <a:pt x="10852" y="17836"/>
                </a:lnTo>
                <a:lnTo>
                  <a:pt x="10883" y="0"/>
                </a:lnTo>
              </a:path>
            </a:pathLst>
          </a:custGeom>
          <a:noFill/>
          <a:ln w="25400" cap="flat" cmpd="sng">
            <a:solidFill>
              <a:schemeClr val="tx1">
                <a:lumMod val="75000"/>
                <a:lumOff val="2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endParaRPr lang="en-US"/>
          </a:p>
        </p:txBody>
      </p:sp>
      <p:sp>
        <p:nvSpPr>
          <p:cNvPr id="30" name="AutoShape 13">
            <a:extLst>
              <a:ext uri="{FF2B5EF4-FFF2-40B4-BE49-F238E27FC236}">
                <a16:creationId xmlns:a16="http://schemas.microsoft.com/office/drawing/2014/main" id="{D7230334-54C2-4D5D-84FE-CE2DBA37D19F}"/>
              </a:ext>
            </a:extLst>
          </p:cNvPr>
          <p:cNvSpPr>
            <a:spLocks/>
          </p:cNvSpPr>
          <p:nvPr/>
        </p:nvSpPr>
        <p:spPr bwMode="auto">
          <a:xfrm>
            <a:off x="512952" y="-3032953"/>
            <a:ext cx="2152661" cy="4145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F3C144"/>
                </a:solidFill>
                <a:latin typeface="Raleway" panose="020B0503030101060003" pitchFamily="34" charset="0"/>
                <a:ea typeface="ＭＳ Ｐゴシック" charset="0"/>
                <a:cs typeface="Open Sans" charset="0"/>
                <a:sym typeface="Open Sans" charset="0"/>
              </a:rPr>
              <a:t>Common characteristics of a successful online learner</a:t>
            </a:r>
            <a:endParaRPr lang="en-US" sz="1050" dirty="0">
              <a:solidFill>
                <a:srgbClr val="F3C144"/>
              </a:solidFill>
              <a:latin typeface="Raleway" panose="020B0503030101060003" pitchFamily="34" charset="0"/>
              <a:ea typeface="ＭＳ Ｐゴシック" charset="0"/>
              <a:cs typeface="Gill Sans" charset="0"/>
            </a:endParaRPr>
          </a:p>
        </p:txBody>
      </p:sp>
      <p:sp>
        <p:nvSpPr>
          <p:cNvPr id="31" name="AutoShape 14">
            <a:extLst>
              <a:ext uri="{FF2B5EF4-FFF2-40B4-BE49-F238E27FC236}">
                <a16:creationId xmlns:a16="http://schemas.microsoft.com/office/drawing/2014/main" id="{300B0DF1-A276-49ED-A12A-EA523BD5562C}"/>
              </a:ext>
            </a:extLst>
          </p:cNvPr>
          <p:cNvSpPr>
            <a:spLocks/>
          </p:cNvSpPr>
          <p:nvPr/>
        </p:nvSpPr>
        <p:spPr bwMode="auto">
          <a:xfrm>
            <a:off x="512952" y="-2632807"/>
            <a:ext cx="2057401" cy="706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What does experts say about how an ideal online learner should act</a:t>
            </a:r>
            <a:endParaRPr lang="en-US" sz="900" dirty="0">
              <a:solidFill>
                <a:schemeClr val="tx1">
                  <a:lumMod val="75000"/>
                  <a:lumOff val="25000"/>
                </a:schemeClr>
              </a:solidFill>
              <a:latin typeface="Raleway" panose="020B0503030101060003" pitchFamily="34" charset="0"/>
              <a:ea typeface="ＭＳ Ｐゴシック" charset="0"/>
              <a:cs typeface="Gill Sans" charset="0"/>
            </a:endParaRPr>
          </a:p>
        </p:txBody>
      </p:sp>
      <p:sp>
        <p:nvSpPr>
          <p:cNvPr id="32" name="AutoShape 13">
            <a:extLst>
              <a:ext uri="{FF2B5EF4-FFF2-40B4-BE49-F238E27FC236}">
                <a16:creationId xmlns:a16="http://schemas.microsoft.com/office/drawing/2014/main" id="{6FBB122D-1B6D-42A2-BEA0-70C7CEE03269}"/>
              </a:ext>
            </a:extLst>
          </p:cNvPr>
          <p:cNvSpPr>
            <a:spLocks/>
          </p:cNvSpPr>
          <p:nvPr/>
        </p:nvSpPr>
        <p:spPr bwMode="auto">
          <a:xfrm>
            <a:off x="2524943" y="-900218"/>
            <a:ext cx="2556010" cy="30956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F1AD7F"/>
                </a:solidFill>
                <a:latin typeface="Raleway" panose="020B0503030101060003" pitchFamily="34" charset="0"/>
                <a:ea typeface="ＭＳ Ｐゴシック" charset="0"/>
                <a:cs typeface="Open Sans" charset="0"/>
                <a:sym typeface="Open Sans" charset="0"/>
              </a:rPr>
              <a:t>An introduction to Self-determination Theory</a:t>
            </a:r>
            <a:endParaRPr lang="en-US" sz="1050" dirty="0">
              <a:solidFill>
                <a:srgbClr val="F1AD7F"/>
              </a:solidFill>
              <a:latin typeface="Raleway" panose="020B0503030101060003" pitchFamily="34" charset="0"/>
              <a:ea typeface="ＭＳ Ｐゴシック" charset="0"/>
              <a:cs typeface="Gill Sans" charset="0"/>
            </a:endParaRPr>
          </a:p>
        </p:txBody>
      </p:sp>
      <p:sp>
        <p:nvSpPr>
          <p:cNvPr id="33" name="AutoShape 14">
            <a:extLst>
              <a:ext uri="{FF2B5EF4-FFF2-40B4-BE49-F238E27FC236}">
                <a16:creationId xmlns:a16="http://schemas.microsoft.com/office/drawing/2014/main" id="{57A3A262-2505-4EBF-9D23-878C721A23CE}"/>
              </a:ext>
            </a:extLst>
          </p:cNvPr>
          <p:cNvSpPr>
            <a:spLocks/>
          </p:cNvSpPr>
          <p:nvPr/>
        </p:nvSpPr>
        <p:spPr bwMode="auto">
          <a:xfrm>
            <a:off x="2524944" y="-495339"/>
            <a:ext cx="2896809" cy="6425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Get to know with the theory behind our motivation – the drivers of all conducts</a:t>
            </a:r>
            <a:endParaRPr lang="en-US" sz="900" dirty="0">
              <a:solidFill>
                <a:schemeClr val="tx1">
                  <a:lumMod val="75000"/>
                  <a:lumOff val="25000"/>
                </a:schemeClr>
              </a:solidFill>
              <a:latin typeface="Raleway" panose="020B0503030101060003" pitchFamily="34" charset="0"/>
              <a:ea typeface="ＭＳ Ｐゴシック" charset="0"/>
              <a:cs typeface="Gill Sans" charset="0"/>
            </a:endParaRPr>
          </a:p>
        </p:txBody>
      </p:sp>
      <p:sp>
        <p:nvSpPr>
          <p:cNvPr id="34" name="AutoShape 13">
            <a:extLst>
              <a:ext uri="{FF2B5EF4-FFF2-40B4-BE49-F238E27FC236}">
                <a16:creationId xmlns:a16="http://schemas.microsoft.com/office/drawing/2014/main" id="{D487D5F5-0E95-4875-9A35-A5D15EE3DA0A}"/>
              </a:ext>
            </a:extLst>
          </p:cNvPr>
          <p:cNvSpPr>
            <a:spLocks/>
          </p:cNvSpPr>
          <p:nvPr/>
        </p:nvSpPr>
        <p:spPr bwMode="auto">
          <a:xfrm>
            <a:off x="4616287" y="-3067050"/>
            <a:ext cx="2320999" cy="324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419ED7"/>
                </a:solidFill>
                <a:latin typeface="Raleway" panose="020B0503030101060003" pitchFamily="34" charset="0"/>
                <a:ea typeface="ＭＳ Ｐゴシック" charset="0"/>
                <a:cs typeface="Open Sans" charset="0"/>
                <a:sym typeface="Open Sans" charset="0"/>
              </a:rPr>
              <a:t>How to set your own self-directed learning plan</a:t>
            </a:r>
            <a:endParaRPr lang="en-US" sz="1050" dirty="0">
              <a:solidFill>
                <a:srgbClr val="419ED7"/>
              </a:solidFill>
              <a:latin typeface="Raleway" panose="020B0503030101060003" pitchFamily="34" charset="0"/>
              <a:ea typeface="ＭＳ Ｐゴシック" charset="0"/>
              <a:cs typeface="Gill Sans" charset="0"/>
            </a:endParaRPr>
          </a:p>
        </p:txBody>
      </p:sp>
      <p:sp>
        <p:nvSpPr>
          <p:cNvPr id="35" name="AutoShape 14">
            <a:extLst>
              <a:ext uri="{FF2B5EF4-FFF2-40B4-BE49-F238E27FC236}">
                <a16:creationId xmlns:a16="http://schemas.microsoft.com/office/drawing/2014/main" id="{BE0F4CF0-B6CF-4F70-AC51-CB8F10A75103}"/>
              </a:ext>
            </a:extLst>
          </p:cNvPr>
          <p:cNvSpPr>
            <a:spLocks/>
          </p:cNvSpPr>
          <p:nvPr/>
        </p:nvSpPr>
        <p:spPr bwMode="auto">
          <a:xfrm>
            <a:off x="4616286" y="-2653758"/>
            <a:ext cx="2057399" cy="706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Plan your own course of action in achieving your goal and cultivate your intrinsic motivation</a:t>
            </a:r>
          </a:p>
        </p:txBody>
      </p:sp>
      <p:sp>
        <p:nvSpPr>
          <p:cNvPr id="36" name="AutoShape 13">
            <a:extLst>
              <a:ext uri="{FF2B5EF4-FFF2-40B4-BE49-F238E27FC236}">
                <a16:creationId xmlns:a16="http://schemas.microsoft.com/office/drawing/2014/main" id="{2295E71B-028E-4B08-9265-CF48767BC8F4}"/>
              </a:ext>
            </a:extLst>
          </p:cNvPr>
          <p:cNvSpPr>
            <a:spLocks/>
          </p:cNvSpPr>
          <p:nvPr/>
        </p:nvSpPr>
        <p:spPr bwMode="auto">
          <a:xfrm>
            <a:off x="6645295" y="-973142"/>
            <a:ext cx="2224089" cy="1735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200" b="1" dirty="0">
                <a:solidFill>
                  <a:srgbClr val="45C1A4"/>
                </a:solidFill>
                <a:latin typeface="Raleway" panose="020B0503030101060003" pitchFamily="34" charset="0"/>
                <a:ea typeface="ＭＳ Ｐゴシック" charset="0"/>
                <a:cs typeface="Open Sans" charset="0"/>
                <a:sym typeface="Open Sans" charset="0"/>
              </a:rPr>
              <a:t>Helpful resources and how to use it</a:t>
            </a:r>
            <a:endParaRPr lang="en-US" sz="1050" dirty="0">
              <a:solidFill>
                <a:srgbClr val="45C1A4"/>
              </a:solidFill>
              <a:latin typeface="Raleway" panose="020B0503030101060003" pitchFamily="34" charset="0"/>
              <a:ea typeface="ＭＳ Ｐゴシック" charset="0"/>
              <a:cs typeface="Gill Sans" charset="0"/>
            </a:endParaRPr>
          </a:p>
        </p:txBody>
      </p:sp>
      <p:sp>
        <p:nvSpPr>
          <p:cNvPr id="37" name="AutoShape 14">
            <a:extLst>
              <a:ext uri="{FF2B5EF4-FFF2-40B4-BE49-F238E27FC236}">
                <a16:creationId xmlns:a16="http://schemas.microsoft.com/office/drawing/2014/main" id="{1D2DB8BB-9713-4FDF-80F8-B89E206158DA}"/>
              </a:ext>
            </a:extLst>
          </p:cNvPr>
          <p:cNvSpPr>
            <a:spLocks/>
          </p:cNvSpPr>
          <p:nvPr/>
        </p:nvSpPr>
        <p:spPr bwMode="auto">
          <a:xfrm>
            <a:off x="6645295" y="-566638"/>
            <a:ext cx="2224089" cy="6425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l">
              <a:defRPr/>
            </a:pPr>
            <a:r>
              <a:rPr lang="en-US" sz="1050" dirty="0">
                <a:solidFill>
                  <a:schemeClr val="tx1">
                    <a:lumMod val="75000"/>
                    <a:lumOff val="25000"/>
                  </a:schemeClr>
                </a:solidFill>
                <a:latin typeface="Raleway" panose="020B0503030101060003" pitchFamily="34" charset="0"/>
                <a:ea typeface="ＭＳ Ｐゴシック" charset="0"/>
                <a:cs typeface="Gill Sans" charset="0"/>
                <a:sym typeface="Open Sans" charset="0"/>
              </a:rPr>
              <a:t>Some universal resources to help students conducting their study and how to use it properly</a:t>
            </a:r>
          </a:p>
        </p:txBody>
      </p:sp>
      <p:sp>
        <p:nvSpPr>
          <p:cNvPr id="38" name="Rectangle 37">
            <a:extLst>
              <a:ext uri="{FF2B5EF4-FFF2-40B4-BE49-F238E27FC236}">
                <a16:creationId xmlns:a16="http://schemas.microsoft.com/office/drawing/2014/main" id="{3CE41632-A0DE-46A2-8E29-348A96083EE0}"/>
              </a:ext>
            </a:extLst>
          </p:cNvPr>
          <p:cNvSpPr/>
          <p:nvPr/>
        </p:nvSpPr>
        <p:spPr>
          <a:xfrm>
            <a:off x="1122403" y="-1758652"/>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1</a:t>
            </a:r>
            <a:endParaRPr lang="en-US" dirty="0">
              <a:solidFill>
                <a:schemeClr val="bg1"/>
              </a:solidFill>
            </a:endParaRPr>
          </a:p>
        </p:txBody>
      </p:sp>
      <p:sp>
        <p:nvSpPr>
          <p:cNvPr id="39" name="Rectangle 38">
            <a:extLst>
              <a:ext uri="{FF2B5EF4-FFF2-40B4-BE49-F238E27FC236}">
                <a16:creationId xmlns:a16="http://schemas.microsoft.com/office/drawing/2014/main" id="{FE65E5CC-60D6-4773-AE02-299AC3DD4075}"/>
              </a:ext>
            </a:extLst>
          </p:cNvPr>
          <p:cNvSpPr/>
          <p:nvPr/>
        </p:nvSpPr>
        <p:spPr>
          <a:xfrm>
            <a:off x="3177120" y="-1752168"/>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2</a:t>
            </a:r>
            <a:endParaRPr lang="en-US" dirty="0">
              <a:solidFill>
                <a:schemeClr val="bg1"/>
              </a:solidFill>
            </a:endParaRPr>
          </a:p>
        </p:txBody>
      </p:sp>
      <p:sp>
        <p:nvSpPr>
          <p:cNvPr id="40" name="Rectangle 39">
            <a:extLst>
              <a:ext uri="{FF2B5EF4-FFF2-40B4-BE49-F238E27FC236}">
                <a16:creationId xmlns:a16="http://schemas.microsoft.com/office/drawing/2014/main" id="{038DB28A-C561-446E-8E66-06EB8ED2E536}"/>
              </a:ext>
            </a:extLst>
          </p:cNvPr>
          <p:cNvSpPr/>
          <p:nvPr/>
        </p:nvSpPr>
        <p:spPr>
          <a:xfrm>
            <a:off x="5242575" y="-1752407"/>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3</a:t>
            </a:r>
            <a:endParaRPr lang="en-US" dirty="0">
              <a:solidFill>
                <a:schemeClr val="bg1"/>
              </a:solidFill>
            </a:endParaRPr>
          </a:p>
        </p:txBody>
      </p:sp>
      <p:sp>
        <p:nvSpPr>
          <p:cNvPr id="41" name="Rectangle 40">
            <a:extLst>
              <a:ext uri="{FF2B5EF4-FFF2-40B4-BE49-F238E27FC236}">
                <a16:creationId xmlns:a16="http://schemas.microsoft.com/office/drawing/2014/main" id="{DCBAD2BD-378C-47F4-9C41-D38647C21220}"/>
              </a:ext>
            </a:extLst>
          </p:cNvPr>
          <p:cNvSpPr/>
          <p:nvPr/>
        </p:nvSpPr>
        <p:spPr>
          <a:xfrm>
            <a:off x="7304096" y="-1752407"/>
            <a:ext cx="732893" cy="369332"/>
          </a:xfrm>
          <a:prstGeom prst="rect">
            <a:avLst/>
          </a:prstGeom>
        </p:spPr>
        <p:txBody>
          <a:bodyPr wrap="none">
            <a:spAutoFit/>
          </a:bodyPr>
          <a:lstStyle/>
          <a:p>
            <a:r>
              <a:rPr lang="en-MY" spc="-100" dirty="0">
                <a:solidFill>
                  <a:schemeClr val="bg1"/>
                </a:solidFill>
                <a:latin typeface="Source Sans Pro Black" panose="020B0803030403020204" pitchFamily="34" charset="0"/>
              </a:rPr>
              <a:t>Part 4</a:t>
            </a:r>
            <a:endParaRPr lang="en-US" dirty="0">
              <a:solidFill>
                <a:schemeClr val="bg1"/>
              </a:solidFill>
            </a:endParaRPr>
          </a:p>
        </p:txBody>
      </p:sp>
      <p:sp>
        <p:nvSpPr>
          <p:cNvPr id="2" name="Freeform: Shape 1">
            <a:extLst>
              <a:ext uri="{FF2B5EF4-FFF2-40B4-BE49-F238E27FC236}">
                <a16:creationId xmlns:a16="http://schemas.microsoft.com/office/drawing/2014/main" id="{51DAD111-906F-4FF1-9306-308CCF63DD7C}"/>
              </a:ext>
            </a:extLst>
          </p:cNvPr>
          <p:cNvSpPr>
            <a:spLocks/>
          </p:cNvSpPr>
          <p:nvPr/>
        </p:nvSpPr>
        <p:spPr bwMode="auto">
          <a:xfrm flipH="1">
            <a:off x="-101688"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Freeform: Shape 2">
            <a:extLst>
              <a:ext uri="{FF2B5EF4-FFF2-40B4-BE49-F238E27FC236}">
                <a16:creationId xmlns:a16="http://schemas.microsoft.com/office/drawing/2014/main" id="{63642E18-F1A6-4ADB-8214-480436E74F62}"/>
              </a:ext>
            </a:extLst>
          </p:cNvPr>
          <p:cNvSpPr>
            <a:spLocks/>
          </p:cNvSpPr>
          <p:nvPr/>
        </p:nvSpPr>
        <p:spPr bwMode="auto">
          <a:xfrm rot="9343461" flipH="1">
            <a:off x="4070914" y="-3230497"/>
            <a:ext cx="5989426" cy="5295272"/>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6662721 h 8707555"/>
              <a:gd name="connsiteX1" fmla="*/ 5927673 w 8586218"/>
              <a:gd name="connsiteY1" fmla="*/ 272780 h 8707555"/>
              <a:gd name="connsiteX2" fmla="*/ 8450352 w 8586218"/>
              <a:gd name="connsiteY2" fmla="*/ 1328644 h 8707555"/>
              <a:gd name="connsiteX3" fmla="*/ 8586218 w 8586218"/>
              <a:gd name="connsiteY3" fmla="*/ 7998917 h 8707555"/>
              <a:gd name="connsiteX4" fmla="*/ 2723129 w 8586218"/>
              <a:gd name="connsiteY4" fmla="*/ 8707555 h 8707555"/>
              <a:gd name="connsiteX5" fmla="*/ 0 w 8586218"/>
              <a:gd name="connsiteY5" fmla="*/ 7793771 h 8707555"/>
              <a:gd name="connsiteX6" fmla="*/ 1821995 w 8586218"/>
              <a:gd name="connsiteY6" fmla="*/ 6662721 h 8707555"/>
              <a:gd name="connsiteX0" fmla="*/ 335036 w 7099259"/>
              <a:gd name="connsiteY0" fmla="*/ 6662721 h 8707555"/>
              <a:gd name="connsiteX1" fmla="*/ 4440714 w 7099259"/>
              <a:gd name="connsiteY1" fmla="*/ 272780 h 8707555"/>
              <a:gd name="connsiteX2" fmla="*/ 6963393 w 7099259"/>
              <a:gd name="connsiteY2" fmla="*/ 1328644 h 8707555"/>
              <a:gd name="connsiteX3" fmla="*/ 7099259 w 7099259"/>
              <a:gd name="connsiteY3" fmla="*/ 7998917 h 8707555"/>
              <a:gd name="connsiteX4" fmla="*/ 1236170 w 7099259"/>
              <a:gd name="connsiteY4" fmla="*/ 8707555 h 8707555"/>
              <a:gd name="connsiteX5" fmla="*/ 242311 w 7099259"/>
              <a:gd name="connsiteY5" fmla="*/ 7871656 h 8707555"/>
              <a:gd name="connsiteX6" fmla="*/ 335036 w 7099259"/>
              <a:gd name="connsiteY6" fmla="*/ 6662721 h 8707555"/>
              <a:gd name="connsiteX0" fmla="*/ 259675 w 7023898"/>
              <a:gd name="connsiteY0" fmla="*/ 6662721 h 8829422"/>
              <a:gd name="connsiteX1" fmla="*/ 4365353 w 7023898"/>
              <a:gd name="connsiteY1" fmla="*/ 272780 h 8829422"/>
              <a:gd name="connsiteX2" fmla="*/ 6888032 w 7023898"/>
              <a:gd name="connsiteY2" fmla="*/ 1328644 h 8829422"/>
              <a:gd name="connsiteX3" fmla="*/ 7023898 w 7023898"/>
              <a:gd name="connsiteY3" fmla="*/ 7998917 h 8829422"/>
              <a:gd name="connsiteX4" fmla="*/ 1160809 w 7023898"/>
              <a:gd name="connsiteY4" fmla="*/ 8707555 h 8829422"/>
              <a:gd name="connsiteX5" fmla="*/ 400809 w 7023898"/>
              <a:gd name="connsiteY5" fmla="*/ 8821582 h 8829422"/>
              <a:gd name="connsiteX6" fmla="*/ 259675 w 7023898"/>
              <a:gd name="connsiteY6" fmla="*/ 6662721 h 8829422"/>
              <a:gd name="connsiteX0" fmla="*/ 307406 w 6873272"/>
              <a:gd name="connsiteY0" fmla="*/ 6493854 h 8818885"/>
              <a:gd name="connsiteX1" fmla="*/ 4214727 w 6873272"/>
              <a:gd name="connsiteY1" fmla="*/ 262241 h 8818885"/>
              <a:gd name="connsiteX2" fmla="*/ 6737406 w 6873272"/>
              <a:gd name="connsiteY2" fmla="*/ 1318105 h 8818885"/>
              <a:gd name="connsiteX3" fmla="*/ 6873272 w 6873272"/>
              <a:gd name="connsiteY3" fmla="*/ 7988378 h 8818885"/>
              <a:gd name="connsiteX4" fmla="*/ 1010183 w 6873272"/>
              <a:gd name="connsiteY4" fmla="*/ 8697016 h 8818885"/>
              <a:gd name="connsiteX5" fmla="*/ 250183 w 6873272"/>
              <a:gd name="connsiteY5" fmla="*/ 8811043 h 8818885"/>
              <a:gd name="connsiteX6" fmla="*/ 307406 w 6873272"/>
              <a:gd name="connsiteY6" fmla="*/ 6493854 h 8818885"/>
              <a:gd name="connsiteX0" fmla="*/ 572796 w 7138662"/>
              <a:gd name="connsiteY0" fmla="*/ 6493854 h 8818883"/>
              <a:gd name="connsiteX1" fmla="*/ 4480117 w 7138662"/>
              <a:gd name="connsiteY1" fmla="*/ 262241 h 8818883"/>
              <a:gd name="connsiteX2" fmla="*/ 7002796 w 7138662"/>
              <a:gd name="connsiteY2" fmla="*/ 1318105 h 8818883"/>
              <a:gd name="connsiteX3" fmla="*/ 7138662 w 7138662"/>
              <a:gd name="connsiteY3" fmla="*/ 7988378 h 8818883"/>
              <a:gd name="connsiteX4" fmla="*/ 1275573 w 7138662"/>
              <a:gd name="connsiteY4" fmla="*/ 8697016 h 8818883"/>
              <a:gd name="connsiteX5" fmla="*/ 515573 w 7138662"/>
              <a:gd name="connsiteY5" fmla="*/ 8811043 h 8818883"/>
              <a:gd name="connsiteX6" fmla="*/ 572796 w 7138662"/>
              <a:gd name="connsiteY6" fmla="*/ 6493854 h 8818883"/>
              <a:gd name="connsiteX0" fmla="*/ 482159 w 7442931"/>
              <a:gd name="connsiteY0" fmla="*/ 5947060 h 8785092"/>
              <a:gd name="connsiteX1" fmla="*/ 4784386 w 7442931"/>
              <a:gd name="connsiteY1" fmla="*/ 228448 h 8785092"/>
              <a:gd name="connsiteX2" fmla="*/ 7307065 w 7442931"/>
              <a:gd name="connsiteY2" fmla="*/ 1284312 h 8785092"/>
              <a:gd name="connsiteX3" fmla="*/ 7442931 w 7442931"/>
              <a:gd name="connsiteY3" fmla="*/ 7954585 h 8785092"/>
              <a:gd name="connsiteX4" fmla="*/ 1579842 w 7442931"/>
              <a:gd name="connsiteY4" fmla="*/ 8663223 h 8785092"/>
              <a:gd name="connsiteX5" fmla="*/ 819842 w 7442931"/>
              <a:gd name="connsiteY5" fmla="*/ 8777250 h 8785092"/>
              <a:gd name="connsiteX6" fmla="*/ 482159 w 7442931"/>
              <a:gd name="connsiteY6" fmla="*/ 5947060 h 8785092"/>
              <a:gd name="connsiteX0" fmla="*/ 716900 w 7677672"/>
              <a:gd name="connsiteY0" fmla="*/ 5947060 h 8785090"/>
              <a:gd name="connsiteX1" fmla="*/ 5019127 w 7677672"/>
              <a:gd name="connsiteY1" fmla="*/ 228448 h 8785090"/>
              <a:gd name="connsiteX2" fmla="*/ 7541806 w 7677672"/>
              <a:gd name="connsiteY2" fmla="*/ 1284312 h 8785090"/>
              <a:gd name="connsiteX3" fmla="*/ 7677672 w 7677672"/>
              <a:gd name="connsiteY3" fmla="*/ 7954585 h 8785090"/>
              <a:gd name="connsiteX4" fmla="*/ 1814583 w 7677672"/>
              <a:gd name="connsiteY4" fmla="*/ 8663223 h 8785090"/>
              <a:gd name="connsiteX5" fmla="*/ 1054583 w 7677672"/>
              <a:gd name="connsiteY5" fmla="*/ 8777250 h 8785090"/>
              <a:gd name="connsiteX6" fmla="*/ 716900 w 7677672"/>
              <a:gd name="connsiteY6" fmla="*/ 5947060 h 8785090"/>
              <a:gd name="connsiteX0" fmla="*/ 716900 w 7677672"/>
              <a:gd name="connsiteY0" fmla="*/ 5947060 h 9357867"/>
              <a:gd name="connsiteX1" fmla="*/ 5019127 w 7677672"/>
              <a:gd name="connsiteY1" fmla="*/ 228448 h 9357867"/>
              <a:gd name="connsiteX2" fmla="*/ 7541806 w 7677672"/>
              <a:gd name="connsiteY2" fmla="*/ 1284312 h 9357867"/>
              <a:gd name="connsiteX3" fmla="*/ 7677672 w 7677672"/>
              <a:gd name="connsiteY3" fmla="*/ 7954585 h 9357867"/>
              <a:gd name="connsiteX4" fmla="*/ 2158537 w 7677672"/>
              <a:gd name="connsiteY4" fmla="*/ 9357866 h 9357867"/>
              <a:gd name="connsiteX5" fmla="*/ 1054583 w 7677672"/>
              <a:gd name="connsiteY5" fmla="*/ 8777250 h 9357867"/>
              <a:gd name="connsiteX6" fmla="*/ 716900 w 7677672"/>
              <a:gd name="connsiteY6" fmla="*/ 5947060 h 9357867"/>
              <a:gd name="connsiteX0" fmla="*/ 716900 w 7677672"/>
              <a:gd name="connsiteY0" fmla="*/ 5947060 h 9480462"/>
              <a:gd name="connsiteX1" fmla="*/ 5019127 w 7677672"/>
              <a:gd name="connsiteY1" fmla="*/ 228448 h 9480462"/>
              <a:gd name="connsiteX2" fmla="*/ 7541806 w 7677672"/>
              <a:gd name="connsiteY2" fmla="*/ 1284312 h 9480462"/>
              <a:gd name="connsiteX3" fmla="*/ 7677672 w 7677672"/>
              <a:gd name="connsiteY3" fmla="*/ 7954585 h 9480462"/>
              <a:gd name="connsiteX4" fmla="*/ 2158537 w 7677672"/>
              <a:gd name="connsiteY4" fmla="*/ 9357866 h 9480462"/>
              <a:gd name="connsiteX5" fmla="*/ 1054583 w 7677672"/>
              <a:gd name="connsiteY5" fmla="*/ 8777250 h 9480462"/>
              <a:gd name="connsiteX6" fmla="*/ 716900 w 7677672"/>
              <a:gd name="connsiteY6" fmla="*/ 5947060 h 9480462"/>
              <a:gd name="connsiteX0" fmla="*/ 716900 w 7677672"/>
              <a:gd name="connsiteY0" fmla="*/ 5947060 h 9480464"/>
              <a:gd name="connsiteX1" fmla="*/ 5019127 w 7677672"/>
              <a:gd name="connsiteY1" fmla="*/ 228448 h 9480464"/>
              <a:gd name="connsiteX2" fmla="*/ 7541806 w 7677672"/>
              <a:gd name="connsiteY2" fmla="*/ 1284312 h 9480464"/>
              <a:gd name="connsiteX3" fmla="*/ 7677672 w 7677672"/>
              <a:gd name="connsiteY3" fmla="*/ 7954585 h 9480464"/>
              <a:gd name="connsiteX4" fmla="*/ 2158537 w 7677672"/>
              <a:gd name="connsiteY4" fmla="*/ 9357866 h 9480464"/>
              <a:gd name="connsiteX5" fmla="*/ 1054583 w 7677672"/>
              <a:gd name="connsiteY5" fmla="*/ 8777250 h 9480464"/>
              <a:gd name="connsiteX6" fmla="*/ 716900 w 7677672"/>
              <a:gd name="connsiteY6" fmla="*/ 5947060 h 9480464"/>
              <a:gd name="connsiteX0" fmla="*/ 716900 w 7541806"/>
              <a:gd name="connsiteY0" fmla="*/ 5947060 h 9480462"/>
              <a:gd name="connsiteX1" fmla="*/ 5019127 w 7541806"/>
              <a:gd name="connsiteY1" fmla="*/ 228448 h 9480462"/>
              <a:gd name="connsiteX2" fmla="*/ 7541806 w 7541806"/>
              <a:gd name="connsiteY2" fmla="*/ 1284312 h 9480462"/>
              <a:gd name="connsiteX3" fmla="*/ 6442937 w 7541806"/>
              <a:gd name="connsiteY3" fmla="*/ 8103124 h 9480462"/>
              <a:gd name="connsiteX4" fmla="*/ 2158537 w 7541806"/>
              <a:gd name="connsiteY4" fmla="*/ 9357866 h 9480462"/>
              <a:gd name="connsiteX5" fmla="*/ 1054583 w 7541806"/>
              <a:gd name="connsiteY5" fmla="*/ 8777250 h 9480462"/>
              <a:gd name="connsiteX6" fmla="*/ 716900 w 7541806"/>
              <a:gd name="connsiteY6" fmla="*/ 5947060 h 9480462"/>
              <a:gd name="connsiteX0" fmla="*/ 716900 w 8002523"/>
              <a:gd name="connsiteY0" fmla="*/ 5947060 h 9480464"/>
              <a:gd name="connsiteX1" fmla="*/ 5019127 w 8002523"/>
              <a:gd name="connsiteY1" fmla="*/ 228448 h 9480464"/>
              <a:gd name="connsiteX2" fmla="*/ 7541806 w 8002523"/>
              <a:gd name="connsiteY2" fmla="*/ 1284312 h 9480464"/>
              <a:gd name="connsiteX3" fmla="*/ 6442937 w 8002523"/>
              <a:gd name="connsiteY3" fmla="*/ 8103124 h 9480464"/>
              <a:gd name="connsiteX4" fmla="*/ 2158537 w 8002523"/>
              <a:gd name="connsiteY4" fmla="*/ 9357866 h 9480464"/>
              <a:gd name="connsiteX5" fmla="*/ 1054583 w 8002523"/>
              <a:gd name="connsiteY5" fmla="*/ 8777250 h 9480464"/>
              <a:gd name="connsiteX6" fmla="*/ 716900 w 8002523"/>
              <a:gd name="connsiteY6" fmla="*/ 5947060 h 9480464"/>
              <a:gd name="connsiteX0" fmla="*/ 716900 w 8002523"/>
              <a:gd name="connsiteY0" fmla="*/ 5947060 h 9629618"/>
              <a:gd name="connsiteX1" fmla="*/ 5019127 w 8002523"/>
              <a:gd name="connsiteY1" fmla="*/ 228448 h 9629618"/>
              <a:gd name="connsiteX2" fmla="*/ 7541806 w 8002523"/>
              <a:gd name="connsiteY2" fmla="*/ 1284312 h 9629618"/>
              <a:gd name="connsiteX3" fmla="*/ 6442937 w 8002523"/>
              <a:gd name="connsiteY3" fmla="*/ 8103124 h 9629618"/>
              <a:gd name="connsiteX4" fmla="*/ 2324597 w 8002523"/>
              <a:gd name="connsiteY4" fmla="*/ 9520479 h 9629618"/>
              <a:gd name="connsiteX5" fmla="*/ 1054583 w 8002523"/>
              <a:gd name="connsiteY5" fmla="*/ 8777250 h 9629618"/>
              <a:gd name="connsiteX6" fmla="*/ 716900 w 8002523"/>
              <a:gd name="connsiteY6" fmla="*/ 5947060 h 9629618"/>
              <a:gd name="connsiteX0" fmla="*/ 716900 w 8002523"/>
              <a:gd name="connsiteY0" fmla="*/ 5947060 h 9663969"/>
              <a:gd name="connsiteX1" fmla="*/ 5019127 w 8002523"/>
              <a:gd name="connsiteY1" fmla="*/ 228448 h 9663969"/>
              <a:gd name="connsiteX2" fmla="*/ 7541806 w 8002523"/>
              <a:gd name="connsiteY2" fmla="*/ 1284312 h 9663969"/>
              <a:gd name="connsiteX3" fmla="*/ 6442937 w 8002523"/>
              <a:gd name="connsiteY3" fmla="*/ 8103124 h 9663969"/>
              <a:gd name="connsiteX4" fmla="*/ 2324597 w 8002523"/>
              <a:gd name="connsiteY4" fmla="*/ 9520479 h 9663969"/>
              <a:gd name="connsiteX5" fmla="*/ 1054583 w 8002523"/>
              <a:gd name="connsiteY5" fmla="*/ 8777250 h 9663969"/>
              <a:gd name="connsiteX6" fmla="*/ 716900 w 8002523"/>
              <a:gd name="connsiteY6" fmla="*/ 5947060 h 9663969"/>
              <a:gd name="connsiteX0" fmla="*/ 716900 w 8002523"/>
              <a:gd name="connsiteY0" fmla="*/ 5947060 h 9543046"/>
              <a:gd name="connsiteX1" fmla="*/ 5019127 w 8002523"/>
              <a:gd name="connsiteY1" fmla="*/ 228448 h 9543046"/>
              <a:gd name="connsiteX2" fmla="*/ 7541806 w 8002523"/>
              <a:gd name="connsiteY2" fmla="*/ 1284312 h 9543046"/>
              <a:gd name="connsiteX3" fmla="*/ 6442937 w 8002523"/>
              <a:gd name="connsiteY3" fmla="*/ 8103124 h 9543046"/>
              <a:gd name="connsiteX4" fmla="*/ 2324597 w 8002523"/>
              <a:gd name="connsiteY4" fmla="*/ 9520479 h 9543046"/>
              <a:gd name="connsiteX5" fmla="*/ 1054583 w 8002523"/>
              <a:gd name="connsiteY5" fmla="*/ 8777250 h 9543046"/>
              <a:gd name="connsiteX6" fmla="*/ 716900 w 8002523"/>
              <a:gd name="connsiteY6" fmla="*/ 5947060 h 954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2523" h="9543046">
                <a:moveTo>
                  <a:pt x="716900" y="5947060"/>
                </a:moveTo>
                <a:cubicBezTo>
                  <a:pt x="2510955" y="5489954"/>
                  <a:pt x="3881643" y="1005573"/>
                  <a:pt x="5019127" y="228448"/>
                </a:cubicBezTo>
                <a:cubicBezTo>
                  <a:pt x="6156611" y="-548677"/>
                  <a:pt x="7265999" y="872726"/>
                  <a:pt x="7541806" y="1284312"/>
                </a:cubicBezTo>
                <a:cubicBezTo>
                  <a:pt x="7175516" y="3557249"/>
                  <a:pt x="9399285" y="7229852"/>
                  <a:pt x="6442937" y="8103124"/>
                </a:cubicBezTo>
                <a:cubicBezTo>
                  <a:pt x="3822674" y="8129282"/>
                  <a:pt x="4793783" y="7288862"/>
                  <a:pt x="2324597" y="9520479"/>
                </a:cubicBezTo>
                <a:cubicBezTo>
                  <a:pt x="1896587" y="9692303"/>
                  <a:pt x="1054488" y="8828195"/>
                  <a:pt x="1054583" y="8777250"/>
                </a:cubicBezTo>
                <a:cubicBezTo>
                  <a:pt x="1062327" y="8712525"/>
                  <a:pt x="-1077155" y="6404166"/>
                  <a:pt x="716900" y="5947060"/>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6E7E05BD-1C44-4CD7-B346-5B0E0A607047}"/>
              </a:ext>
            </a:extLst>
          </p:cNvPr>
          <p:cNvSpPr>
            <a:spLocks/>
          </p:cNvSpPr>
          <p:nvPr/>
        </p:nvSpPr>
        <p:spPr bwMode="auto">
          <a:xfrm rot="9343461" flipH="1">
            <a:off x="4972469" y="-3449031"/>
            <a:ext cx="5447677" cy="4950096"/>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341569 w 8105792"/>
              <a:gd name="connsiteY0" fmla="*/ 7100669 h 8515339"/>
              <a:gd name="connsiteX1" fmla="*/ 2298037 w 8105792"/>
              <a:gd name="connsiteY1" fmla="*/ 3970160 h 8515339"/>
              <a:gd name="connsiteX2" fmla="*/ 4680555 w 8105792"/>
              <a:gd name="connsiteY2" fmla="*/ 1584272 h 8515339"/>
              <a:gd name="connsiteX3" fmla="*/ 5366997 w 8105792"/>
              <a:gd name="connsiteY3" fmla="*/ 317658 h 8515339"/>
              <a:gd name="connsiteX4" fmla="*/ 8105792 w 8105792"/>
              <a:gd name="connsiteY4" fmla="*/ 8436865 h 8515339"/>
              <a:gd name="connsiteX5" fmla="*/ 245003 w 8105792"/>
              <a:gd name="connsiteY5" fmla="*/ 8515339 h 8515339"/>
              <a:gd name="connsiteX6" fmla="*/ 1 w 8105792"/>
              <a:gd name="connsiteY6" fmla="*/ 8165431 h 8515339"/>
              <a:gd name="connsiteX7" fmla="*/ 1341569 w 8105792"/>
              <a:gd name="connsiteY7" fmla="*/ 7100669 h 8515339"/>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138971 w 8244762"/>
              <a:gd name="connsiteY6" fmla="*/ 8165431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666706 w 8244762"/>
              <a:gd name="connsiteY6" fmla="*/ 7656085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133054 w 8244762"/>
              <a:gd name="connsiteY6" fmla="*/ 7980722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578444 w 8244762"/>
              <a:gd name="connsiteY6" fmla="*/ 7559131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578444 w 8244762"/>
              <a:gd name="connsiteY6" fmla="*/ 7559131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202661 w 8244762"/>
              <a:gd name="connsiteY6" fmla="*/ 7938380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202661 w 8244762"/>
              <a:gd name="connsiteY6" fmla="*/ 7938380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470623 w 8244762"/>
              <a:gd name="connsiteY6" fmla="*/ 7737709 h 8786584"/>
              <a:gd name="connsiteX7" fmla="*/ 1480539 w 8244762"/>
              <a:gd name="connsiteY7" fmla="*/ 7100669 h 8786584"/>
              <a:gd name="connsiteX0" fmla="*/ 1480539 w 8244762"/>
              <a:gd name="connsiteY0" fmla="*/ 7100669 h 8786584"/>
              <a:gd name="connsiteX1" fmla="*/ 2437007 w 8244762"/>
              <a:gd name="connsiteY1" fmla="*/ 3970160 h 8786584"/>
              <a:gd name="connsiteX2" fmla="*/ 4819525 w 8244762"/>
              <a:gd name="connsiteY2" fmla="*/ 1584272 h 8786584"/>
              <a:gd name="connsiteX3" fmla="*/ 5505967 w 8244762"/>
              <a:gd name="connsiteY3" fmla="*/ 317658 h 8786584"/>
              <a:gd name="connsiteX4" fmla="*/ 8244762 w 8244762"/>
              <a:gd name="connsiteY4" fmla="*/ 8436865 h 8786584"/>
              <a:gd name="connsiteX5" fmla="*/ 0 w 8244762"/>
              <a:gd name="connsiteY5" fmla="*/ 8786584 h 8786584"/>
              <a:gd name="connsiteX6" fmla="*/ 470623 w 8244762"/>
              <a:gd name="connsiteY6" fmla="*/ 7737709 h 8786584"/>
              <a:gd name="connsiteX7" fmla="*/ 1480539 w 8244762"/>
              <a:gd name="connsiteY7" fmla="*/ 7100669 h 8786584"/>
              <a:gd name="connsiteX0" fmla="*/ 1351105 w 8115328"/>
              <a:gd name="connsiteY0" fmla="*/ 7100669 h 8839660"/>
              <a:gd name="connsiteX1" fmla="*/ 2307573 w 8115328"/>
              <a:gd name="connsiteY1" fmla="*/ 3970160 h 8839660"/>
              <a:gd name="connsiteX2" fmla="*/ 4690091 w 8115328"/>
              <a:gd name="connsiteY2" fmla="*/ 1584272 h 8839660"/>
              <a:gd name="connsiteX3" fmla="*/ 5376533 w 8115328"/>
              <a:gd name="connsiteY3" fmla="*/ 317658 h 8839660"/>
              <a:gd name="connsiteX4" fmla="*/ 8115328 w 8115328"/>
              <a:gd name="connsiteY4" fmla="*/ 8436865 h 8839660"/>
              <a:gd name="connsiteX5" fmla="*/ 0 w 8115328"/>
              <a:gd name="connsiteY5" fmla="*/ 8839660 h 8839660"/>
              <a:gd name="connsiteX6" fmla="*/ 341189 w 8115328"/>
              <a:gd name="connsiteY6" fmla="*/ 7737709 h 8839660"/>
              <a:gd name="connsiteX7" fmla="*/ 1351105 w 8115328"/>
              <a:gd name="connsiteY7" fmla="*/ 7100669 h 8839660"/>
              <a:gd name="connsiteX0" fmla="*/ 1351105 w 8115328"/>
              <a:gd name="connsiteY0" fmla="*/ 7100669 h 8989438"/>
              <a:gd name="connsiteX1" fmla="*/ 2307573 w 8115328"/>
              <a:gd name="connsiteY1" fmla="*/ 3970160 h 8989438"/>
              <a:gd name="connsiteX2" fmla="*/ 4690091 w 8115328"/>
              <a:gd name="connsiteY2" fmla="*/ 1584272 h 8989438"/>
              <a:gd name="connsiteX3" fmla="*/ 5376533 w 8115328"/>
              <a:gd name="connsiteY3" fmla="*/ 317658 h 8989438"/>
              <a:gd name="connsiteX4" fmla="*/ 8115328 w 8115328"/>
              <a:gd name="connsiteY4" fmla="*/ 8436865 h 8989438"/>
              <a:gd name="connsiteX5" fmla="*/ 0 w 8115328"/>
              <a:gd name="connsiteY5" fmla="*/ 8839660 h 8989438"/>
              <a:gd name="connsiteX6" fmla="*/ 341189 w 8115328"/>
              <a:gd name="connsiteY6" fmla="*/ 7737709 h 8989438"/>
              <a:gd name="connsiteX7" fmla="*/ 1351105 w 8115328"/>
              <a:gd name="connsiteY7" fmla="*/ 7100669 h 8989438"/>
              <a:gd name="connsiteX0" fmla="*/ 1263757 w 8027980"/>
              <a:gd name="connsiteY0" fmla="*/ 7100669 h 8881215"/>
              <a:gd name="connsiteX1" fmla="*/ 2220225 w 8027980"/>
              <a:gd name="connsiteY1" fmla="*/ 3970160 h 8881215"/>
              <a:gd name="connsiteX2" fmla="*/ 4602743 w 8027980"/>
              <a:gd name="connsiteY2" fmla="*/ 1584272 h 8881215"/>
              <a:gd name="connsiteX3" fmla="*/ 5289185 w 8027980"/>
              <a:gd name="connsiteY3" fmla="*/ 317658 h 8881215"/>
              <a:gd name="connsiteX4" fmla="*/ 8027980 w 8027980"/>
              <a:gd name="connsiteY4" fmla="*/ 8436865 h 8881215"/>
              <a:gd name="connsiteX5" fmla="*/ 0 w 8027980"/>
              <a:gd name="connsiteY5" fmla="*/ 8711200 h 8881215"/>
              <a:gd name="connsiteX6" fmla="*/ 253841 w 8027980"/>
              <a:gd name="connsiteY6" fmla="*/ 7737709 h 8881215"/>
              <a:gd name="connsiteX7" fmla="*/ 1263757 w 8027980"/>
              <a:gd name="connsiteY7" fmla="*/ 7100669 h 8881215"/>
              <a:gd name="connsiteX0" fmla="*/ 1319449 w 8083672"/>
              <a:gd name="connsiteY0" fmla="*/ 7100669 h 8881215"/>
              <a:gd name="connsiteX1" fmla="*/ 2275917 w 8083672"/>
              <a:gd name="connsiteY1" fmla="*/ 3970160 h 8881215"/>
              <a:gd name="connsiteX2" fmla="*/ 4658435 w 8083672"/>
              <a:gd name="connsiteY2" fmla="*/ 1584272 h 8881215"/>
              <a:gd name="connsiteX3" fmla="*/ 5344877 w 8083672"/>
              <a:gd name="connsiteY3" fmla="*/ 317658 h 8881215"/>
              <a:gd name="connsiteX4" fmla="*/ 8083672 w 8083672"/>
              <a:gd name="connsiteY4" fmla="*/ 8436865 h 8881215"/>
              <a:gd name="connsiteX5" fmla="*/ 55692 w 8083672"/>
              <a:gd name="connsiteY5" fmla="*/ 8711200 h 8881215"/>
              <a:gd name="connsiteX6" fmla="*/ 309533 w 8083672"/>
              <a:gd name="connsiteY6" fmla="*/ 7737709 h 8881215"/>
              <a:gd name="connsiteX7" fmla="*/ 1319449 w 8083672"/>
              <a:gd name="connsiteY7" fmla="*/ 7100669 h 8881215"/>
              <a:gd name="connsiteX0" fmla="*/ 1319449 w 8083672"/>
              <a:gd name="connsiteY0" fmla="*/ 7100669 h 8881217"/>
              <a:gd name="connsiteX1" fmla="*/ 2275917 w 8083672"/>
              <a:gd name="connsiteY1" fmla="*/ 3970160 h 8881217"/>
              <a:gd name="connsiteX2" fmla="*/ 4658435 w 8083672"/>
              <a:gd name="connsiteY2" fmla="*/ 1584272 h 8881217"/>
              <a:gd name="connsiteX3" fmla="*/ 5344877 w 8083672"/>
              <a:gd name="connsiteY3" fmla="*/ 317658 h 8881217"/>
              <a:gd name="connsiteX4" fmla="*/ 8083672 w 8083672"/>
              <a:gd name="connsiteY4" fmla="*/ 8436865 h 8881217"/>
              <a:gd name="connsiteX5" fmla="*/ 55692 w 8083672"/>
              <a:gd name="connsiteY5" fmla="*/ 8711201 h 8881217"/>
              <a:gd name="connsiteX6" fmla="*/ 309533 w 8083672"/>
              <a:gd name="connsiteY6" fmla="*/ 7737709 h 8881217"/>
              <a:gd name="connsiteX7" fmla="*/ 1319449 w 8083672"/>
              <a:gd name="connsiteY7" fmla="*/ 7100669 h 8881217"/>
              <a:gd name="connsiteX0" fmla="*/ 1319449 w 8083672"/>
              <a:gd name="connsiteY0" fmla="*/ 7100669 h 8900398"/>
              <a:gd name="connsiteX1" fmla="*/ 2275917 w 8083672"/>
              <a:gd name="connsiteY1" fmla="*/ 3970160 h 8900398"/>
              <a:gd name="connsiteX2" fmla="*/ 4658435 w 8083672"/>
              <a:gd name="connsiteY2" fmla="*/ 1584272 h 8900398"/>
              <a:gd name="connsiteX3" fmla="*/ 5344877 w 8083672"/>
              <a:gd name="connsiteY3" fmla="*/ 317658 h 8900398"/>
              <a:gd name="connsiteX4" fmla="*/ 8083672 w 8083672"/>
              <a:gd name="connsiteY4" fmla="*/ 8436865 h 8900398"/>
              <a:gd name="connsiteX5" fmla="*/ 55692 w 8083672"/>
              <a:gd name="connsiteY5" fmla="*/ 8711201 h 8900398"/>
              <a:gd name="connsiteX6" fmla="*/ 309533 w 8083672"/>
              <a:gd name="connsiteY6" fmla="*/ 7737709 h 8900398"/>
              <a:gd name="connsiteX7" fmla="*/ 1319449 w 8083672"/>
              <a:gd name="connsiteY7" fmla="*/ 7100669 h 8900398"/>
              <a:gd name="connsiteX0" fmla="*/ 1274248 w 8038471"/>
              <a:gd name="connsiteY0" fmla="*/ 7100669 h 8906752"/>
              <a:gd name="connsiteX1" fmla="*/ 2230716 w 8038471"/>
              <a:gd name="connsiteY1" fmla="*/ 3970160 h 8906752"/>
              <a:gd name="connsiteX2" fmla="*/ 4613234 w 8038471"/>
              <a:gd name="connsiteY2" fmla="*/ 1584272 h 8906752"/>
              <a:gd name="connsiteX3" fmla="*/ 5299676 w 8038471"/>
              <a:gd name="connsiteY3" fmla="*/ 317658 h 8906752"/>
              <a:gd name="connsiteX4" fmla="*/ 8038471 w 8038471"/>
              <a:gd name="connsiteY4" fmla="*/ 8436865 h 8906752"/>
              <a:gd name="connsiteX5" fmla="*/ 59625 w 8038471"/>
              <a:gd name="connsiteY5" fmla="*/ 8718972 h 8906752"/>
              <a:gd name="connsiteX6" fmla="*/ 264332 w 8038471"/>
              <a:gd name="connsiteY6" fmla="*/ 7737709 h 8906752"/>
              <a:gd name="connsiteX7" fmla="*/ 1274248 w 8038471"/>
              <a:gd name="connsiteY7" fmla="*/ 7100669 h 8906752"/>
              <a:gd name="connsiteX0" fmla="*/ 1274247 w 8038470"/>
              <a:gd name="connsiteY0" fmla="*/ 7100669 h 8906754"/>
              <a:gd name="connsiteX1" fmla="*/ 2230715 w 8038470"/>
              <a:gd name="connsiteY1" fmla="*/ 3970160 h 8906754"/>
              <a:gd name="connsiteX2" fmla="*/ 4613233 w 8038470"/>
              <a:gd name="connsiteY2" fmla="*/ 1584272 h 8906754"/>
              <a:gd name="connsiteX3" fmla="*/ 5299675 w 8038470"/>
              <a:gd name="connsiteY3" fmla="*/ 317658 h 8906754"/>
              <a:gd name="connsiteX4" fmla="*/ 8038470 w 8038470"/>
              <a:gd name="connsiteY4" fmla="*/ 8436865 h 8906754"/>
              <a:gd name="connsiteX5" fmla="*/ 59624 w 8038470"/>
              <a:gd name="connsiteY5" fmla="*/ 8718972 h 8906754"/>
              <a:gd name="connsiteX6" fmla="*/ 264331 w 8038470"/>
              <a:gd name="connsiteY6" fmla="*/ 7737709 h 8906754"/>
              <a:gd name="connsiteX7" fmla="*/ 1274247 w 8038470"/>
              <a:gd name="connsiteY7" fmla="*/ 7100669 h 8906754"/>
              <a:gd name="connsiteX0" fmla="*/ 1274247 w 5299675"/>
              <a:gd name="connsiteY0" fmla="*/ 7100669 h 8847358"/>
              <a:gd name="connsiteX1" fmla="*/ 2230715 w 5299675"/>
              <a:gd name="connsiteY1" fmla="*/ 3970160 h 8847358"/>
              <a:gd name="connsiteX2" fmla="*/ 4613233 w 5299675"/>
              <a:gd name="connsiteY2" fmla="*/ 1584272 h 8847358"/>
              <a:gd name="connsiteX3" fmla="*/ 5299675 w 5299675"/>
              <a:gd name="connsiteY3" fmla="*/ 317658 h 8847358"/>
              <a:gd name="connsiteX4" fmla="*/ 3495778 w 5299675"/>
              <a:gd name="connsiteY4" fmla="*/ 7961415 h 8847358"/>
              <a:gd name="connsiteX5" fmla="*/ 59624 w 5299675"/>
              <a:gd name="connsiteY5" fmla="*/ 8718972 h 8847358"/>
              <a:gd name="connsiteX6" fmla="*/ 264331 w 5299675"/>
              <a:gd name="connsiteY6" fmla="*/ 7737709 h 8847358"/>
              <a:gd name="connsiteX7" fmla="*/ 1274247 w 5299675"/>
              <a:gd name="connsiteY7" fmla="*/ 7100669 h 8847358"/>
              <a:gd name="connsiteX0" fmla="*/ 1274247 w 5299675"/>
              <a:gd name="connsiteY0" fmla="*/ 7100669 h 8925409"/>
              <a:gd name="connsiteX1" fmla="*/ 2230715 w 5299675"/>
              <a:gd name="connsiteY1" fmla="*/ 3970160 h 8925409"/>
              <a:gd name="connsiteX2" fmla="*/ 4613233 w 5299675"/>
              <a:gd name="connsiteY2" fmla="*/ 1584272 h 8925409"/>
              <a:gd name="connsiteX3" fmla="*/ 5299675 w 5299675"/>
              <a:gd name="connsiteY3" fmla="*/ 317658 h 8925409"/>
              <a:gd name="connsiteX4" fmla="*/ 3495778 w 5299675"/>
              <a:gd name="connsiteY4" fmla="*/ 7961415 h 8925409"/>
              <a:gd name="connsiteX5" fmla="*/ 59624 w 5299675"/>
              <a:gd name="connsiteY5" fmla="*/ 8718972 h 8925409"/>
              <a:gd name="connsiteX6" fmla="*/ 264331 w 5299675"/>
              <a:gd name="connsiteY6" fmla="*/ 7737709 h 8925409"/>
              <a:gd name="connsiteX7" fmla="*/ 1274247 w 5299675"/>
              <a:gd name="connsiteY7" fmla="*/ 7100669 h 8925409"/>
              <a:gd name="connsiteX0" fmla="*/ 1274247 w 5299675"/>
              <a:gd name="connsiteY0" fmla="*/ 7100669 h 8825801"/>
              <a:gd name="connsiteX1" fmla="*/ 2230715 w 5299675"/>
              <a:gd name="connsiteY1" fmla="*/ 3970160 h 8825801"/>
              <a:gd name="connsiteX2" fmla="*/ 4613233 w 5299675"/>
              <a:gd name="connsiteY2" fmla="*/ 1584272 h 8825801"/>
              <a:gd name="connsiteX3" fmla="*/ 5299675 w 5299675"/>
              <a:gd name="connsiteY3" fmla="*/ 317658 h 8825801"/>
              <a:gd name="connsiteX4" fmla="*/ 3062825 w 5299675"/>
              <a:gd name="connsiteY4" fmla="*/ 7048314 h 8825801"/>
              <a:gd name="connsiteX5" fmla="*/ 59624 w 5299675"/>
              <a:gd name="connsiteY5" fmla="*/ 8718972 h 8825801"/>
              <a:gd name="connsiteX6" fmla="*/ 264331 w 5299675"/>
              <a:gd name="connsiteY6" fmla="*/ 7737709 h 8825801"/>
              <a:gd name="connsiteX7" fmla="*/ 1274247 w 5299675"/>
              <a:gd name="connsiteY7" fmla="*/ 7100669 h 8825801"/>
              <a:gd name="connsiteX0" fmla="*/ 1274247 w 5299675"/>
              <a:gd name="connsiteY0" fmla="*/ 7100669 h 8955643"/>
              <a:gd name="connsiteX1" fmla="*/ 2230715 w 5299675"/>
              <a:gd name="connsiteY1" fmla="*/ 3970160 h 8955643"/>
              <a:gd name="connsiteX2" fmla="*/ 4613233 w 5299675"/>
              <a:gd name="connsiteY2" fmla="*/ 1584272 h 8955643"/>
              <a:gd name="connsiteX3" fmla="*/ 5299675 w 5299675"/>
              <a:gd name="connsiteY3" fmla="*/ 317658 h 8955643"/>
              <a:gd name="connsiteX4" fmla="*/ 3062825 w 5299675"/>
              <a:gd name="connsiteY4" fmla="*/ 7048314 h 8955643"/>
              <a:gd name="connsiteX5" fmla="*/ 59624 w 5299675"/>
              <a:gd name="connsiteY5" fmla="*/ 8718972 h 8955643"/>
              <a:gd name="connsiteX6" fmla="*/ 264331 w 5299675"/>
              <a:gd name="connsiteY6" fmla="*/ 7737709 h 8955643"/>
              <a:gd name="connsiteX7" fmla="*/ 1274247 w 5299675"/>
              <a:gd name="connsiteY7" fmla="*/ 7100669 h 8955643"/>
              <a:gd name="connsiteX0" fmla="*/ 1274247 w 5299675"/>
              <a:gd name="connsiteY0" fmla="*/ 7100669 h 8948258"/>
              <a:gd name="connsiteX1" fmla="*/ 2230715 w 5299675"/>
              <a:gd name="connsiteY1" fmla="*/ 3970160 h 8948258"/>
              <a:gd name="connsiteX2" fmla="*/ 4613233 w 5299675"/>
              <a:gd name="connsiteY2" fmla="*/ 1584272 h 8948258"/>
              <a:gd name="connsiteX3" fmla="*/ 5299675 w 5299675"/>
              <a:gd name="connsiteY3" fmla="*/ 317658 h 8948258"/>
              <a:gd name="connsiteX4" fmla="*/ 3263523 w 5299675"/>
              <a:gd name="connsiteY4" fmla="*/ 7012307 h 8948258"/>
              <a:gd name="connsiteX5" fmla="*/ 59624 w 5299675"/>
              <a:gd name="connsiteY5" fmla="*/ 8718972 h 8948258"/>
              <a:gd name="connsiteX6" fmla="*/ 264331 w 5299675"/>
              <a:gd name="connsiteY6" fmla="*/ 7737709 h 8948258"/>
              <a:gd name="connsiteX7" fmla="*/ 1274247 w 5299675"/>
              <a:gd name="connsiteY7" fmla="*/ 7100669 h 8948258"/>
              <a:gd name="connsiteX0" fmla="*/ 1274247 w 5299675"/>
              <a:gd name="connsiteY0" fmla="*/ 7100669 h 9001318"/>
              <a:gd name="connsiteX1" fmla="*/ 2230715 w 5299675"/>
              <a:gd name="connsiteY1" fmla="*/ 3970160 h 9001318"/>
              <a:gd name="connsiteX2" fmla="*/ 4613233 w 5299675"/>
              <a:gd name="connsiteY2" fmla="*/ 1584272 h 9001318"/>
              <a:gd name="connsiteX3" fmla="*/ 5299675 w 5299675"/>
              <a:gd name="connsiteY3" fmla="*/ 317658 h 9001318"/>
              <a:gd name="connsiteX4" fmla="*/ 3263523 w 5299675"/>
              <a:gd name="connsiteY4" fmla="*/ 7012307 h 9001318"/>
              <a:gd name="connsiteX5" fmla="*/ 59624 w 5299675"/>
              <a:gd name="connsiteY5" fmla="*/ 8718972 h 9001318"/>
              <a:gd name="connsiteX6" fmla="*/ 264331 w 5299675"/>
              <a:gd name="connsiteY6" fmla="*/ 7737709 h 9001318"/>
              <a:gd name="connsiteX7" fmla="*/ 1274247 w 5299675"/>
              <a:gd name="connsiteY7" fmla="*/ 7100669 h 9001318"/>
              <a:gd name="connsiteX0" fmla="*/ 1235182 w 5260610"/>
              <a:gd name="connsiteY0" fmla="*/ 7100669 h 9751215"/>
              <a:gd name="connsiteX1" fmla="*/ 2191650 w 5260610"/>
              <a:gd name="connsiteY1" fmla="*/ 3970160 h 9751215"/>
              <a:gd name="connsiteX2" fmla="*/ 4574168 w 5260610"/>
              <a:gd name="connsiteY2" fmla="*/ 1584272 h 9751215"/>
              <a:gd name="connsiteX3" fmla="*/ 5260610 w 5260610"/>
              <a:gd name="connsiteY3" fmla="*/ 317658 h 9751215"/>
              <a:gd name="connsiteX4" fmla="*/ 3224458 w 5260610"/>
              <a:gd name="connsiteY4" fmla="*/ 7012307 h 9751215"/>
              <a:gd name="connsiteX5" fmla="*/ 63556 w 5260610"/>
              <a:gd name="connsiteY5" fmla="*/ 9611046 h 9751215"/>
              <a:gd name="connsiteX6" fmla="*/ 225266 w 5260610"/>
              <a:gd name="connsiteY6" fmla="*/ 7737709 h 9751215"/>
              <a:gd name="connsiteX7" fmla="*/ 1235182 w 5260610"/>
              <a:gd name="connsiteY7" fmla="*/ 7100669 h 9751215"/>
              <a:gd name="connsiteX0" fmla="*/ 1460881 w 5486309"/>
              <a:gd name="connsiteY0" fmla="*/ 7100669 h 9751217"/>
              <a:gd name="connsiteX1" fmla="*/ 2417349 w 5486309"/>
              <a:gd name="connsiteY1" fmla="*/ 3970160 h 9751217"/>
              <a:gd name="connsiteX2" fmla="*/ 4799867 w 5486309"/>
              <a:gd name="connsiteY2" fmla="*/ 1584272 h 9751217"/>
              <a:gd name="connsiteX3" fmla="*/ 5486309 w 5486309"/>
              <a:gd name="connsiteY3" fmla="*/ 317658 h 9751217"/>
              <a:gd name="connsiteX4" fmla="*/ 3450157 w 5486309"/>
              <a:gd name="connsiteY4" fmla="*/ 7012307 h 9751217"/>
              <a:gd name="connsiteX5" fmla="*/ 289255 w 5486309"/>
              <a:gd name="connsiteY5" fmla="*/ 9611046 h 9751217"/>
              <a:gd name="connsiteX6" fmla="*/ 0 w 5486309"/>
              <a:gd name="connsiteY6" fmla="*/ 7725098 h 9751217"/>
              <a:gd name="connsiteX7" fmla="*/ 1460881 w 5486309"/>
              <a:gd name="connsiteY7" fmla="*/ 7100669 h 9751217"/>
              <a:gd name="connsiteX0" fmla="*/ 1460881 w 5486309"/>
              <a:gd name="connsiteY0" fmla="*/ 7100669 h 9751215"/>
              <a:gd name="connsiteX1" fmla="*/ 2417349 w 5486309"/>
              <a:gd name="connsiteY1" fmla="*/ 3970160 h 9751215"/>
              <a:gd name="connsiteX2" fmla="*/ 4799867 w 5486309"/>
              <a:gd name="connsiteY2" fmla="*/ 1584272 h 9751215"/>
              <a:gd name="connsiteX3" fmla="*/ 5486309 w 5486309"/>
              <a:gd name="connsiteY3" fmla="*/ 317658 h 9751215"/>
              <a:gd name="connsiteX4" fmla="*/ 3450157 w 5486309"/>
              <a:gd name="connsiteY4" fmla="*/ 7012307 h 9751215"/>
              <a:gd name="connsiteX5" fmla="*/ 289255 w 5486309"/>
              <a:gd name="connsiteY5" fmla="*/ 9611046 h 9751215"/>
              <a:gd name="connsiteX6" fmla="*/ 0 w 5486309"/>
              <a:gd name="connsiteY6" fmla="*/ 7725098 h 9751215"/>
              <a:gd name="connsiteX7" fmla="*/ 1460881 w 5486309"/>
              <a:gd name="connsiteY7" fmla="*/ 7100669 h 9751215"/>
              <a:gd name="connsiteX0" fmla="*/ 1460881 w 5486309"/>
              <a:gd name="connsiteY0" fmla="*/ 7100669 h 9945820"/>
              <a:gd name="connsiteX1" fmla="*/ 2417349 w 5486309"/>
              <a:gd name="connsiteY1" fmla="*/ 3970160 h 9945820"/>
              <a:gd name="connsiteX2" fmla="*/ 4799867 w 5486309"/>
              <a:gd name="connsiteY2" fmla="*/ 1584272 h 9945820"/>
              <a:gd name="connsiteX3" fmla="*/ 5486309 w 5486309"/>
              <a:gd name="connsiteY3" fmla="*/ 317658 h 9945820"/>
              <a:gd name="connsiteX4" fmla="*/ 3470281 w 5486309"/>
              <a:gd name="connsiteY4" fmla="*/ 8090463 h 9945820"/>
              <a:gd name="connsiteX5" fmla="*/ 289255 w 5486309"/>
              <a:gd name="connsiteY5" fmla="*/ 9611046 h 9945820"/>
              <a:gd name="connsiteX6" fmla="*/ 0 w 5486309"/>
              <a:gd name="connsiteY6" fmla="*/ 7725098 h 9945820"/>
              <a:gd name="connsiteX7" fmla="*/ 1460881 w 5486309"/>
              <a:gd name="connsiteY7" fmla="*/ 7100669 h 9945820"/>
              <a:gd name="connsiteX0" fmla="*/ 1460881 w 5486309"/>
              <a:gd name="connsiteY0" fmla="*/ 7100669 h 9613625"/>
              <a:gd name="connsiteX1" fmla="*/ 2417349 w 5486309"/>
              <a:gd name="connsiteY1" fmla="*/ 3970160 h 9613625"/>
              <a:gd name="connsiteX2" fmla="*/ 4799867 w 5486309"/>
              <a:gd name="connsiteY2" fmla="*/ 1584272 h 9613625"/>
              <a:gd name="connsiteX3" fmla="*/ 5486309 w 5486309"/>
              <a:gd name="connsiteY3" fmla="*/ 317658 h 9613625"/>
              <a:gd name="connsiteX4" fmla="*/ 3470281 w 5486309"/>
              <a:gd name="connsiteY4" fmla="*/ 8090463 h 9613625"/>
              <a:gd name="connsiteX5" fmla="*/ 3503660 w 5486309"/>
              <a:gd name="connsiteY5" fmla="*/ 8132510 h 9613625"/>
              <a:gd name="connsiteX6" fmla="*/ 289255 w 5486309"/>
              <a:gd name="connsiteY6" fmla="*/ 9611046 h 9613625"/>
              <a:gd name="connsiteX7" fmla="*/ 0 w 5486309"/>
              <a:gd name="connsiteY7" fmla="*/ 7725098 h 9613625"/>
              <a:gd name="connsiteX8" fmla="*/ 1460881 w 5486309"/>
              <a:gd name="connsiteY8" fmla="*/ 7100669 h 9613625"/>
              <a:gd name="connsiteX0" fmla="*/ 1460881 w 5486309"/>
              <a:gd name="connsiteY0" fmla="*/ 7100669 h 9616436"/>
              <a:gd name="connsiteX1" fmla="*/ 2417349 w 5486309"/>
              <a:gd name="connsiteY1" fmla="*/ 3970160 h 9616436"/>
              <a:gd name="connsiteX2" fmla="*/ 4799867 w 5486309"/>
              <a:gd name="connsiteY2" fmla="*/ 1584272 h 9616436"/>
              <a:gd name="connsiteX3" fmla="*/ 5486309 w 5486309"/>
              <a:gd name="connsiteY3" fmla="*/ 317658 h 9616436"/>
              <a:gd name="connsiteX4" fmla="*/ 3470281 w 5486309"/>
              <a:gd name="connsiteY4" fmla="*/ 8090463 h 9616436"/>
              <a:gd name="connsiteX5" fmla="*/ 3057559 w 5486309"/>
              <a:gd name="connsiteY5" fmla="*/ 8834308 h 9616436"/>
              <a:gd name="connsiteX6" fmla="*/ 289255 w 5486309"/>
              <a:gd name="connsiteY6" fmla="*/ 9611046 h 9616436"/>
              <a:gd name="connsiteX7" fmla="*/ 0 w 5486309"/>
              <a:gd name="connsiteY7" fmla="*/ 7725098 h 9616436"/>
              <a:gd name="connsiteX8" fmla="*/ 1460881 w 5486309"/>
              <a:gd name="connsiteY8" fmla="*/ 7100669 h 9616436"/>
              <a:gd name="connsiteX0" fmla="*/ 1460881 w 5486309"/>
              <a:gd name="connsiteY0" fmla="*/ 7100669 h 9612970"/>
              <a:gd name="connsiteX1" fmla="*/ 2417349 w 5486309"/>
              <a:gd name="connsiteY1" fmla="*/ 3970160 h 9612970"/>
              <a:gd name="connsiteX2" fmla="*/ 4799867 w 5486309"/>
              <a:gd name="connsiteY2" fmla="*/ 1584272 h 9612970"/>
              <a:gd name="connsiteX3" fmla="*/ 5486309 w 5486309"/>
              <a:gd name="connsiteY3" fmla="*/ 317658 h 9612970"/>
              <a:gd name="connsiteX4" fmla="*/ 3470281 w 5486309"/>
              <a:gd name="connsiteY4" fmla="*/ 8090463 h 9612970"/>
              <a:gd name="connsiteX5" fmla="*/ 3734160 w 5486309"/>
              <a:gd name="connsiteY5" fmla="*/ 7676653 h 9612970"/>
              <a:gd name="connsiteX6" fmla="*/ 289255 w 5486309"/>
              <a:gd name="connsiteY6" fmla="*/ 9611046 h 9612970"/>
              <a:gd name="connsiteX7" fmla="*/ 0 w 5486309"/>
              <a:gd name="connsiteY7" fmla="*/ 7725098 h 9612970"/>
              <a:gd name="connsiteX8" fmla="*/ 1460881 w 5486309"/>
              <a:gd name="connsiteY8" fmla="*/ 7100669 h 9612970"/>
              <a:gd name="connsiteX0" fmla="*/ 1460881 w 5486309"/>
              <a:gd name="connsiteY0" fmla="*/ 7100669 h 9612972"/>
              <a:gd name="connsiteX1" fmla="*/ 2417349 w 5486309"/>
              <a:gd name="connsiteY1" fmla="*/ 3970160 h 9612972"/>
              <a:gd name="connsiteX2" fmla="*/ 4799867 w 5486309"/>
              <a:gd name="connsiteY2" fmla="*/ 1584272 h 9612972"/>
              <a:gd name="connsiteX3" fmla="*/ 5486309 w 5486309"/>
              <a:gd name="connsiteY3" fmla="*/ 317658 h 9612972"/>
              <a:gd name="connsiteX4" fmla="*/ 4455026 w 5486309"/>
              <a:gd name="connsiteY4" fmla="*/ 6200153 h 9612972"/>
              <a:gd name="connsiteX5" fmla="*/ 3734160 w 5486309"/>
              <a:gd name="connsiteY5" fmla="*/ 7676653 h 9612972"/>
              <a:gd name="connsiteX6" fmla="*/ 289255 w 5486309"/>
              <a:gd name="connsiteY6" fmla="*/ 9611046 h 9612972"/>
              <a:gd name="connsiteX7" fmla="*/ 0 w 5486309"/>
              <a:gd name="connsiteY7" fmla="*/ 7725098 h 9612972"/>
              <a:gd name="connsiteX8" fmla="*/ 1460881 w 5486309"/>
              <a:gd name="connsiteY8" fmla="*/ 7100669 h 9612972"/>
              <a:gd name="connsiteX0" fmla="*/ 1460881 w 5486309"/>
              <a:gd name="connsiteY0" fmla="*/ 7100669 h 9624275"/>
              <a:gd name="connsiteX1" fmla="*/ 2417349 w 5486309"/>
              <a:gd name="connsiteY1" fmla="*/ 3970160 h 9624275"/>
              <a:gd name="connsiteX2" fmla="*/ 4799867 w 5486309"/>
              <a:gd name="connsiteY2" fmla="*/ 1584272 h 9624275"/>
              <a:gd name="connsiteX3" fmla="*/ 5486309 w 5486309"/>
              <a:gd name="connsiteY3" fmla="*/ 317658 h 9624275"/>
              <a:gd name="connsiteX4" fmla="*/ 4455026 w 5486309"/>
              <a:gd name="connsiteY4" fmla="*/ 6200153 h 9624275"/>
              <a:gd name="connsiteX5" fmla="*/ 2655473 w 5486309"/>
              <a:gd name="connsiteY5" fmla="*/ 9222384 h 9624275"/>
              <a:gd name="connsiteX6" fmla="*/ 289255 w 5486309"/>
              <a:gd name="connsiteY6" fmla="*/ 9611046 h 9624275"/>
              <a:gd name="connsiteX7" fmla="*/ 0 w 5486309"/>
              <a:gd name="connsiteY7" fmla="*/ 7725098 h 9624275"/>
              <a:gd name="connsiteX8" fmla="*/ 1460881 w 5486309"/>
              <a:gd name="connsiteY8" fmla="*/ 7100669 h 9624275"/>
              <a:gd name="connsiteX0" fmla="*/ 1460881 w 5486309"/>
              <a:gd name="connsiteY0" fmla="*/ 7100669 h 9963307"/>
              <a:gd name="connsiteX1" fmla="*/ 2417349 w 5486309"/>
              <a:gd name="connsiteY1" fmla="*/ 3970160 h 9963307"/>
              <a:gd name="connsiteX2" fmla="*/ 4799867 w 5486309"/>
              <a:gd name="connsiteY2" fmla="*/ 1584272 h 9963307"/>
              <a:gd name="connsiteX3" fmla="*/ 5486309 w 5486309"/>
              <a:gd name="connsiteY3" fmla="*/ 317658 h 9963307"/>
              <a:gd name="connsiteX4" fmla="*/ 4455026 w 5486309"/>
              <a:gd name="connsiteY4" fmla="*/ 6200153 h 9963307"/>
              <a:gd name="connsiteX5" fmla="*/ 2655473 w 5486309"/>
              <a:gd name="connsiteY5" fmla="*/ 9222384 h 9963307"/>
              <a:gd name="connsiteX6" fmla="*/ 289255 w 5486309"/>
              <a:gd name="connsiteY6" fmla="*/ 9611046 h 9963307"/>
              <a:gd name="connsiteX7" fmla="*/ 0 w 5486309"/>
              <a:gd name="connsiteY7" fmla="*/ 7725098 h 9963307"/>
              <a:gd name="connsiteX8" fmla="*/ 1460881 w 5486309"/>
              <a:gd name="connsiteY8" fmla="*/ 7100669 h 9963307"/>
              <a:gd name="connsiteX0" fmla="*/ 1460881 w 5486309"/>
              <a:gd name="connsiteY0" fmla="*/ 7100669 h 10001964"/>
              <a:gd name="connsiteX1" fmla="*/ 2417349 w 5486309"/>
              <a:gd name="connsiteY1" fmla="*/ 3970160 h 10001964"/>
              <a:gd name="connsiteX2" fmla="*/ 4799867 w 5486309"/>
              <a:gd name="connsiteY2" fmla="*/ 1584272 h 10001964"/>
              <a:gd name="connsiteX3" fmla="*/ 5486309 w 5486309"/>
              <a:gd name="connsiteY3" fmla="*/ 317658 h 10001964"/>
              <a:gd name="connsiteX4" fmla="*/ 4455026 w 5486309"/>
              <a:gd name="connsiteY4" fmla="*/ 6200153 h 10001964"/>
              <a:gd name="connsiteX5" fmla="*/ 2655473 w 5486309"/>
              <a:gd name="connsiteY5" fmla="*/ 9222384 h 10001964"/>
              <a:gd name="connsiteX6" fmla="*/ 321147 w 5486309"/>
              <a:gd name="connsiteY6" fmla="*/ 9706425 h 10001964"/>
              <a:gd name="connsiteX7" fmla="*/ 0 w 5486309"/>
              <a:gd name="connsiteY7" fmla="*/ 7725098 h 10001964"/>
              <a:gd name="connsiteX8" fmla="*/ 1460881 w 5486309"/>
              <a:gd name="connsiteY8" fmla="*/ 7100669 h 10001964"/>
              <a:gd name="connsiteX0" fmla="*/ 1460881 w 5486309"/>
              <a:gd name="connsiteY0" fmla="*/ 7100669 h 10170587"/>
              <a:gd name="connsiteX1" fmla="*/ 2417349 w 5486309"/>
              <a:gd name="connsiteY1" fmla="*/ 3970160 h 10170587"/>
              <a:gd name="connsiteX2" fmla="*/ 4799867 w 5486309"/>
              <a:gd name="connsiteY2" fmla="*/ 1584272 h 10170587"/>
              <a:gd name="connsiteX3" fmla="*/ 5486309 w 5486309"/>
              <a:gd name="connsiteY3" fmla="*/ 317658 h 10170587"/>
              <a:gd name="connsiteX4" fmla="*/ 4455026 w 5486309"/>
              <a:gd name="connsiteY4" fmla="*/ 6200153 h 10170587"/>
              <a:gd name="connsiteX5" fmla="*/ 2655473 w 5486309"/>
              <a:gd name="connsiteY5" fmla="*/ 9222384 h 10170587"/>
              <a:gd name="connsiteX6" fmla="*/ 321147 w 5486309"/>
              <a:gd name="connsiteY6" fmla="*/ 9706425 h 10170587"/>
              <a:gd name="connsiteX7" fmla="*/ 0 w 5486309"/>
              <a:gd name="connsiteY7" fmla="*/ 7725098 h 10170587"/>
              <a:gd name="connsiteX8" fmla="*/ 1460881 w 5486309"/>
              <a:gd name="connsiteY8" fmla="*/ 7100669 h 10170587"/>
              <a:gd name="connsiteX0" fmla="*/ 1460881 w 5486309"/>
              <a:gd name="connsiteY0" fmla="*/ 7100669 h 10170587"/>
              <a:gd name="connsiteX1" fmla="*/ 2417349 w 5486309"/>
              <a:gd name="connsiteY1" fmla="*/ 3970160 h 10170587"/>
              <a:gd name="connsiteX2" fmla="*/ 4799867 w 5486309"/>
              <a:gd name="connsiteY2" fmla="*/ 1584272 h 10170587"/>
              <a:gd name="connsiteX3" fmla="*/ 5486309 w 5486309"/>
              <a:gd name="connsiteY3" fmla="*/ 317658 h 10170587"/>
              <a:gd name="connsiteX4" fmla="*/ 4455026 w 5486309"/>
              <a:gd name="connsiteY4" fmla="*/ 6200153 h 10170587"/>
              <a:gd name="connsiteX5" fmla="*/ 2655473 w 5486309"/>
              <a:gd name="connsiteY5" fmla="*/ 9222384 h 10170587"/>
              <a:gd name="connsiteX6" fmla="*/ 321147 w 5486309"/>
              <a:gd name="connsiteY6" fmla="*/ 9706425 h 10170587"/>
              <a:gd name="connsiteX7" fmla="*/ 0 w 5486309"/>
              <a:gd name="connsiteY7" fmla="*/ 7725098 h 10170587"/>
              <a:gd name="connsiteX8" fmla="*/ 1460881 w 5486309"/>
              <a:gd name="connsiteY8" fmla="*/ 7100669 h 10170587"/>
              <a:gd name="connsiteX0" fmla="*/ 1460881 w 5486309"/>
              <a:gd name="connsiteY0" fmla="*/ 7100669 h 10170587"/>
              <a:gd name="connsiteX1" fmla="*/ 2417349 w 5486309"/>
              <a:gd name="connsiteY1" fmla="*/ 3970160 h 10170587"/>
              <a:gd name="connsiteX2" fmla="*/ 4799867 w 5486309"/>
              <a:gd name="connsiteY2" fmla="*/ 1584272 h 10170587"/>
              <a:gd name="connsiteX3" fmla="*/ 5486309 w 5486309"/>
              <a:gd name="connsiteY3" fmla="*/ 317658 h 10170587"/>
              <a:gd name="connsiteX4" fmla="*/ 4455026 w 5486309"/>
              <a:gd name="connsiteY4" fmla="*/ 6200153 h 10170587"/>
              <a:gd name="connsiteX5" fmla="*/ 2655473 w 5486309"/>
              <a:gd name="connsiteY5" fmla="*/ 9222384 h 10170587"/>
              <a:gd name="connsiteX6" fmla="*/ 321147 w 5486309"/>
              <a:gd name="connsiteY6" fmla="*/ 9706425 h 10170587"/>
              <a:gd name="connsiteX7" fmla="*/ 0 w 5486309"/>
              <a:gd name="connsiteY7" fmla="*/ 7725098 h 10170587"/>
              <a:gd name="connsiteX8" fmla="*/ 1460881 w 5486309"/>
              <a:gd name="connsiteY8" fmla="*/ 7100669 h 10170587"/>
              <a:gd name="connsiteX0" fmla="*/ 1460881 w 5486309"/>
              <a:gd name="connsiteY0" fmla="*/ 7100669 h 10299674"/>
              <a:gd name="connsiteX1" fmla="*/ 2417349 w 5486309"/>
              <a:gd name="connsiteY1" fmla="*/ 3970160 h 10299674"/>
              <a:gd name="connsiteX2" fmla="*/ 4799867 w 5486309"/>
              <a:gd name="connsiteY2" fmla="*/ 1584272 h 10299674"/>
              <a:gd name="connsiteX3" fmla="*/ 5486309 w 5486309"/>
              <a:gd name="connsiteY3" fmla="*/ 317658 h 10299674"/>
              <a:gd name="connsiteX4" fmla="*/ 4455026 w 5486309"/>
              <a:gd name="connsiteY4" fmla="*/ 6200153 h 10299674"/>
              <a:gd name="connsiteX5" fmla="*/ 3142839 w 5486309"/>
              <a:gd name="connsiteY5" fmla="*/ 9471102 h 10299674"/>
              <a:gd name="connsiteX6" fmla="*/ 321147 w 5486309"/>
              <a:gd name="connsiteY6" fmla="*/ 9706425 h 10299674"/>
              <a:gd name="connsiteX7" fmla="*/ 0 w 5486309"/>
              <a:gd name="connsiteY7" fmla="*/ 7725098 h 10299674"/>
              <a:gd name="connsiteX8" fmla="*/ 1460881 w 5486309"/>
              <a:gd name="connsiteY8" fmla="*/ 7100669 h 10299674"/>
              <a:gd name="connsiteX0" fmla="*/ 1460881 w 5486309"/>
              <a:gd name="connsiteY0" fmla="*/ 7100669 h 10299674"/>
              <a:gd name="connsiteX1" fmla="*/ 2417349 w 5486309"/>
              <a:gd name="connsiteY1" fmla="*/ 3970160 h 10299674"/>
              <a:gd name="connsiteX2" fmla="*/ 4799867 w 5486309"/>
              <a:gd name="connsiteY2" fmla="*/ 1584272 h 10299674"/>
              <a:gd name="connsiteX3" fmla="*/ 5486309 w 5486309"/>
              <a:gd name="connsiteY3" fmla="*/ 317658 h 10299674"/>
              <a:gd name="connsiteX4" fmla="*/ 5287976 w 5486309"/>
              <a:gd name="connsiteY4" fmla="*/ 6209949 h 10299674"/>
              <a:gd name="connsiteX5" fmla="*/ 3142839 w 5486309"/>
              <a:gd name="connsiteY5" fmla="*/ 9471102 h 10299674"/>
              <a:gd name="connsiteX6" fmla="*/ 321147 w 5486309"/>
              <a:gd name="connsiteY6" fmla="*/ 9706425 h 10299674"/>
              <a:gd name="connsiteX7" fmla="*/ 0 w 5486309"/>
              <a:gd name="connsiteY7" fmla="*/ 7725098 h 10299674"/>
              <a:gd name="connsiteX8" fmla="*/ 1460881 w 5486309"/>
              <a:gd name="connsiteY8" fmla="*/ 7100669 h 10299674"/>
              <a:gd name="connsiteX0" fmla="*/ 1460881 w 5486309"/>
              <a:gd name="connsiteY0" fmla="*/ 7100669 h 10299674"/>
              <a:gd name="connsiteX1" fmla="*/ 2417349 w 5486309"/>
              <a:gd name="connsiteY1" fmla="*/ 3970160 h 10299674"/>
              <a:gd name="connsiteX2" fmla="*/ 4799867 w 5486309"/>
              <a:gd name="connsiteY2" fmla="*/ 1584272 h 10299674"/>
              <a:gd name="connsiteX3" fmla="*/ 5486309 w 5486309"/>
              <a:gd name="connsiteY3" fmla="*/ 317658 h 10299674"/>
              <a:gd name="connsiteX4" fmla="*/ 5287976 w 5486309"/>
              <a:gd name="connsiteY4" fmla="*/ 6209949 h 10299674"/>
              <a:gd name="connsiteX5" fmla="*/ 3142839 w 5486309"/>
              <a:gd name="connsiteY5" fmla="*/ 9471102 h 10299674"/>
              <a:gd name="connsiteX6" fmla="*/ 321147 w 5486309"/>
              <a:gd name="connsiteY6" fmla="*/ 9706425 h 10299674"/>
              <a:gd name="connsiteX7" fmla="*/ 0 w 5486309"/>
              <a:gd name="connsiteY7" fmla="*/ 7725098 h 10299674"/>
              <a:gd name="connsiteX8" fmla="*/ 1460881 w 5486309"/>
              <a:gd name="connsiteY8" fmla="*/ 7100669 h 10299674"/>
              <a:gd name="connsiteX0" fmla="*/ 1460881 w 5486309"/>
              <a:gd name="connsiteY0" fmla="*/ 7100669 h 10299674"/>
              <a:gd name="connsiteX1" fmla="*/ 2417349 w 5486309"/>
              <a:gd name="connsiteY1" fmla="*/ 3970160 h 10299674"/>
              <a:gd name="connsiteX2" fmla="*/ 4799867 w 5486309"/>
              <a:gd name="connsiteY2" fmla="*/ 1584272 h 10299674"/>
              <a:gd name="connsiteX3" fmla="*/ 5486309 w 5486309"/>
              <a:gd name="connsiteY3" fmla="*/ 317658 h 10299674"/>
              <a:gd name="connsiteX4" fmla="*/ 5287976 w 5486309"/>
              <a:gd name="connsiteY4" fmla="*/ 6209949 h 10299674"/>
              <a:gd name="connsiteX5" fmla="*/ 3142839 w 5486309"/>
              <a:gd name="connsiteY5" fmla="*/ 9471102 h 10299674"/>
              <a:gd name="connsiteX6" fmla="*/ 321147 w 5486309"/>
              <a:gd name="connsiteY6" fmla="*/ 9706425 h 10299674"/>
              <a:gd name="connsiteX7" fmla="*/ 0 w 5486309"/>
              <a:gd name="connsiteY7" fmla="*/ 7725098 h 10299674"/>
              <a:gd name="connsiteX8" fmla="*/ 1460881 w 5486309"/>
              <a:gd name="connsiteY8" fmla="*/ 7100669 h 10299674"/>
              <a:gd name="connsiteX0" fmla="*/ 1460881 w 7247907"/>
              <a:gd name="connsiteY0" fmla="*/ 5775047 h 8974052"/>
              <a:gd name="connsiteX1" fmla="*/ 2417349 w 7247907"/>
              <a:gd name="connsiteY1" fmla="*/ 2644538 h 8974052"/>
              <a:gd name="connsiteX2" fmla="*/ 4799867 w 7247907"/>
              <a:gd name="connsiteY2" fmla="*/ 258650 h 8974052"/>
              <a:gd name="connsiteX3" fmla="*/ 7247907 w 7247907"/>
              <a:gd name="connsiteY3" fmla="*/ 761172 h 8974052"/>
              <a:gd name="connsiteX4" fmla="*/ 5287976 w 7247907"/>
              <a:gd name="connsiteY4" fmla="*/ 4884327 h 8974052"/>
              <a:gd name="connsiteX5" fmla="*/ 3142839 w 7247907"/>
              <a:gd name="connsiteY5" fmla="*/ 8145480 h 8974052"/>
              <a:gd name="connsiteX6" fmla="*/ 321147 w 7247907"/>
              <a:gd name="connsiteY6" fmla="*/ 8380803 h 8974052"/>
              <a:gd name="connsiteX7" fmla="*/ 0 w 7247907"/>
              <a:gd name="connsiteY7" fmla="*/ 6399476 h 8974052"/>
              <a:gd name="connsiteX8" fmla="*/ 1460881 w 7247907"/>
              <a:gd name="connsiteY8" fmla="*/ 5775047 h 8974052"/>
              <a:gd name="connsiteX0" fmla="*/ 1460881 w 7268758"/>
              <a:gd name="connsiteY0" fmla="*/ 5775047 h 8974052"/>
              <a:gd name="connsiteX1" fmla="*/ 2417349 w 7268758"/>
              <a:gd name="connsiteY1" fmla="*/ 2644538 h 8974052"/>
              <a:gd name="connsiteX2" fmla="*/ 4799867 w 7268758"/>
              <a:gd name="connsiteY2" fmla="*/ 258650 h 8974052"/>
              <a:gd name="connsiteX3" fmla="*/ 7247907 w 7268758"/>
              <a:gd name="connsiteY3" fmla="*/ 761172 h 8974052"/>
              <a:gd name="connsiteX4" fmla="*/ 5287976 w 7268758"/>
              <a:gd name="connsiteY4" fmla="*/ 4884327 h 8974052"/>
              <a:gd name="connsiteX5" fmla="*/ 3142839 w 7268758"/>
              <a:gd name="connsiteY5" fmla="*/ 8145480 h 8974052"/>
              <a:gd name="connsiteX6" fmla="*/ 321147 w 7268758"/>
              <a:gd name="connsiteY6" fmla="*/ 8380803 h 8974052"/>
              <a:gd name="connsiteX7" fmla="*/ 0 w 7268758"/>
              <a:gd name="connsiteY7" fmla="*/ 6399476 h 8974052"/>
              <a:gd name="connsiteX8" fmla="*/ 1460881 w 7268758"/>
              <a:gd name="connsiteY8" fmla="*/ 5775047 h 8974052"/>
              <a:gd name="connsiteX0" fmla="*/ 1460881 w 7269194"/>
              <a:gd name="connsiteY0" fmla="*/ 5775047 h 8974052"/>
              <a:gd name="connsiteX1" fmla="*/ 2417349 w 7269194"/>
              <a:gd name="connsiteY1" fmla="*/ 2644538 h 8974052"/>
              <a:gd name="connsiteX2" fmla="*/ 4799867 w 7269194"/>
              <a:gd name="connsiteY2" fmla="*/ 258650 h 8974052"/>
              <a:gd name="connsiteX3" fmla="*/ 7247907 w 7269194"/>
              <a:gd name="connsiteY3" fmla="*/ 761172 h 8974052"/>
              <a:gd name="connsiteX4" fmla="*/ 5362152 w 7269194"/>
              <a:gd name="connsiteY4" fmla="*/ 4724427 h 8974052"/>
              <a:gd name="connsiteX5" fmla="*/ 3142839 w 7269194"/>
              <a:gd name="connsiteY5" fmla="*/ 8145480 h 8974052"/>
              <a:gd name="connsiteX6" fmla="*/ 321147 w 7269194"/>
              <a:gd name="connsiteY6" fmla="*/ 8380803 h 8974052"/>
              <a:gd name="connsiteX7" fmla="*/ 0 w 7269194"/>
              <a:gd name="connsiteY7" fmla="*/ 6399476 h 8974052"/>
              <a:gd name="connsiteX8" fmla="*/ 1460881 w 7269194"/>
              <a:gd name="connsiteY8" fmla="*/ 5775047 h 8974052"/>
              <a:gd name="connsiteX0" fmla="*/ 1460881 w 7278688"/>
              <a:gd name="connsiteY0" fmla="*/ 5775047 h 8974052"/>
              <a:gd name="connsiteX1" fmla="*/ 2417349 w 7278688"/>
              <a:gd name="connsiteY1" fmla="*/ 2644538 h 8974052"/>
              <a:gd name="connsiteX2" fmla="*/ 4799867 w 7278688"/>
              <a:gd name="connsiteY2" fmla="*/ 258650 h 8974052"/>
              <a:gd name="connsiteX3" fmla="*/ 7247907 w 7278688"/>
              <a:gd name="connsiteY3" fmla="*/ 761172 h 8974052"/>
              <a:gd name="connsiteX4" fmla="*/ 5362152 w 7278688"/>
              <a:gd name="connsiteY4" fmla="*/ 4724427 h 8974052"/>
              <a:gd name="connsiteX5" fmla="*/ 3142839 w 7278688"/>
              <a:gd name="connsiteY5" fmla="*/ 8145480 h 8974052"/>
              <a:gd name="connsiteX6" fmla="*/ 321147 w 7278688"/>
              <a:gd name="connsiteY6" fmla="*/ 8380803 h 8974052"/>
              <a:gd name="connsiteX7" fmla="*/ 0 w 7278688"/>
              <a:gd name="connsiteY7" fmla="*/ 6399476 h 8974052"/>
              <a:gd name="connsiteX8" fmla="*/ 1460881 w 7278688"/>
              <a:gd name="connsiteY8" fmla="*/ 5775047 h 8974052"/>
              <a:gd name="connsiteX0" fmla="*/ 1460881 w 7278688"/>
              <a:gd name="connsiteY0" fmla="*/ 5775047 h 8920980"/>
              <a:gd name="connsiteX1" fmla="*/ 2417349 w 7278688"/>
              <a:gd name="connsiteY1" fmla="*/ 2644538 h 8920980"/>
              <a:gd name="connsiteX2" fmla="*/ 4799867 w 7278688"/>
              <a:gd name="connsiteY2" fmla="*/ 258650 h 8920980"/>
              <a:gd name="connsiteX3" fmla="*/ 7247907 w 7278688"/>
              <a:gd name="connsiteY3" fmla="*/ 761172 h 8920980"/>
              <a:gd name="connsiteX4" fmla="*/ 5362152 w 7278688"/>
              <a:gd name="connsiteY4" fmla="*/ 4724427 h 8920980"/>
              <a:gd name="connsiteX5" fmla="*/ 3301939 w 7278688"/>
              <a:gd name="connsiteY5" fmla="*/ 8048694 h 8920980"/>
              <a:gd name="connsiteX6" fmla="*/ 321147 w 7278688"/>
              <a:gd name="connsiteY6" fmla="*/ 8380803 h 8920980"/>
              <a:gd name="connsiteX7" fmla="*/ 0 w 7278688"/>
              <a:gd name="connsiteY7" fmla="*/ 6399476 h 8920980"/>
              <a:gd name="connsiteX8" fmla="*/ 1460881 w 7278688"/>
              <a:gd name="connsiteY8" fmla="*/ 5775047 h 8920980"/>
              <a:gd name="connsiteX0" fmla="*/ 1460881 w 7278688"/>
              <a:gd name="connsiteY0" fmla="*/ 5775047 h 8920978"/>
              <a:gd name="connsiteX1" fmla="*/ 2417349 w 7278688"/>
              <a:gd name="connsiteY1" fmla="*/ 2644538 h 8920978"/>
              <a:gd name="connsiteX2" fmla="*/ 4799867 w 7278688"/>
              <a:gd name="connsiteY2" fmla="*/ 258650 h 8920978"/>
              <a:gd name="connsiteX3" fmla="*/ 7247907 w 7278688"/>
              <a:gd name="connsiteY3" fmla="*/ 761172 h 8920978"/>
              <a:gd name="connsiteX4" fmla="*/ 5362152 w 7278688"/>
              <a:gd name="connsiteY4" fmla="*/ 4724427 h 8920978"/>
              <a:gd name="connsiteX5" fmla="*/ 3301939 w 7278688"/>
              <a:gd name="connsiteY5" fmla="*/ 8048694 h 8920978"/>
              <a:gd name="connsiteX6" fmla="*/ 321147 w 7278688"/>
              <a:gd name="connsiteY6" fmla="*/ 8380803 h 8920978"/>
              <a:gd name="connsiteX7" fmla="*/ 0 w 7278688"/>
              <a:gd name="connsiteY7" fmla="*/ 6399476 h 8920978"/>
              <a:gd name="connsiteX8" fmla="*/ 1460881 w 7278688"/>
              <a:gd name="connsiteY8" fmla="*/ 5775047 h 892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8688" h="8920978">
                <a:moveTo>
                  <a:pt x="1460881" y="5775047"/>
                </a:moveTo>
                <a:cubicBezTo>
                  <a:pt x="1863772" y="5149224"/>
                  <a:pt x="1860851" y="3563938"/>
                  <a:pt x="2417349" y="2644538"/>
                </a:cubicBezTo>
                <a:cubicBezTo>
                  <a:pt x="2973847" y="1725139"/>
                  <a:pt x="4624466" y="1237913"/>
                  <a:pt x="4799867" y="258650"/>
                </a:cubicBezTo>
                <a:cubicBezTo>
                  <a:pt x="4862451" y="10862"/>
                  <a:pt x="6720073" y="-346850"/>
                  <a:pt x="7247907" y="761172"/>
                </a:cubicBezTo>
                <a:cubicBezTo>
                  <a:pt x="7565846" y="1774276"/>
                  <a:pt x="5314914" y="2484947"/>
                  <a:pt x="5362152" y="4724427"/>
                </a:cubicBezTo>
                <a:cubicBezTo>
                  <a:pt x="5337787" y="6242432"/>
                  <a:pt x="4454990" y="6985928"/>
                  <a:pt x="3301939" y="8048694"/>
                </a:cubicBezTo>
                <a:cubicBezTo>
                  <a:pt x="1819247" y="9398075"/>
                  <a:pt x="804575" y="8911575"/>
                  <a:pt x="321147" y="8380803"/>
                </a:cubicBezTo>
                <a:cubicBezTo>
                  <a:pt x="58270" y="7575191"/>
                  <a:pt x="645126" y="7358138"/>
                  <a:pt x="0" y="6399476"/>
                </a:cubicBezTo>
                <a:cubicBezTo>
                  <a:pt x="291621" y="5597135"/>
                  <a:pt x="1057990" y="6400870"/>
                  <a:pt x="1460881" y="5775047"/>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Wave 12">
            <a:extLst>
              <a:ext uri="{FF2B5EF4-FFF2-40B4-BE49-F238E27FC236}">
                <a16:creationId xmlns:a16="http://schemas.microsoft.com/office/drawing/2014/main" id="{186E0274-C819-4648-B23E-1649FDD68590}"/>
              </a:ext>
            </a:extLst>
          </p:cNvPr>
          <p:cNvSpPr/>
          <p:nvPr/>
        </p:nvSpPr>
        <p:spPr>
          <a:xfrm rot="621708" flipV="1">
            <a:off x="-494248"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extBox 13">
            <a:extLst>
              <a:ext uri="{FF2B5EF4-FFF2-40B4-BE49-F238E27FC236}">
                <a16:creationId xmlns:a16="http://schemas.microsoft.com/office/drawing/2014/main" id="{72294DB0-6555-47D9-ADEC-FCBD4D38312A}"/>
              </a:ext>
            </a:extLst>
          </p:cNvPr>
          <p:cNvSpPr txBox="1"/>
          <p:nvPr/>
        </p:nvSpPr>
        <p:spPr>
          <a:xfrm>
            <a:off x="-1473287" y="84326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01</a:t>
            </a:r>
            <a:endParaRPr lang="en-US" sz="41300" b="1" spc="-1000" dirty="0">
              <a:solidFill>
                <a:schemeClr val="bg1"/>
              </a:solidFill>
              <a:latin typeface="Century Gothic" panose="020B0502020202020204" pitchFamily="34" charset="0"/>
            </a:endParaRPr>
          </a:p>
        </p:txBody>
      </p:sp>
      <p:sp>
        <p:nvSpPr>
          <p:cNvPr id="21" name="TextBox 20">
            <a:extLst>
              <a:ext uri="{FF2B5EF4-FFF2-40B4-BE49-F238E27FC236}">
                <a16:creationId xmlns:a16="http://schemas.microsoft.com/office/drawing/2014/main" id="{6E5AF001-E5C0-477D-A2DB-4F5B31EC9CAB}"/>
              </a:ext>
            </a:extLst>
          </p:cNvPr>
          <p:cNvSpPr txBox="1"/>
          <p:nvPr/>
        </p:nvSpPr>
        <p:spPr>
          <a:xfrm>
            <a:off x="3431706" y="1823777"/>
            <a:ext cx="5331294" cy="1938992"/>
          </a:xfrm>
          <a:prstGeom prst="rect">
            <a:avLst/>
          </a:prstGeom>
          <a:noFill/>
        </p:spPr>
        <p:txBody>
          <a:bodyPr wrap="square" rtlCol="0">
            <a:spAutoFit/>
          </a:bodyPr>
          <a:lstStyle/>
          <a:p>
            <a:pPr algn="r"/>
            <a:r>
              <a:rPr lang="en-MY" sz="4000" spc="-100" dirty="0">
                <a:solidFill>
                  <a:srgbClr val="419ED7"/>
                </a:solidFill>
                <a:latin typeface="Source Sans Pro Black" panose="020B0803030403020204" pitchFamily="34" charset="0"/>
              </a:rPr>
              <a:t>Common attributes of a successful online learner</a:t>
            </a:r>
          </a:p>
        </p:txBody>
      </p:sp>
      <p:grpSp>
        <p:nvGrpSpPr>
          <p:cNvPr id="8" name="Group 7">
            <a:extLst>
              <a:ext uri="{FF2B5EF4-FFF2-40B4-BE49-F238E27FC236}">
                <a16:creationId xmlns:a16="http://schemas.microsoft.com/office/drawing/2014/main" id="{2DB22C96-5C90-4C1E-88A9-C2FD6B9EAD07}"/>
              </a:ext>
            </a:extLst>
          </p:cNvPr>
          <p:cNvGrpSpPr/>
          <p:nvPr/>
        </p:nvGrpSpPr>
        <p:grpSpPr>
          <a:xfrm>
            <a:off x="3226202" y="1668966"/>
            <a:ext cx="365760" cy="365760"/>
            <a:chOff x="4048054" y="3409950"/>
            <a:chExt cx="365760" cy="365760"/>
          </a:xfrm>
        </p:grpSpPr>
        <p:cxnSp>
          <p:nvCxnSpPr>
            <p:cNvPr id="9" name="Straight Connector 8">
              <a:extLst>
                <a:ext uri="{FF2B5EF4-FFF2-40B4-BE49-F238E27FC236}">
                  <a16:creationId xmlns:a16="http://schemas.microsoft.com/office/drawing/2014/main" id="{37534CF4-1285-4238-A78F-112338FB77F7}"/>
                </a:ext>
              </a:extLst>
            </p:cNvPr>
            <p:cNvCxnSpPr>
              <a:cxnSpLocks/>
            </p:cNvCxnSpPr>
            <p:nvPr/>
          </p:nvCxnSpPr>
          <p:spPr>
            <a:xfrm>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650363C-E1E2-4676-886A-8F837E5925B3}"/>
                </a:ext>
              </a:extLst>
            </p:cNvPr>
            <p:cNvCxnSpPr>
              <a:cxnSpLocks/>
            </p:cNvCxnSpPr>
            <p:nvPr/>
          </p:nvCxnSpPr>
          <p:spPr>
            <a:xfrm rot="5400000">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A1BA4E3A-8E06-49CF-939A-E96B4AEDE92E}"/>
              </a:ext>
            </a:extLst>
          </p:cNvPr>
          <p:cNvGrpSpPr/>
          <p:nvPr/>
        </p:nvGrpSpPr>
        <p:grpSpPr>
          <a:xfrm>
            <a:off x="7313364" y="3779520"/>
            <a:ext cx="1370290" cy="182880"/>
            <a:chOff x="7381134" y="1320692"/>
            <a:chExt cx="1370290" cy="182880"/>
          </a:xfrm>
        </p:grpSpPr>
        <p:sp>
          <p:nvSpPr>
            <p:cNvPr id="15" name="Oval 14">
              <a:extLst>
                <a:ext uri="{FF2B5EF4-FFF2-40B4-BE49-F238E27FC236}">
                  <a16:creationId xmlns:a16="http://schemas.microsoft.com/office/drawing/2014/main" id="{B5705F9D-1D42-4C76-B87A-D0B9669E11E6}"/>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54EFE01-4CD3-45BE-A408-F2F6EE720BED}"/>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B8710A5-3C5B-47EA-88F5-08CAF6DB89B3}"/>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9696736-1F32-445C-8E28-CBA8A2084D1F}"/>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8ECFB70-8224-484F-A866-040AA102A00E}"/>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AC84B57B-6BDA-4B17-BFE9-33F8F31A81EE}"/>
              </a:ext>
            </a:extLst>
          </p:cNvPr>
          <p:cNvSpPr txBox="1"/>
          <p:nvPr/>
        </p:nvSpPr>
        <p:spPr>
          <a:xfrm>
            <a:off x="-4343400" y="2248585"/>
            <a:ext cx="4367860" cy="646331"/>
          </a:xfrm>
          <a:prstGeom prst="rect">
            <a:avLst/>
          </a:prstGeom>
          <a:noFill/>
        </p:spPr>
        <p:txBody>
          <a:bodyPr wrap="square" rtlCol="0">
            <a:spAutoFit/>
          </a:bodyPr>
          <a:lstStyle/>
          <a:p>
            <a:pPr algn="ctr"/>
            <a:r>
              <a:rPr lang="en-MY" sz="3600" spc="-100" dirty="0">
                <a:solidFill>
                  <a:srgbClr val="419ED7"/>
                </a:solidFill>
                <a:latin typeface="Source Sans Pro" panose="020B0503030403020204" pitchFamily="34" charset="0"/>
              </a:rPr>
              <a:t>Ask yourself,</a:t>
            </a:r>
          </a:p>
        </p:txBody>
      </p:sp>
    </p:spTree>
    <p:extLst>
      <p:ext uri="{BB962C8B-B14F-4D97-AF65-F5344CB8AC3E}">
        <p14:creationId xmlns:p14="http://schemas.microsoft.com/office/powerpoint/2010/main" val="58044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92" y="-332180"/>
            <a:ext cx="2411366" cy="2459736"/>
          </a:xfrm>
          <a:prstGeom prst="rect">
            <a:avLst/>
          </a:prstGeom>
          <a:solidFill>
            <a:schemeClr val="bg1">
              <a:lumMod val="75000"/>
            </a:schemeClr>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2178"/>
            <a:ext cx="2425452" cy="2463572"/>
          </a:xfrm>
          <a:prstGeom prst="rect">
            <a:avLst/>
          </a:prstGeom>
          <a:solidFill>
            <a:srgbClr val="F3B78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2178"/>
            <a:ext cx="2422698" cy="2463572"/>
          </a:xfrm>
          <a:prstGeom prst="rect">
            <a:avLst/>
          </a:prstGeom>
          <a:solidFill>
            <a:schemeClr val="bg1">
              <a:lumMod val="7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2180"/>
            <a:ext cx="2295000"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4738"/>
            <a:ext cx="305279" cy="456125"/>
          </a:xfrm>
          <a:prstGeom prst="rightArrow">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19338"/>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6638"/>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79524"/>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1</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7057"/>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rgbClr val="EFA06B"/>
                  </a:solidFill>
                  <a:latin typeface="Berlin Sans FB" panose="020E0602020502020306" pitchFamily="34" charset="0"/>
                  <a:ea typeface="Adobe Fangsong Std R" pitchFamily="18" charset="-128"/>
                  <a:cs typeface="Adobe Devanagari" pitchFamily="18" charset="0"/>
                </a:rPr>
                <a:t>2</a:t>
              </a:r>
              <a:endParaRPr lang="id-ID" sz="27000" dirty="0">
                <a:solidFill>
                  <a:srgbClr val="EFA06B"/>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2474"/>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3</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38351" y="-1314450"/>
            <a:ext cx="2180142" cy="4247317"/>
            <a:chOff x="6838351"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38351" y="320938"/>
              <a:ext cx="1915910" cy="4247317"/>
            </a:xfrm>
            <a:prstGeom prst="rect">
              <a:avLst/>
            </a:prstGeom>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4</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937"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1998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67" name="Rectangle 66">
            <a:extLst>
              <a:ext uri="{FF2B5EF4-FFF2-40B4-BE49-F238E27FC236}">
                <a16:creationId xmlns:a16="http://schemas.microsoft.com/office/drawing/2014/main" id="{7BB269F2-E653-425F-8531-52D410E12635}"/>
              </a:ext>
            </a:extLst>
          </p:cNvPr>
          <p:cNvSpPr/>
          <p:nvPr/>
        </p:nvSpPr>
        <p:spPr>
          <a:xfrm>
            <a:off x="-23513" y="2127556"/>
            <a:ext cx="9167514" cy="3015944"/>
          </a:xfrm>
          <a:prstGeom prst="rect">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61" name="Group 60">
            <a:extLst>
              <a:ext uri="{FF2B5EF4-FFF2-40B4-BE49-F238E27FC236}">
                <a16:creationId xmlns:a16="http://schemas.microsoft.com/office/drawing/2014/main" id="{9E933F62-C940-488B-8225-CB0592EF1EE0}"/>
              </a:ext>
            </a:extLst>
          </p:cNvPr>
          <p:cNvGrpSpPr/>
          <p:nvPr/>
        </p:nvGrpSpPr>
        <p:grpSpPr>
          <a:xfrm>
            <a:off x="3886855" y="4799757"/>
            <a:ext cx="1370290" cy="182880"/>
            <a:chOff x="7381134" y="1320692"/>
            <a:chExt cx="1370290" cy="182880"/>
          </a:xfrm>
        </p:grpSpPr>
        <p:sp>
          <p:nvSpPr>
            <p:cNvPr id="62" name="Oval 61">
              <a:extLst>
                <a:ext uri="{FF2B5EF4-FFF2-40B4-BE49-F238E27FC236}">
                  <a16:creationId xmlns:a16="http://schemas.microsoft.com/office/drawing/2014/main" id="{20BDCA46-0409-458F-B304-2B3FEF391693}"/>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A9E50AD-320D-4187-AAD3-E2B3FA2668D4}"/>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DE57CF03-056C-4E58-908D-26D159AB34BF}"/>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F84FC88-3A2A-4CBE-8468-7E7525A820AF}"/>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2FC9F2BA-C529-424A-9F45-DB9ABE85D464}"/>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Oval 1">
            <a:extLst>
              <a:ext uri="{FF2B5EF4-FFF2-40B4-BE49-F238E27FC236}">
                <a16:creationId xmlns:a16="http://schemas.microsoft.com/office/drawing/2014/main" id="{DE33BBEE-70BB-4A46-98D0-55FC5109CD13}"/>
              </a:ext>
            </a:extLst>
          </p:cNvPr>
          <p:cNvSpPr/>
          <p:nvPr/>
        </p:nvSpPr>
        <p:spPr>
          <a:xfrm>
            <a:off x="850283" y="2774826"/>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a:solidFill>
                  <a:srgbClr val="F3B78F"/>
                </a:solidFill>
                <a:latin typeface="Source Sans Pro Black" panose="020B0803030403020204" pitchFamily="34" charset="0"/>
                <a:ea typeface="Source Sans Pro Black" panose="020B0803030403020204" pitchFamily="34" charset="0"/>
              </a:rPr>
              <a:t>S</a:t>
            </a:r>
          </a:p>
        </p:txBody>
      </p:sp>
      <p:sp>
        <p:nvSpPr>
          <p:cNvPr id="35" name="Oval 34">
            <a:extLst>
              <a:ext uri="{FF2B5EF4-FFF2-40B4-BE49-F238E27FC236}">
                <a16:creationId xmlns:a16="http://schemas.microsoft.com/office/drawing/2014/main" id="{BE18A0FA-1A39-4504-B5D9-A427100D17B2}"/>
              </a:ext>
            </a:extLst>
          </p:cNvPr>
          <p:cNvSpPr/>
          <p:nvPr/>
        </p:nvSpPr>
        <p:spPr>
          <a:xfrm>
            <a:off x="2430674" y="2774735"/>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a:solidFill>
                  <a:srgbClr val="F3B78F"/>
                </a:solidFill>
                <a:latin typeface="Source Sans Pro Black" panose="020B0803030403020204" pitchFamily="34" charset="0"/>
                <a:ea typeface="Source Sans Pro Black" panose="020B0803030403020204" pitchFamily="34" charset="0"/>
              </a:rPr>
              <a:t>M</a:t>
            </a:r>
          </a:p>
        </p:txBody>
      </p:sp>
      <p:sp>
        <p:nvSpPr>
          <p:cNvPr id="36" name="Oval 35">
            <a:extLst>
              <a:ext uri="{FF2B5EF4-FFF2-40B4-BE49-F238E27FC236}">
                <a16:creationId xmlns:a16="http://schemas.microsoft.com/office/drawing/2014/main" id="{F68A7D2C-36B8-444C-9AF7-BA26E1BFA798}"/>
              </a:ext>
            </a:extLst>
          </p:cNvPr>
          <p:cNvSpPr/>
          <p:nvPr/>
        </p:nvSpPr>
        <p:spPr>
          <a:xfrm>
            <a:off x="4023360"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a:solidFill>
                  <a:srgbClr val="F3B78F"/>
                </a:solidFill>
                <a:latin typeface="Source Sans Pro Black" panose="020B0803030403020204" pitchFamily="34" charset="0"/>
                <a:ea typeface="Source Sans Pro Black" panose="020B0803030403020204" pitchFamily="34" charset="0"/>
              </a:rPr>
              <a:t>A</a:t>
            </a:r>
          </a:p>
        </p:txBody>
      </p:sp>
      <p:sp>
        <p:nvSpPr>
          <p:cNvPr id="37" name="Oval 36">
            <a:extLst>
              <a:ext uri="{FF2B5EF4-FFF2-40B4-BE49-F238E27FC236}">
                <a16:creationId xmlns:a16="http://schemas.microsoft.com/office/drawing/2014/main" id="{3E1B924A-3FFF-48F0-830D-8C5B26FF2068}"/>
              </a:ext>
            </a:extLst>
          </p:cNvPr>
          <p:cNvSpPr/>
          <p:nvPr/>
        </p:nvSpPr>
        <p:spPr>
          <a:xfrm>
            <a:off x="5549123"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a:solidFill>
                  <a:srgbClr val="F3B78F"/>
                </a:solidFill>
                <a:latin typeface="Source Sans Pro Black" panose="020B0803030403020204" pitchFamily="34" charset="0"/>
                <a:ea typeface="Source Sans Pro Black" panose="020B0803030403020204" pitchFamily="34" charset="0"/>
              </a:rPr>
              <a:t>R</a:t>
            </a:r>
          </a:p>
        </p:txBody>
      </p:sp>
      <p:sp>
        <p:nvSpPr>
          <p:cNvPr id="38" name="Oval 37">
            <a:extLst>
              <a:ext uri="{FF2B5EF4-FFF2-40B4-BE49-F238E27FC236}">
                <a16:creationId xmlns:a16="http://schemas.microsoft.com/office/drawing/2014/main" id="{5439AF43-CCCE-4212-81A0-E6DF74D1F9BD}"/>
              </a:ext>
            </a:extLst>
          </p:cNvPr>
          <p:cNvSpPr/>
          <p:nvPr/>
        </p:nvSpPr>
        <p:spPr>
          <a:xfrm>
            <a:off x="7078221"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800" dirty="0">
                <a:solidFill>
                  <a:srgbClr val="F3B78F"/>
                </a:solidFill>
                <a:latin typeface="Source Sans Pro Black" panose="020B0803030403020204" pitchFamily="34" charset="0"/>
                <a:ea typeface="Source Sans Pro Black" panose="020B0803030403020204" pitchFamily="34" charset="0"/>
              </a:rPr>
              <a:t>T</a:t>
            </a:r>
          </a:p>
        </p:txBody>
      </p:sp>
      <p:sp>
        <p:nvSpPr>
          <p:cNvPr id="3" name="TextBox 2">
            <a:extLst>
              <a:ext uri="{FF2B5EF4-FFF2-40B4-BE49-F238E27FC236}">
                <a16:creationId xmlns:a16="http://schemas.microsoft.com/office/drawing/2014/main" id="{6048559C-D172-4E19-8E75-FC8136F5C359}"/>
              </a:ext>
            </a:extLst>
          </p:cNvPr>
          <p:cNvSpPr txBox="1"/>
          <p:nvPr/>
        </p:nvSpPr>
        <p:spPr>
          <a:xfrm>
            <a:off x="863388" y="3869207"/>
            <a:ext cx="1097280"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Specific</a:t>
            </a:r>
          </a:p>
        </p:txBody>
      </p:sp>
      <p:sp>
        <p:nvSpPr>
          <p:cNvPr id="40" name="TextBox 39">
            <a:extLst>
              <a:ext uri="{FF2B5EF4-FFF2-40B4-BE49-F238E27FC236}">
                <a16:creationId xmlns:a16="http://schemas.microsoft.com/office/drawing/2014/main" id="{A5183A52-975B-4790-B599-BAE3D29FAE98}"/>
              </a:ext>
            </a:extLst>
          </p:cNvPr>
          <p:cNvSpPr txBox="1"/>
          <p:nvPr/>
        </p:nvSpPr>
        <p:spPr>
          <a:xfrm>
            <a:off x="2182624" y="3870961"/>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Measurable</a:t>
            </a:r>
          </a:p>
        </p:txBody>
      </p:sp>
      <p:sp>
        <p:nvSpPr>
          <p:cNvPr id="44" name="TextBox 43">
            <a:extLst>
              <a:ext uri="{FF2B5EF4-FFF2-40B4-BE49-F238E27FC236}">
                <a16:creationId xmlns:a16="http://schemas.microsoft.com/office/drawing/2014/main" id="{187FF283-0473-44D8-B8BA-5C3D57937396}"/>
              </a:ext>
            </a:extLst>
          </p:cNvPr>
          <p:cNvSpPr txBox="1"/>
          <p:nvPr/>
        </p:nvSpPr>
        <p:spPr>
          <a:xfrm>
            <a:off x="3760896" y="3878818"/>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Achievable</a:t>
            </a:r>
          </a:p>
        </p:txBody>
      </p:sp>
      <p:sp>
        <p:nvSpPr>
          <p:cNvPr id="45" name="TextBox 44">
            <a:extLst>
              <a:ext uri="{FF2B5EF4-FFF2-40B4-BE49-F238E27FC236}">
                <a16:creationId xmlns:a16="http://schemas.microsoft.com/office/drawing/2014/main" id="{2910B72C-E78F-4B77-BC05-65698D265C2B}"/>
              </a:ext>
            </a:extLst>
          </p:cNvPr>
          <p:cNvSpPr txBox="1"/>
          <p:nvPr/>
        </p:nvSpPr>
        <p:spPr>
          <a:xfrm>
            <a:off x="5291187" y="3869207"/>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Relevant</a:t>
            </a:r>
          </a:p>
        </p:txBody>
      </p:sp>
      <p:sp>
        <p:nvSpPr>
          <p:cNvPr id="46" name="TextBox 45">
            <a:extLst>
              <a:ext uri="{FF2B5EF4-FFF2-40B4-BE49-F238E27FC236}">
                <a16:creationId xmlns:a16="http://schemas.microsoft.com/office/drawing/2014/main" id="{709A3B9E-1351-439C-BA56-97E8EFA44126}"/>
              </a:ext>
            </a:extLst>
          </p:cNvPr>
          <p:cNvSpPr txBox="1"/>
          <p:nvPr/>
        </p:nvSpPr>
        <p:spPr>
          <a:xfrm>
            <a:off x="6819953" y="3876663"/>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Timely</a:t>
            </a:r>
          </a:p>
        </p:txBody>
      </p:sp>
    </p:spTree>
    <p:extLst>
      <p:ext uri="{BB962C8B-B14F-4D97-AF65-F5344CB8AC3E}">
        <p14:creationId xmlns:p14="http://schemas.microsoft.com/office/powerpoint/2010/main" val="1412954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6" grpId="0" animBg="1"/>
      <p:bldP spid="37" grpId="0" animBg="1"/>
      <p:bldP spid="38" grpId="0" animBg="1"/>
      <p:bldP spid="3" grpId="0"/>
      <p:bldP spid="40" grpId="0"/>
      <p:bldP spid="44" grpId="0"/>
      <p:bldP spid="45" grpId="0"/>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92" y="-319642"/>
            <a:ext cx="2411366" cy="24597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4154"/>
            <a:ext cx="2425452"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4154"/>
            <a:ext cx="2422698" cy="2463572"/>
          </a:xfrm>
          <a:prstGeom prst="rect">
            <a:avLst/>
          </a:prstGeom>
          <a:solidFill>
            <a:srgbClr val="419ED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4156"/>
            <a:ext cx="2295000"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6714"/>
            <a:ext cx="305279" cy="4561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21314"/>
            <a:ext cx="305279" cy="456125"/>
          </a:xfrm>
          <a:prstGeom prst="rightArrow">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8614"/>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81500"/>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1</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9033"/>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2</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4450"/>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rgbClr val="2885BE"/>
                  </a:solidFill>
                  <a:latin typeface="Berlin Sans FB" panose="020E0602020502020306" pitchFamily="34" charset="0"/>
                  <a:ea typeface="Adobe Fangsong Std R" pitchFamily="18" charset="-128"/>
                  <a:cs typeface="Adobe Devanagari" pitchFamily="18" charset="0"/>
                </a:rPr>
                <a:t>3</a:t>
              </a:r>
              <a:endParaRPr lang="id-ID" sz="27000" dirty="0">
                <a:solidFill>
                  <a:srgbClr val="2885BE"/>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44116" y="-1314450"/>
            <a:ext cx="2180142" cy="4247317"/>
            <a:chOff x="6838351"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38351" y="320938"/>
              <a:ext cx="1915910" cy="4247317"/>
            </a:xfrm>
            <a:prstGeom prst="rect">
              <a:avLst/>
            </a:prstGeom>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4</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937"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1998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47" name="Rectangle 46">
            <a:extLst>
              <a:ext uri="{FF2B5EF4-FFF2-40B4-BE49-F238E27FC236}">
                <a16:creationId xmlns:a16="http://schemas.microsoft.com/office/drawing/2014/main" id="{86D10607-7252-487F-89C3-60379D0D2A35}"/>
              </a:ext>
            </a:extLst>
          </p:cNvPr>
          <p:cNvSpPr/>
          <p:nvPr/>
        </p:nvSpPr>
        <p:spPr>
          <a:xfrm>
            <a:off x="-23513" y="2127556"/>
            <a:ext cx="9167514" cy="3015944"/>
          </a:xfrm>
          <a:prstGeom prst="rect">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2" name="Rectangle 1">
            <a:extLst>
              <a:ext uri="{FF2B5EF4-FFF2-40B4-BE49-F238E27FC236}">
                <a16:creationId xmlns:a16="http://schemas.microsoft.com/office/drawing/2014/main" id="{0272F76E-2FC2-432D-B1B5-115BD86CA90A}"/>
              </a:ext>
            </a:extLst>
          </p:cNvPr>
          <p:cNvSpPr/>
          <p:nvPr/>
        </p:nvSpPr>
        <p:spPr>
          <a:xfrm>
            <a:off x="248498" y="2204322"/>
            <a:ext cx="8775760" cy="369332"/>
          </a:xfrm>
          <a:prstGeom prst="rect">
            <a:avLst/>
          </a:prstGeom>
        </p:spPr>
        <p:txBody>
          <a:bodyPr wrap="square">
            <a:spAutoFit/>
          </a:bodyPr>
          <a:lstStyle/>
          <a:p>
            <a:endParaRPr lang="en-US" dirty="0"/>
          </a:p>
        </p:txBody>
      </p:sp>
      <p:grpSp>
        <p:nvGrpSpPr>
          <p:cNvPr id="35" name="Group 34">
            <a:extLst>
              <a:ext uri="{FF2B5EF4-FFF2-40B4-BE49-F238E27FC236}">
                <a16:creationId xmlns:a16="http://schemas.microsoft.com/office/drawing/2014/main" id="{EAE7FC54-A18A-4D7B-85AD-02D397E14FA1}"/>
              </a:ext>
            </a:extLst>
          </p:cNvPr>
          <p:cNvGrpSpPr/>
          <p:nvPr/>
        </p:nvGrpSpPr>
        <p:grpSpPr>
          <a:xfrm>
            <a:off x="3886855" y="4799757"/>
            <a:ext cx="1370290" cy="182880"/>
            <a:chOff x="7381134" y="1320692"/>
            <a:chExt cx="1370290" cy="182880"/>
          </a:xfrm>
        </p:grpSpPr>
        <p:sp>
          <p:nvSpPr>
            <p:cNvPr id="40" name="Oval 39">
              <a:extLst>
                <a:ext uri="{FF2B5EF4-FFF2-40B4-BE49-F238E27FC236}">
                  <a16:creationId xmlns:a16="http://schemas.microsoft.com/office/drawing/2014/main" id="{5C3026F3-4E20-4A26-BA1D-307AB7053245}"/>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DF31BCE-3CEF-4A55-A448-46264A7C30E9}"/>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30637465-2BF2-4B72-98FF-DE188CCDFD84}"/>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B1F7115-9337-4386-8904-33372E2C4AF3}"/>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819939C1-6B84-4349-8B96-A8D46814229A}"/>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29574A2E-69DA-49B8-AE30-0C49C9BE5CA2}"/>
              </a:ext>
            </a:extLst>
          </p:cNvPr>
          <p:cNvSpPr/>
          <p:nvPr/>
        </p:nvSpPr>
        <p:spPr>
          <a:xfrm>
            <a:off x="973705" y="2964924"/>
            <a:ext cx="7212722" cy="1200329"/>
          </a:xfrm>
          <a:prstGeom prst="rect">
            <a:avLst/>
          </a:prstGeom>
        </p:spPr>
        <p:txBody>
          <a:bodyPr wrap="square">
            <a:spAutoFit/>
          </a:bodyPr>
          <a:lstStyle/>
          <a:p>
            <a:r>
              <a:rPr lang="en-US" sz="2400" i="1" dirty="0">
                <a:solidFill>
                  <a:schemeClr val="tx1">
                    <a:lumMod val="75000"/>
                    <a:lumOff val="25000"/>
                  </a:schemeClr>
                </a:solidFill>
                <a:latin typeface="Source Sans Pro" panose="020B0503030403020204" pitchFamily="34" charset="0"/>
                <a:ea typeface="Source Sans Pro" panose="020B0503030403020204" pitchFamily="34" charset="0"/>
              </a:rPr>
              <a:t>The key to building a self-directed learning habit is to make yourself </a:t>
            </a:r>
            <a:r>
              <a:rPr lang="en-US" sz="2400" b="1" i="1" dirty="0">
                <a:solidFill>
                  <a:schemeClr val="bg1"/>
                </a:solidFill>
                <a:latin typeface="Source Sans Pro" panose="020B0503030403020204" pitchFamily="34" charset="0"/>
                <a:ea typeface="Source Sans Pro" panose="020B0503030403020204" pitchFamily="34" charset="0"/>
              </a:rPr>
              <a:t>accountable</a:t>
            </a:r>
            <a:r>
              <a:rPr lang="en-US" sz="2400" i="1" dirty="0">
                <a:solidFill>
                  <a:schemeClr val="tx1">
                    <a:lumMod val="75000"/>
                    <a:lumOff val="25000"/>
                  </a:schemeClr>
                </a:solidFill>
                <a:latin typeface="Source Sans Pro" panose="020B0503030403020204" pitchFamily="34" charset="0"/>
                <a:ea typeface="Source Sans Pro" panose="020B0503030403020204" pitchFamily="34" charset="0"/>
              </a:rPr>
              <a:t>. Commit to learning a new skill with a close friend, colleague or family member.</a:t>
            </a:r>
          </a:p>
        </p:txBody>
      </p:sp>
      <p:sp>
        <p:nvSpPr>
          <p:cNvPr id="49" name="Rectangle 48">
            <a:extLst>
              <a:ext uri="{FF2B5EF4-FFF2-40B4-BE49-F238E27FC236}">
                <a16:creationId xmlns:a16="http://schemas.microsoft.com/office/drawing/2014/main" id="{C96F7460-B836-401D-8806-3B00CAB4E6C7}"/>
              </a:ext>
            </a:extLst>
          </p:cNvPr>
          <p:cNvSpPr/>
          <p:nvPr/>
        </p:nvSpPr>
        <p:spPr>
          <a:xfrm>
            <a:off x="723357" y="2274656"/>
            <a:ext cx="455283" cy="1446550"/>
          </a:xfrm>
          <a:prstGeom prst="rect">
            <a:avLst/>
          </a:prstGeom>
        </p:spPr>
        <p:txBody>
          <a:bodyPr wrap="square">
            <a:spAutoFit/>
          </a:bodyPr>
          <a:lstStyle/>
          <a:p>
            <a:r>
              <a:rPr lang="en-US" sz="8800" b="1" i="1" dirty="0">
                <a:solidFill>
                  <a:schemeClr val="bg1"/>
                </a:solidFill>
                <a:latin typeface="Montserrat" panose="00000500000000000000" pitchFamily="2" charset="0"/>
              </a:rPr>
              <a:t>“</a:t>
            </a:r>
            <a:endParaRPr lang="en-US" sz="8800" i="1" dirty="0">
              <a:solidFill>
                <a:schemeClr val="bg1"/>
              </a:solidFill>
            </a:endParaRPr>
          </a:p>
        </p:txBody>
      </p:sp>
    </p:spTree>
    <p:extLst>
      <p:ext uri="{BB962C8B-B14F-4D97-AF65-F5344CB8AC3E}">
        <p14:creationId xmlns:p14="http://schemas.microsoft.com/office/powerpoint/2010/main" val="114872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92" y="-319642"/>
            <a:ext cx="2411366" cy="24597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4154"/>
            <a:ext cx="2425452"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4154"/>
            <a:ext cx="2422698" cy="2463572"/>
          </a:xfrm>
          <a:prstGeom prst="rect">
            <a:avLst/>
          </a:prstGeom>
          <a:solidFill>
            <a:srgbClr val="419ED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4156"/>
            <a:ext cx="2295000"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6714"/>
            <a:ext cx="305279" cy="4561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21314"/>
            <a:ext cx="305279" cy="456125"/>
          </a:xfrm>
          <a:prstGeom prst="rightArrow">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8614"/>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81500"/>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1</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9033"/>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2</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4450"/>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rgbClr val="2885BE"/>
                  </a:solidFill>
                  <a:latin typeface="Berlin Sans FB" panose="020E0602020502020306" pitchFamily="34" charset="0"/>
                  <a:ea typeface="Adobe Fangsong Std R" pitchFamily="18" charset="-128"/>
                  <a:cs typeface="Adobe Devanagari" pitchFamily="18" charset="0"/>
                </a:rPr>
                <a:t>3</a:t>
              </a:r>
              <a:endParaRPr lang="id-ID" sz="27000" dirty="0">
                <a:solidFill>
                  <a:srgbClr val="2885BE"/>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44116" y="-1314450"/>
            <a:ext cx="2180142" cy="4247317"/>
            <a:chOff x="6838351"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38351" y="320938"/>
              <a:ext cx="1915910" cy="4247317"/>
            </a:xfrm>
            <a:prstGeom prst="rect">
              <a:avLst/>
            </a:prstGeom>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4</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40937"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1998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47" name="Rectangle 46">
            <a:extLst>
              <a:ext uri="{FF2B5EF4-FFF2-40B4-BE49-F238E27FC236}">
                <a16:creationId xmlns:a16="http://schemas.microsoft.com/office/drawing/2014/main" id="{86D10607-7252-487F-89C3-60379D0D2A35}"/>
              </a:ext>
            </a:extLst>
          </p:cNvPr>
          <p:cNvSpPr/>
          <p:nvPr/>
        </p:nvSpPr>
        <p:spPr>
          <a:xfrm>
            <a:off x="-23513" y="2127556"/>
            <a:ext cx="9167514" cy="3015944"/>
          </a:xfrm>
          <a:prstGeom prst="rect">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2" name="Rectangle 1">
            <a:extLst>
              <a:ext uri="{FF2B5EF4-FFF2-40B4-BE49-F238E27FC236}">
                <a16:creationId xmlns:a16="http://schemas.microsoft.com/office/drawing/2014/main" id="{0272F76E-2FC2-432D-B1B5-115BD86CA90A}"/>
              </a:ext>
            </a:extLst>
          </p:cNvPr>
          <p:cNvSpPr/>
          <p:nvPr/>
        </p:nvSpPr>
        <p:spPr>
          <a:xfrm>
            <a:off x="248498" y="2204322"/>
            <a:ext cx="8775760" cy="369332"/>
          </a:xfrm>
          <a:prstGeom prst="rect">
            <a:avLst/>
          </a:prstGeom>
        </p:spPr>
        <p:txBody>
          <a:bodyPr wrap="square">
            <a:spAutoFit/>
          </a:bodyPr>
          <a:lstStyle/>
          <a:p>
            <a:endParaRPr lang="en-US" dirty="0"/>
          </a:p>
        </p:txBody>
      </p:sp>
      <p:grpSp>
        <p:nvGrpSpPr>
          <p:cNvPr id="35" name="Group 34">
            <a:extLst>
              <a:ext uri="{FF2B5EF4-FFF2-40B4-BE49-F238E27FC236}">
                <a16:creationId xmlns:a16="http://schemas.microsoft.com/office/drawing/2014/main" id="{EAE7FC54-A18A-4D7B-85AD-02D397E14FA1}"/>
              </a:ext>
            </a:extLst>
          </p:cNvPr>
          <p:cNvGrpSpPr/>
          <p:nvPr/>
        </p:nvGrpSpPr>
        <p:grpSpPr>
          <a:xfrm>
            <a:off x="3886855" y="4799757"/>
            <a:ext cx="1370290" cy="182880"/>
            <a:chOff x="7381134" y="1320692"/>
            <a:chExt cx="1370290" cy="182880"/>
          </a:xfrm>
        </p:grpSpPr>
        <p:sp>
          <p:nvSpPr>
            <p:cNvPr id="40" name="Oval 39">
              <a:extLst>
                <a:ext uri="{FF2B5EF4-FFF2-40B4-BE49-F238E27FC236}">
                  <a16:creationId xmlns:a16="http://schemas.microsoft.com/office/drawing/2014/main" id="{5C3026F3-4E20-4A26-BA1D-307AB7053245}"/>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DF31BCE-3CEF-4A55-A448-46264A7C30E9}"/>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30637465-2BF2-4B72-98FF-DE188CCDFD84}"/>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B1F7115-9337-4386-8904-33372E2C4AF3}"/>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819939C1-6B84-4349-8B96-A8D46814229A}"/>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a:extLst>
              <a:ext uri="{FF2B5EF4-FFF2-40B4-BE49-F238E27FC236}">
                <a16:creationId xmlns:a16="http://schemas.microsoft.com/office/drawing/2014/main" id="{CEC372D8-52C9-4845-93FE-F75009D0C434}"/>
              </a:ext>
            </a:extLst>
          </p:cNvPr>
          <p:cNvSpPr/>
          <p:nvPr/>
        </p:nvSpPr>
        <p:spPr>
          <a:xfrm>
            <a:off x="850283" y="2774826"/>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0" name="Oval 49">
            <a:extLst>
              <a:ext uri="{FF2B5EF4-FFF2-40B4-BE49-F238E27FC236}">
                <a16:creationId xmlns:a16="http://schemas.microsoft.com/office/drawing/2014/main" id="{B43B2B01-2BA9-4042-909C-E6327A84DB22}"/>
              </a:ext>
            </a:extLst>
          </p:cNvPr>
          <p:cNvSpPr/>
          <p:nvPr/>
        </p:nvSpPr>
        <p:spPr>
          <a:xfrm>
            <a:off x="2430674" y="2774735"/>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1" name="Oval 50">
            <a:extLst>
              <a:ext uri="{FF2B5EF4-FFF2-40B4-BE49-F238E27FC236}">
                <a16:creationId xmlns:a16="http://schemas.microsoft.com/office/drawing/2014/main" id="{16CF02DF-A567-4632-A923-9CB53F7DA21D}"/>
              </a:ext>
            </a:extLst>
          </p:cNvPr>
          <p:cNvSpPr/>
          <p:nvPr/>
        </p:nvSpPr>
        <p:spPr>
          <a:xfrm>
            <a:off x="4023360"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2" name="Oval 51">
            <a:extLst>
              <a:ext uri="{FF2B5EF4-FFF2-40B4-BE49-F238E27FC236}">
                <a16:creationId xmlns:a16="http://schemas.microsoft.com/office/drawing/2014/main" id="{833AA454-A837-417A-A5F6-AF5603B1D643}"/>
              </a:ext>
            </a:extLst>
          </p:cNvPr>
          <p:cNvSpPr/>
          <p:nvPr/>
        </p:nvSpPr>
        <p:spPr>
          <a:xfrm>
            <a:off x="5549123"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3" name="Oval 52">
            <a:extLst>
              <a:ext uri="{FF2B5EF4-FFF2-40B4-BE49-F238E27FC236}">
                <a16:creationId xmlns:a16="http://schemas.microsoft.com/office/drawing/2014/main" id="{6EB365B2-31DF-4F97-BAEA-1B82B5E63E7F}"/>
              </a:ext>
            </a:extLst>
          </p:cNvPr>
          <p:cNvSpPr/>
          <p:nvPr/>
        </p:nvSpPr>
        <p:spPr>
          <a:xfrm>
            <a:off x="7078221"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4" name="TextBox 53">
            <a:extLst>
              <a:ext uri="{FF2B5EF4-FFF2-40B4-BE49-F238E27FC236}">
                <a16:creationId xmlns:a16="http://schemas.microsoft.com/office/drawing/2014/main" id="{43733230-8272-48C3-82CA-498BC1D79D31}"/>
              </a:ext>
            </a:extLst>
          </p:cNvPr>
          <p:cNvSpPr txBox="1"/>
          <p:nvPr/>
        </p:nvSpPr>
        <p:spPr>
          <a:xfrm>
            <a:off x="863388" y="3869207"/>
            <a:ext cx="1097280"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Skype</a:t>
            </a:r>
          </a:p>
        </p:txBody>
      </p:sp>
      <p:sp>
        <p:nvSpPr>
          <p:cNvPr id="55" name="TextBox 54">
            <a:extLst>
              <a:ext uri="{FF2B5EF4-FFF2-40B4-BE49-F238E27FC236}">
                <a16:creationId xmlns:a16="http://schemas.microsoft.com/office/drawing/2014/main" id="{30CBEF35-1B0C-428B-97A0-7A89152701AC}"/>
              </a:ext>
            </a:extLst>
          </p:cNvPr>
          <p:cNvSpPr txBox="1"/>
          <p:nvPr/>
        </p:nvSpPr>
        <p:spPr>
          <a:xfrm>
            <a:off x="2182624" y="3870961"/>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Trello</a:t>
            </a:r>
          </a:p>
        </p:txBody>
      </p:sp>
      <p:sp>
        <p:nvSpPr>
          <p:cNvPr id="59" name="TextBox 58">
            <a:extLst>
              <a:ext uri="{FF2B5EF4-FFF2-40B4-BE49-F238E27FC236}">
                <a16:creationId xmlns:a16="http://schemas.microsoft.com/office/drawing/2014/main" id="{8B92D5D5-1865-4ADD-9186-1EB20DE7C1B8}"/>
              </a:ext>
            </a:extLst>
          </p:cNvPr>
          <p:cNvSpPr txBox="1"/>
          <p:nvPr/>
        </p:nvSpPr>
        <p:spPr>
          <a:xfrm>
            <a:off x="3760896" y="3878818"/>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Google Drive</a:t>
            </a:r>
          </a:p>
        </p:txBody>
      </p:sp>
      <p:sp>
        <p:nvSpPr>
          <p:cNvPr id="61" name="TextBox 60">
            <a:extLst>
              <a:ext uri="{FF2B5EF4-FFF2-40B4-BE49-F238E27FC236}">
                <a16:creationId xmlns:a16="http://schemas.microsoft.com/office/drawing/2014/main" id="{D5A8F18D-5BB6-4CF1-AF2C-E6762250785A}"/>
              </a:ext>
            </a:extLst>
          </p:cNvPr>
          <p:cNvSpPr txBox="1"/>
          <p:nvPr/>
        </p:nvSpPr>
        <p:spPr>
          <a:xfrm>
            <a:off x="5291187" y="3869207"/>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Google Docs</a:t>
            </a:r>
          </a:p>
        </p:txBody>
      </p:sp>
      <p:sp>
        <p:nvSpPr>
          <p:cNvPr id="62" name="TextBox 61">
            <a:extLst>
              <a:ext uri="{FF2B5EF4-FFF2-40B4-BE49-F238E27FC236}">
                <a16:creationId xmlns:a16="http://schemas.microsoft.com/office/drawing/2014/main" id="{568D300C-2665-4934-B571-9A3F5C1CF13C}"/>
              </a:ext>
            </a:extLst>
          </p:cNvPr>
          <p:cNvSpPr txBox="1"/>
          <p:nvPr/>
        </p:nvSpPr>
        <p:spPr>
          <a:xfrm>
            <a:off x="6819953" y="3876663"/>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Office365</a:t>
            </a:r>
          </a:p>
        </p:txBody>
      </p:sp>
      <p:pic>
        <p:nvPicPr>
          <p:cNvPr id="10" name="Picture 9">
            <a:extLst>
              <a:ext uri="{FF2B5EF4-FFF2-40B4-BE49-F238E27FC236}">
                <a16:creationId xmlns:a16="http://schemas.microsoft.com/office/drawing/2014/main" id="{91231B43-F275-417B-BA84-5F11668DAB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0603" y="2951373"/>
            <a:ext cx="731520" cy="731520"/>
          </a:xfrm>
          <a:prstGeom prst="rect">
            <a:avLst/>
          </a:prstGeom>
        </p:spPr>
      </p:pic>
      <p:pic>
        <p:nvPicPr>
          <p:cNvPr id="15" name="Picture 14">
            <a:extLst>
              <a:ext uri="{FF2B5EF4-FFF2-40B4-BE49-F238E27FC236}">
                <a16:creationId xmlns:a16="http://schemas.microsoft.com/office/drawing/2014/main" id="{F37BCC2E-5DA0-4E90-9184-9557845179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3554" y="2958874"/>
            <a:ext cx="731520" cy="731520"/>
          </a:xfrm>
          <a:prstGeom prst="rect">
            <a:avLst/>
          </a:prstGeom>
        </p:spPr>
      </p:pic>
      <p:pic>
        <p:nvPicPr>
          <p:cNvPr id="22" name="Picture 21" descr="A close up of graphics&#10;&#10;Description automatically generated">
            <a:extLst>
              <a:ext uri="{FF2B5EF4-FFF2-40B4-BE49-F238E27FC236}">
                <a16:creationId xmlns:a16="http://schemas.microsoft.com/office/drawing/2014/main" id="{7F7731EC-EF86-4FC5-BB2D-EEC18BE6AC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5723" y="2952162"/>
            <a:ext cx="731520" cy="731520"/>
          </a:xfrm>
          <a:prstGeom prst="rect">
            <a:avLst/>
          </a:prstGeom>
        </p:spPr>
      </p:pic>
      <p:pic>
        <p:nvPicPr>
          <p:cNvPr id="24" name="Picture 23" descr="A close up of a card&#10;&#10;Description automatically generated">
            <a:extLst>
              <a:ext uri="{FF2B5EF4-FFF2-40B4-BE49-F238E27FC236}">
                <a16:creationId xmlns:a16="http://schemas.microsoft.com/office/drawing/2014/main" id="{BF99AD39-0F11-4AD8-B5E9-CEDA84E95B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06240" y="2958874"/>
            <a:ext cx="731520" cy="731520"/>
          </a:xfrm>
          <a:prstGeom prst="rect">
            <a:avLst/>
          </a:prstGeom>
        </p:spPr>
      </p:pic>
      <p:pic>
        <p:nvPicPr>
          <p:cNvPr id="26" name="Picture 25">
            <a:extLst>
              <a:ext uri="{FF2B5EF4-FFF2-40B4-BE49-F238E27FC236}">
                <a16:creationId xmlns:a16="http://schemas.microsoft.com/office/drawing/2014/main" id="{A6E2DE5A-4FAE-4AE4-9749-63F97B7739B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6776" y="2953012"/>
            <a:ext cx="731520" cy="731520"/>
          </a:xfrm>
          <a:prstGeom prst="rect">
            <a:avLst/>
          </a:prstGeom>
        </p:spPr>
      </p:pic>
    </p:spTree>
    <p:extLst>
      <p:ext uri="{BB962C8B-B14F-4D97-AF65-F5344CB8AC3E}">
        <p14:creationId xmlns:p14="http://schemas.microsoft.com/office/powerpoint/2010/main" val="405301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anim calcmode="lin" valueType="num">
                                      <p:cBhvr>
                                        <p:cTn id="8" dur="500" fill="hold"/>
                                        <p:tgtEl>
                                          <p:spTgt spid="48"/>
                                        </p:tgtEl>
                                        <p:attrNameLst>
                                          <p:attrName>ppt_x</p:attrName>
                                        </p:attrNameLst>
                                      </p:cBhvr>
                                      <p:tavLst>
                                        <p:tav tm="0">
                                          <p:val>
                                            <p:strVal val="#ppt_x"/>
                                          </p:val>
                                        </p:tav>
                                        <p:tav tm="100000">
                                          <p:val>
                                            <p:strVal val="#ppt_x"/>
                                          </p:val>
                                        </p:tav>
                                      </p:tavLst>
                                    </p:anim>
                                    <p:anim calcmode="lin" valueType="num">
                                      <p:cBhvr>
                                        <p:cTn id="9" dur="5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anim calcmode="lin" valueType="num">
                                      <p:cBhvr>
                                        <p:cTn id="18" dur="500" fill="hold"/>
                                        <p:tgtEl>
                                          <p:spTgt spid="54"/>
                                        </p:tgtEl>
                                        <p:attrNameLst>
                                          <p:attrName>ppt_x</p:attrName>
                                        </p:attrNameLst>
                                      </p:cBhvr>
                                      <p:tavLst>
                                        <p:tav tm="0">
                                          <p:val>
                                            <p:strVal val="#ppt_x"/>
                                          </p:val>
                                        </p:tav>
                                        <p:tav tm="100000">
                                          <p:val>
                                            <p:strVal val="#ppt_x"/>
                                          </p:val>
                                        </p:tav>
                                      </p:tavLst>
                                    </p:anim>
                                    <p:anim calcmode="lin" valueType="num">
                                      <p:cBhvr>
                                        <p:cTn id="19"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anim calcmode="lin" valueType="num">
                                      <p:cBhvr>
                                        <p:cTn id="25" dur="500" fill="hold"/>
                                        <p:tgtEl>
                                          <p:spTgt spid="50"/>
                                        </p:tgtEl>
                                        <p:attrNameLst>
                                          <p:attrName>ppt_x</p:attrName>
                                        </p:attrNameLst>
                                      </p:cBhvr>
                                      <p:tavLst>
                                        <p:tav tm="0">
                                          <p:val>
                                            <p:strVal val="#ppt_x"/>
                                          </p:val>
                                        </p:tav>
                                        <p:tav tm="100000">
                                          <p:val>
                                            <p:strVal val="#ppt_x"/>
                                          </p:val>
                                        </p:tav>
                                      </p:tavLst>
                                    </p:anim>
                                    <p:anim calcmode="lin" valueType="num">
                                      <p:cBhvr>
                                        <p:cTn id="26" dur="500" fill="hold"/>
                                        <p:tgtEl>
                                          <p:spTgt spid="5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anim calcmode="lin" valueType="num">
                                      <p:cBhvr>
                                        <p:cTn id="35" dur="500" fill="hold"/>
                                        <p:tgtEl>
                                          <p:spTgt spid="55"/>
                                        </p:tgtEl>
                                        <p:attrNameLst>
                                          <p:attrName>ppt_x</p:attrName>
                                        </p:attrNameLst>
                                      </p:cBhvr>
                                      <p:tavLst>
                                        <p:tav tm="0">
                                          <p:val>
                                            <p:strVal val="#ppt_x"/>
                                          </p:val>
                                        </p:tav>
                                        <p:tav tm="100000">
                                          <p:val>
                                            <p:strVal val="#ppt_x"/>
                                          </p:val>
                                        </p:tav>
                                      </p:tavLst>
                                    </p:anim>
                                    <p:anim calcmode="lin" valueType="num">
                                      <p:cBhvr>
                                        <p:cTn id="36" dur="5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anim calcmode="lin" valueType="num">
                                      <p:cBhvr>
                                        <p:cTn id="42" dur="500" fill="hold"/>
                                        <p:tgtEl>
                                          <p:spTgt spid="51"/>
                                        </p:tgtEl>
                                        <p:attrNameLst>
                                          <p:attrName>ppt_x</p:attrName>
                                        </p:attrNameLst>
                                      </p:cBhvr>
                                      <p:tavLst>
                                        <p:tav tm="0">
                                          <p:val>
                                            <p:strVal val="#ppt_x"/>
                                          </p:val>
                                        </p:tav>
                                        <p:tav tm="100000">
                                          <p:val>
                                            <p:strVal val="#ppt_x"/>
                                          </p:val>
                                        </p:tav>
                                      </p:tavLst>
                                    </p:anim>
                                    <p:anim calcmode="lin" valueType="num">
                                      <p:cBhvr>
                                        <p:cTn id="43" dur="500" fill="hold"/>
                                        <p:tgtEl>
                                          <p:spTgt spid="5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anim calcmode="lin" valueType="num">
                                      <p:cBhvr>
                                        <p:cTn id="47" dur="500" fill="hold"/>
                                        <p:tgtEl>
                                          <p:spTgt spid="24"/>
                                        </p:tgtEl>
                                        <p:attrNameLst>
                                          <p:attrName>ppt_x</p:attrName>
                                        </p:attrNameLst>
                                      </p:cBhvr>
                                      <p:tavLst>
                                        <p:tav tm="0">
                                          <p:val>
                                            <p:strVal val="#ppt_x"/>
                                          </p:val>
                                        </p:tav>
                                        <p:tav tm="100000">
                                          <p:val>
                                            <p:strVal val="#ppt_x"/>
                                          </p:val>
                                        </p:tav>
                                      </p:tavLst>
                                    </p:anim>
                                    <p:anim calcmode="lin" valueType="num">
                                      <p:cBhvr>
                                        <p:cTn id="48" dur="5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anim calcmode="lin" valueType="num">
                                      <p:cBhvr>
                                        <p:cTn id="52" dur="500" fill="hold"/>
                                        <p:tgtEl>
                                          <p:spTgt spid="59"/>
                                        </p:tgtEl>
                                        <p:attrNameLst>
                                          <p:attrName>ppt_x</p:attrName>
                                        </p:attrNameLst>
                                      </p:cBhvr>
                                      <p:tavLst>
                                        <p:tav tm="0">
                                          <p:val>
                                            <p:strVal val="#ppt_x"/>
                                          </p:val>
                                        </p:tav>
                                        <p:tav tm="100000">
                                          <p:val>
                                            <p:strVal val="#ppt_x"/>
                                          </p:val>
                                        </p:tav>
                                      </p:tavLst>
                                    </p:anim>
                                    <p:anim calcmode="lin" valueType="num">
                                      <p:cBhvr>
                                        <p:cTn id="53"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anim calcmode="lin" valueType="num">
                                      <p:cBhvr>
                                        <p:cTn id="59" dur="500" fill="hold"/>
                                        <p:tgtEl>
                                          <p:spTgt spid="26"/>
                                        </p:tgtEl>
                                        <p:attrNameLst>
                                          <p:attrName>ppt_x</p:attrName>
                                        </p:attrNameLst>
                                      </p:cBhvr>
                                      <p:tavLst>
                                        <p:tav tm="0">
                                          <p:val>
                                            <p:strVal val="#ppt_x"/>
                                          </p:val>
                                        </p:tav>
                                        <p:tav tm="100000">
                                          <p:val>
                                            <p:strVal val="#ppt_x"/>
                                          </p:val>
                                        </p:tav>
                                      </p:tavLst>
                                    </p:anim>
                                    <p:anim calcmode="lin" valueType="num">
                                      <p:cBhvr>
                                        <p:cTn id="60" dur="500" fill="hold"/>
                                        <p:tgtEl>
                                          <p:spTgt spid="2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anim calcmode="lin" valueType="num">
                                      <p:cBhvr>
                                        <p:cTn id="64" dur="500" fill="hold"/>
                                        <p:tgtEl>
                                          <p:spTgt spid="52"/>
                                        </p:tgtEl>
                                        <p:attrNameLst>
                                          <p:attrName>ppt_x</p:attrName>
                                        </p:attrNameLst>
                                      </p:cBhvr>
                                      <p:tavLst>
                                        <p:tav tm="0">
                                          <p:val>
                                            <p:strVal val="#ppt_x"/>
                                          </p:val>
                                        </p:tav>
                                        <p:tav tm="100000">
                                          <p:val>
                                            <p:strVal val="#ppt_x"/>
                                          </p:val>
                                        </p:tav>
                                      </p:tavLst>
                                    </p:anim>
                                    <p:anim calcmode="lin" valueType="num">
                                      <p:cBhvr>
                                        <p:cTn id="65" dur="500" fill="hold"/>
                                        <p:tgtEl>
                                          <p:spTgt spid="5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anim calcmode="lin" valueType="num">
                                      <p:cBhvr>
                                        <p:cTn id="69" dur="500" fill="hold"/>
                                        <p:tgtEl>
                                          <p:spTgt spid="61"/>
                                        </p:tgtEl>
                                        <p:attrNameLst>
                                          <p:attrName>ppt_x</p:attrName>
                                        </p:attrNameLst>
                                      </p:cBhvr>
                                      <p:tavLst>
                                        <p:tav tm="0">
                                          <p:val>
                                            <p:strVal val="#ppt_x"/>
                                          </p:val>
                                        </p:tav>
                                        <p:tav tm="100000">
                                          <p:val>
                                            <p:strVal val="#ppt_x"/>
                                          </p:val>
                                        </p:tav>
                                      </p:tavLst>
                                    </p:anim>
                                    <p:anim calcmode="lin" valueType="num">
                                      <p:cBhvr>
                                        <p:cTn id="70" dur="5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anim calcmode="lin" valueType="num">
                                      <p:cBhvr>
                                        <p:cTn id="76" dur="500" fill="hold"/>
                                        <p:tgtEl>
                                          <p:spTgt spid="10"/>
                                        </p:tgtEl>
                                        <p:attrNameLst>
                                          <p:attrName>ppt_x</p:attrName>
                                        </p:attrNameLst>
                                      </p:cBhvr>
                                      <p:tavLst>
                                        <p:tav tm="0">
                                          <p:val>
                                            <p:strVal val="#ppt_x"/>
                                          </p:val>
                                        </p:tav>
                                        <p:tav tm="100000">
                                          <p:val>
                                            <p:strVal val="#ppt_x"/>
                                          </p:val>
                                        </p:tav>
                                      </p:tavLst>
                                    </p:anim>
                                    <p:anim calcmode="lin" valueType="num">
                                      <p:cBhvr>
                                        <p:cTn id="77" dur="500" fill="hold"/>
                                        <p:tgtEl>
                                          <p:spTgt spid="1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anim calcmode="lin" valueType="num">
                                      <p:cBhvr>
                                        <p:cTn id="81" dur="500" fill="hold"/>
                                        <p:tgtEl>
                                          <p:spTgt spid="53"/>
                                        </p:tgtEl>
                                        <p:attrNameLst>
                                          <p:attrName>ppt_x</p:attrName>
                                        </p:attrNameLst>
                                      </p:cBhvr>
                                      <p:tavLst>
                                        <p:tav tm="0">
                                          <p:val>
                                            <p:strVal val="#ppt_x"/>
                                          </p:val>
                                        </p:tav>
                                        <p:tav tm="100000">
                                          <p:val>
                                            <p:strVal val="#ppt_x"/>
                                          </p:val>
                                        </p:tav>
                                      </p:tavLst>
                                    </p:anim>
                                    <p:anim calcmode="lin" valueType="num">
                                      <p:cBhvr>
                                        <p:cTn id="82" dur="500" fill="hold"/>
                                        <p:tgtEl>
                                          <p:spTgt spid="5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Effect transition="in" filter="fade">
                                      <p:cBhvr>
                                        <p:cTn id="85" dur="500"/>
                                        <p:tgtEl>
                                          <p:spTgt spid="62"/>
                                        </p:tgtEl>
                                      </p:cBhvr>
                                    </p:animEffect>
                                    <p:anim calcmode="lin" valueType="num">
                                      <p:cBhvr>
                                        <p:cTn id="86" dur="500" fill="hold"/>
                                        <p:tgtEl>
                                          <p:spTgt spid="62"/>
                                        </p:tgtEl>
                                        <p:attrNameLst>
                                          <p:attrName>ppt_x</p:attrName>
                                        </p:attrNameLst>
                                      </p:cBhvr>
                                      <p:tavLst>
                                        <p:tav tm="0">
                                          <p:val>
                                            <p:strVal val="#ppt_x"/>
                                          </p:val>
                                        </p:tav>
                                        <p:tav tm="100000">
                                          <p:val>
                                            <p:strVal val="#ppt_x"/>
                                          </p:val>
                                        </p:tav>
                                      </p:tavLst>
                                    </p:anim>
                                    <p:anim calcmode="lin" valueType="num">
                                      <p:cBhvr>
                                        <p:cTn id="87" dur="5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P spid="51" grpId="0" animBg="1"/>
      <p:bldP spid="52" grpId="0" animBg="1"/>
      <p:bldP spid="53" grpId="0" animBg="1"/>
      <p:bldP spid="54" grpId="0"/>
      <p:bldP spid="55" grpId="0"/>
      <p:bldP spid="59" grpId="0"/>
      <p:bldP spid="61" grpId="0"/>
      <p:bldP spid="6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92" y="-319642"/>
            <a:ext cx="2411366" cy="24597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4154"/>
            <a:ext cx="2425452"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4154"/>
            <a:ext cx="2422698" cy="2463572"/>
          </a:xfrm>
          <a:prstGeom prst="rect">
            <a:avLst/>
          </a:prstGeom>
          <a:solidFill>
            <a:schemeClr val="bg1">
              <a:lumMod val="7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4156"/>
            <a:ext cx="2295000" cy="2463572"/>
          </a:xfrm>
          <a:prstGeom prst="rect">
            <a:avLst/>
          </a:prstGeom>
          <a:solidFill>
            <a:srgbClr val="45C1A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6714"/>
            <a:ext cx="305279" cy="4561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21314"/>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8614"/>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81500"/>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1</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9033"/>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2</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4450"/>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3</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44116" y="-1314450"/>
            <a:ext cx="2180142" cy="4247317"/>
            <a:chOff x="6823837"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23837" y="320938"/>
              <a:ext cx="1915910" cy="4247317"/>
            </a:xfrm>
            <a:prstGeom prst="rect">
              <a:avLst/>
            </a:prstGeom>
          </p:spPr>
          <p:txBody>
            <a:bodyPr wrap="none">
              <a:spAutoFit/>
            </a:bodyPr>
            <a:lstStyle/>
            <a:p>
              <a:r>
                <a:rPr lang="en-US" sz="27000" dirty="0">
                  <a:solidFill>
                    <a:srgbClr val="37A78C"/>
                  </a:solidFill>
                  <a:latin typeface="Berlin Sans FB" panose="020E0602020502020306" pitchFamily="34" charset="0"/>
                  <a:ea typeface="Adobe Fangsong Std R" pitchFamily="18" charset="-128"/>
                  <a:cs typeface="Adobe Devanagari" pitchFamily="18" charset="0"/>
                </a:rPr>
                <a:t>4</a:t>
              </a:r>
              <a:endParaRPr lang="id-ID" sz="27000" dirty="0">
                <a:solidFill>
                  <a:srgbClr val="37A78C"/>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6423"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05475"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47" name="Rectangle 46">
            <a:extLst>
              <a:ext uri="{FF2B5EF4-FFF2-40B4-BE49-F238E27FC236}">
                <a16:creationId xmlns:a16="http://schemas.microsoft.com/office/drawing/2014/main" id="{B63CB8DD-5D61-43BB-8DB7-756E40BFD097}"/>
              </a:ext>
            </a:extLst>
          </p:cNvPr>
          <p:cNvSpPr/>
          <p:nvPr/>
        </p:nvSpPr>
        <p:spPr>
          <a:xfrm>
            <a:off x="-23513" y="2127556"/>
            <a:ext cx="9167514" cy="3015944"/>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2" name="Rectangle 1">
            <a:extLst>
              <a:ext uri="{FF2B5EF4-FFF2-40B4-BE49-F238E27FC236}">
                <a16:creationId xmlns:a16="http://schemas.microsoft.com/office/drawing/2014/main" id="{64055351-08BA-4F2C-8BB5-757940F46541}"/>
              </a:ext>
            </a:extLst>
          </p:cNvPr>
          <p:cNvSpPr/>
          <p:nvPr/>
        </p:nvSpPr>
        <p:spPr>
          <a:xfrm>
            <a:off x="1045488" y="2802859"/>
            <a:ext cx="7467988" cy="1631216"/>
          </a:xfrm>
          <a:prstGeom prst="rect">
            <a:avLst/>
          </a:prstGeom>
        </p:spPr>
        <p:txBody>
          <a:bodyPr wrap="square">
            <a:spAutoFit/>
          </a:bodyPr>
          <a:lstStyle/>
          <a:p>
            <a:r>
              <a:rPr lang="en-US" sz="2000" i="1" dirty="0">
                <a:solidFill>
                  <a:schemeClr val="tx1">
                    <a:lumMod val="75000"/>
                    <a:lumOff val="25000"/>
                  </a:schemeClr>
                </a:solidFill>
                <a:latin typeface="Source Sans Pro" panose="020B0503030403020204" pitchFamily="34" charset="0"/>
                <a:ea typeface="Source Sans Pro" panose="020B0503030403020204" pitchFamily="34" charset="0"/>
              </a:rPr>
              <a:t>If you want to learn a new skill, you need to apply what you learn by </a:t>
            </a:r>
            <a:r>
              <a:rPr lang="en-US" sz="2000" b="1" i="1" dirty="0">
                <a:solidFill>
                  <a:schemeClr val="bg1"/>
                </a:solidFill>
                <a:latin typeface="Source Sans Pro" panose="020B0503030403020204" pitchFamily="34" charset="0"/>
                <a:ea typeface="Source Sans Pro" panose="020B0503030403020204" pitchFamily="34" charset="0"/>
              </a:rPr>
              <a:t>building something with it</a:t>
            </a:r>
            <a:r>
              <a:rPr lang="en-US" sz="2000" i="1" dirty="0">
                <a:solidFill>
                  <a:schemeClr val="tx1">
                    <a:lumMod val="75000"/>
                    <a:lumOff val="25000"/>
                  </a:schemeClr>
                </a:solidFill>
                <a:latin typeface="Source Sans Pro" panose="020B0503030403020204" pitchFamily="34" charset="0"/>
                <a:ea typeface="Source Sans Pro" panose="020B0503030403020204" pitchFamily="34" charset="0"/>
              </a:rPr>
              <a:t>. Ideally, your digital portfolio should have detailed case studies, real-life application, or solution to an existing problem to show off the value you offer and the business results you have achieved for others.</a:t>
            </a:r>
          </a:p>
        </p:txBody>
      </p:sp>
      <p:grpSp>
        <p:nvGrpSpPr>
          <p:cNvPr id="35" name="Group 34">
            <a:extLst>
              <a:ext uri="{FF2B5EF4-FFF2-40B4-BE49-F238E27FC236}">
                <a16:creationId xmlns:a16="http://schemas.microsoft.com/office/drawing/2014/main" id="{4934C2E5-618F-483F-8B9C-970DD8A6556E}"/>
              </a:ext>
            </a:extLst>
          </p:cNvPr>
          <p:cNvGrpSpPr/>
          <p:nvPr/>
        </p:nvGrpSpPr>
        <p:grpSpPr>
          <a:xfrm>
            <a:off x="3886855" y="4799757"/>
            <a:ext cx="1370290" cy="182880"/>
            <a:chOff x="7381134" y="1320692"/>
            <a:chExt cx="1370290" cy="182880"/>
          </a:xfrm>
        </p:grpSpPr>
        <p:sp>
          <p:nvSpPr>
            <p:cNvPr id="40" name="Oval 39">
              <a:extLst>
                <a:ext uri="{FF2B5EF4-FFF2-40B4-BE49-F238E27FC236}">
                  <a16:creationId xmlns:a16="http://schemas.microsoft.com/office/drawing/2014/main" id="{99CC49FD-7979-4F38-B13B-C6E407924D70}"/>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B2FE5BB-9BFA-4FD9-9B40-84C6CF839A8B}"/>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BC59FA56-0FF3-4AD3-AE31-5B58226A5C70}"/>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13A7B83-2E6D-4775-B982-D65B7FAEC243}"/>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7D97B631-97C6-41EB-9675-CB1F8612EE2C}"/>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1BF079C9-3086-4581-8155-48A6529E4604}"/>
              </a:ext>
            </a:extLst>
          </p:cNvPr>
          <p:cNvSpPr/>
          <p:nvPr/>
        </p:nvSpPr>
        <p:spPr>
          <a:xfrm>
            <a:off x="769077" y="2145030"/>
            <a:ext cx="455283" cy="1446550"/>
          </a:xfrm>
          <a:prstGeom prst="rect">
            <a:avLst/>
          </a:prstGeom>
        </p:spPr>
        <p:txBody>
          <a:bodyPr wrap="square">
            <a:spAutoFit/>
          </a:bodyPr>
          <a:lstStyle/>
          <a:p>
            <a:r>
              <a:rPr lang="en-US" sz="8800" b="1" i="1" dirty="0">
                <a:solidFill>
                  <a:schemeClr val="bg1"/>
                </a:solidFill>
                <a:latin typeface="Montserrat" panose="00000500000000000000" pitchFamily="2" charset="0"/>
              </a:rPr>
              <a:t>“</a:t>
            </a:r>
            <a:endParaRPr lang="en-US" sz="8800" i="1" dirty="0">
              <a:solidFill>
                <a:schemeClr val="bg1"/>
              </a:solidFill>
            </a:endParaRPr>
          </a:p>
        </p:txBody>
      </p:sp>
    </p:spTree>
    <p:extLst>
      <p:ext uri="{BB962C8B-B14F-4D97-AF65-F5344CB8AC3E}">
        <p14:creationId xmlns:p14="http://schemas.microsoft.com/office/powerpoint/2010/main" val="268739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92" y="-319642"/>
            <a:ext cx="2411366" cy="245973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6" name="Rectangle 5"/>
          <p:cNvSpPr/>
          <p:nvPr/>
        </p:nvSpPr>
        <p:spPr>
          <a:xfrm>
            <a:off x="2288490" y="-334154"/>
            <a:ext cx="2425452" cy="2463572"/>
          </a:xfrm>
          <a:prstGeom prst="rect">
            <a:avLst/>
          </a:prstGeom>
          <a:solidFill>
            <a:schemeClr val="bg1">
              <a:lumMod val="8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7" name="Rectangle 6"/>
          <p:cNvSpPr/>
          <p:nvPr/>
        </p:nvSpPr>
        <p:spPr>
          <a:xfrm>
            <a:off x="4580066" y="-334154"/>
            <a:ext cx="2422698" cy="2463572"/>
          </a:xfrm>
          <a:prstGeom prst="rect">
            <a:avLst/>
          </a:prstGeom>
          <a:solidFill>
            <a:schemeClr val="bg1">
              <a:lumMod val="75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sp>
        <p:nvSpPr>
          <p:cNvPr id="8" name="Rectangle 7"/>
          <p:cNvSpPr/>
          <p:nvPr/>
        </p:nvSpPr>
        <p:spPr>
          <a:xfrm>
            <a:off x="6844897" y="-334156"/>
            <a:ext cx="2295000" cy="2463572"/>
          </a:xfrm>
          <a:prstGeom prst="rect">
            <a:avLst/>
          </a:prstGeom>
          <a:solidFill>
            <a:srgbClr val="45C1A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solidFill>
                <a:schemeClr val="bg1">
                  <a:lumMod val="85000"/>
                </a:schemeClr>
              </a:solidFill>
            </a:endParaRPr>
          </a:p>
        </p:txBody>
      </p:sp>
      <p:sp>
        <p:nvSpPr>
          <p:cNvPr id="57" name="Arrow: Right 56">
            <a:extLst>
              <a:ext uri="{FF2B5EF4-FFF2-40B4-BE49-F238E27FC236}">
                <a16:creationId xmlns:a16="http://schemas.microsoft.com/office/drawing/2014/main" id="{94F73C25-56B3-4594-93D9-0A6634133F16}"/>
              </a:ext>
            </a:extLst>
          </p:cNvPr>
          <p:cNvSpPr/>
          <p:nvPr/>
        </p:nvSpPr>
        <p:spPr>
          <a:xfrm>
            <a:off x="4561873" y="-246714"/>
            <a:ext cx="305279" cy="4561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8" name="Arrow: Right 57">
            <a:extLst>
              <a:ext uri="{FF2B5EF4-FFF2-40B4-BE49-F238E27FC236}">
                <a16:creationId xmlns:a16="http://schemas.microsoft.com/office/drawing/2014/main" id="{ECC3AC1A-3A55-4D80-AFBF-8D04CF8407E8}"/>
              </a:ext>
            </a:extLst>
          </p:cNvPr>
          <p:cNvSpPr/>
          <p:nvPr/>
        </p:nvSpPr>
        <p:spPr>
          <a:xfrm>
            <a:off x="6834868" y="-221314"/>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 name="Arrow: Right 55">
            <a:extLst>
              <a:ext uri="{FF2B5EF4-FFF2-40B4-BE49-F238E27FC236}">
                <a16:creationId xmlns:a16="http://schemas.microsoft.com/office/drawing/2014/main" id="{C0313C63-38B3-44B6-AFE1-CF8D817F4402}"/>
              </a:ext>
            </a:extLst>
          </p:cNvPr>
          <p:cNvSpPr/>
          <p:nvPr/>
        </p:nvSpPr>
        <p:spPr>
          <a:xfrm>
            <a:off x="2265046" y="-208614"/>
            <a:ext cx="305279" cy="456125"/>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24531581-796C-4A2C-990F-7642697F7C3C}"/>
              </a:ext>
            </a:extLst>
          </p:cNvPr>
          <p:cNvGrpSpPr/>
          <p:nvPr/>
        </p:nvGrpSpPr>
        <p:grpSpPr>
          <a:xfrm>
            <a:off x="-9880" y="-1281500"/>
            <a:ext cx="2192504" cy="4247317"/>
            <a:chOff x="-9880" y="355864"/>
            <a:chExt cx="2192504" cy="4247317"/>
          </a:xfrm>
        </p:grpSpPr>
        <p:sp>
          <p:nvSpPr>
            <p:cNvPr id="31" name="Rectangle 30">
              <a:extLst>
                <a:ext uri="{FF2B5EF4-FFF2-40B4-BE49-F238E27FC236}">
                  <a16:creationId xmlns:a16="http://schemas.microsoft.com/office/drawing/2014/main" id="{BB30FF1D-2F26-48F1-80A1-E751DC700FF8}"/>
                </a:ext>
              </a:extLst>
            </p:cNvPr>
            <p:cNvSpPr/>
            <p:nvPr/>
          </p:nvSpPr>
          <p:spPr>
            <a:xfrm>
              <a:off x="-9880" y="355864"/>
              <a:ext cx="1152880" cy="4247317"/>
            </a:xfrm>
            <a:prstGeom prst="rect">
              <a:avLst/>
            </a:prstGeom>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1</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sp>
          <p:nvSpPr>
            <p:cNvPr id="21" name="Content Placeholder 2"/>
            <p:cNvSpPr txBox="1">
              <a:spLocks/>
            </p:cNvSpPr>
            <p:nvPr/>
          </p:nvSpPr>
          <p:spPr>
            <a:xfrm>
              <a:off x="184120" y="2495550"/>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Start with why you really want to learn a new skill</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8D4C9E-41EC-45A5-81D8-A13DA9ECBB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997" y="1873250"/>
              <a:ext cx="530352" cy="530352"/>
            </a:xfrm>
            <a:prstGeom prst="rect">
              <a:avLst/>
            </a:prstGeom>
          </p:spPr>
        </p:pic>
      </p:grpSp>
      <p:grpSp>
        <p:nvGrpSpPr>
          <p:cNvPr id="16" name="Group 15">
            <a:extLst>
              <a:ext uri="{FF2B5EF4-FFF2-40B4-BE49-F238E27FC236}">
                <a16:creationId xmlns:a16="http://schemas.microsoft.com/office/drawing/2014/main" id="{58E4F987-E840-4B92-9E22-851346F51CC6}"/>
              </a:ext>
            </a:extLst>
          </p:cNvPr>
          <p:cNvGrpSpPr/>
          <p:nvPr/>
        </p:nvGrpSpPr>
        <p:grpSpPr>
          <a:xfrm>
            <a:off x="2268413" y="-1309033"/>
            <a:ext cx="2140000" cy="4247317"/>
            <a:chOff x="2268413" y="328331"/>
            <a:chExt cx="2140000" cy="4247317"/>
          </a:xfrm>
        </p:grpSpPr>
        <p:sp>
          <p:nvSpPr>
            <p:cNvPr id="32" name="Rectangle 31">
              <a:extLst>
                <a:ext uri="{FF2B5EF4-FFF2-40B4-BE49-F238E27FC236}">
                  <a16:creationId xmlns:a16="http://schemas.microsoft.com/office/drawing/2014/main" id="{DA9E707C-C389-46A1-88CB-3D9A852CAEE9}"/>
                </a:ext>
              </a:extLst>
            </p:cNvPr>
            <p:cNvSpPr/>
            <p:nvPr/>
          </p:nvSpPr>
          <p:spPr>
            <a:xfrm>
              <a:off x="2268413" y="328331"/>
              <a:ext cx="1863011" cy="4247317"/>
            </a:xfrm>
            <a:prstGeom prst="rect">
              <a:avLst/>
            </a:prstGeom>
            <a:ln>
              <a:noFill/>
            </a:ln>
          </p:spPr>
          <p:txBody>
            <a:bodyPr wrap="none">
              <a:spAutoFit/>
            </a:bodyPr>
            <a:lstStyle/>
            <a:p>
              <a:r>
                <a:rPr lang="en-US" sz="27000" dirty="0">
                  <a:solidFill>
                    <a:schemeClr val="bg1">
                      <a:lumMod val="75000"/>
                    </a:schemeClr>
                  </a:solidFill>
                  <a:latin typeface="Berlin Sans FB" panose="020E0602020502020306" pitchFamily="34" charset="0"/>
                  <a:ea typeface="Adobe Fangsong Std R" pitchFamily="18" charset="-128"/>
                  <a:cs typeface="Adobe Devanagari" pitchFamily="18" charset="0"/>
                </a:rPr>
                <a:t>2</a:t>
              </a:r>
              <a:endParaRPr lang="id-ID" sz="27000" dirty="0">
                <a:solidFill>
                  <a:schemeClr val="bg1">
                    <a:lumMod val="75000"/>
                  </a:schemeClr>
                </a:solidFill>
                <a:latin typeface="Berlin Sans FB" panose="020E0602020502020306" pitchFamily="34" charset="0"/>
                <a:ea typeface="Adobe Fangsong Std R" pitchFamily="18" charset="-128"/>
                <a:cs typeface="Adobe Devanagari" pitchFamily="18" charset="0"/>
              </a:endParaRPr>
            </a:p>
          </p:txBody>
        </p:sp>
        <p:pic>
          <p:nvPicPr>
            <p:cNvPr id="4" name="Picture 3">
              <a:extLst>
                <a:ext uri="{FF2B5EF4-FFF2-40B4-BE49-F238E27FC236}">
                  <a16:creationId xmlns:a16="http://schemas.microsoft.com/office/drawing/2014/main" id="{2F00E8A4-165E-433B-82A2-834251B0B5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205" y="1885950"/>
              <a:ext cx="530352" cy="530352"/>
            </a:xfrm>
            <a:prstGeom prst="rect">
              <a:avLst/>
            </a:prstGeom>
          </p:spPr>
        </p:pic>
        <p:sp>
          <p:nvSpPr>
            <p:cNvPr id="39" name="Content Placeholder 2">
              <a:extLst>
                <a:ext uri="{FF2B5EF4-FFF2-40B4-BE49-F238E27FC236}">
                  <a16:creationId xmlns:a16="http://schemas.microsoft.com/office/drawing/2014/main" id="{A7A962B5-3A2C-4348-AF52-37DA107C811A}"/>
                </a:ext>
              </a:extLst>
            </p:cNvPr>
            <p:cNvSpPr txBox="1">
              <a:spLocks/>
            </p:cNvSpPr>
            <p:nvPr/>
          </p:nvSpPr>
          <p:spPr>
            <a:xfrm>
              <a:off x="2409909"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Set clear goals about what you’re planning to learn  </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E16C622E-35EC-4C2A-BD74-81D3A58B82A4}"/>
              </a:ext>
            </a:extLst>
          </p:cNvPr>
          <p:cNvGrpSpPr/>
          <p:nvPr/>
        </p:nvGrpSpPr>
        <p:grpSpPr>
          <a:xfrm>
            <a:off x="4562841" y="-1314450"/>
            <a:ext cx="2183861" cy="4247317"/>
            <a:chOff x="4562841" y="322914"/>
            <a:chExt cx="2183861" cy="4247317"/>
          </a:xfrm>
        </p:grpSpPr>
        <p:sp>
          <p:nvSpPr>
            <p:cNvPr id="60" name="Rectangle 59">
              <a:extLst>
                <a:ext uri="{FF2B5EF4-FFF2-40B4-BE49-F238E27FC236}">
                  <a16:creationId xmlns:a16="http://schemas.microsoft.com/office/drawing/2014/main" id="{E44E20E1-8725-4E2C-98DA-A15027431C52}"/>
                </a:ext>
              </a:extLst>
            </p:cNvPr>
            <p:cNvSpPr/>
            <p:nvPr/>
          </p:nvSpPr>
          <p:spPr>
            <a:xfrm>
              <a:off x="4562841" y="322914"/>
              <a:ext cx="1863011" cy="4247317"/>
            </a:xfrm>
            <a:prstGeom prst="rect">
              <a:avLst/>
            </a:prstGeom>
            <a:ln>
              <a:noFill/>
            </a:ln>
          </p:spPr>
          <p:txBody>
            <a:bodyPr wrap="none">
              <a:spAutoFit/>
            </a:bodyPr>
            <a:lstStyle/>
            <a:p>
              <a:r>
                <a:rPr lang="en-US" sz="27000" dirty="0">
                  <a:solidFill>
                    <a:schemeClr val="bg1">
                      <a:lumMod val="85000"/>
                    </a:schemeClr>
                  </a:solidFill>
                  <a:latin typeface="Berlin Sans FB" panose="020E0602020502020306" pitchFamily="34" charset="0"/>
                  <a:ea typeface="Adobe Fangsong Std R" pitchFamily="18" charset="-128"/>
                  <a:cs typeface="Adobe Devanagari" pitchFamily="18" charset="0"/>
                </a:rPr>
                <a:t>3</a:t>
              </a:r>
              <a:endParaRPr lang="id-ID" sz="27000" dirty="0">
                <a:solidFill>
                  <a:schemeClr val="bg1">
                    <a:lumMod val="85000"/>
                  </a:schemeClr>
                </a:solidFill>
                <a:latin typeface="Berlin Sans FB" panose="020E0602020502020306" pitchFamily="34" charset="0"/>
                <a:ea typeface="Adobe Fangsong Std R" pitchFamily="18" charset="-128"/>
                <a:cs typeface="Adobe Devanagari" pitchFamily="18" charset="0"/>
              </a:endParaRPr>
            </a:p>
          </p:txBody>
        </p:sp>
        <p:pic>
          <p:nvPicPr>
            <p:cNvPr id="14" name="Picture 13">
              <a:extLst>
                <a:ext uri="{FF2B5EF4-FFF2-40B4-BE49-F238E27FC236}">
                  <a16:creationId xmlns:a16="http://schemas.microsoft.com/office/drawing/2014/main" id="{7F72B110-BDC1-4322-897E-81B605D5A0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5720" y="1824438"/>
              <a:ext cx="594360" cy="594360"/>
            </a:xfrm>
            <a:prstGeom prst="rect">
              <a:avLst/>
            </a:prstGeom>
          </p:spPr>
        </p:pic>
        <p:sp>
          <p:nvSpPr>
            <p:cNvPr id="41" name="Content Placeholder 2">
              <a:extLst>
                <a:ext uri="{FF2B5EF4-FFF2-40B4-BE49-F238E27FC236}">
                  <a16:creationId xmlns:a16="http://schemas.microsoft.com/office/drawing/2014/main" id="{B0B278B0-0D0B-46C4-8E93-3E2474476539}"/>
                </a:ext>
              </a:extLst>
            </p:cNvPr>
            <p:cNvSpPr txBox="1">
              <a:spLocks/>
            </p:cNvSpPr>
            <p:nvPr/>
          </p:nvSpPr>
          <p:spPr>
            <a:xfrm>
              <a:off x="4748198" y="2407877"/>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Find a learning accountability partner or start an online study group</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C43D5EA6-1BD2-4C7E-94AA-8471631FFA87}"/>
              </a:ext>
            </a:extLst>
          </p:cNvPr>
          <p:cNvGrpSpPr/>
          <p:nvPr/>
        </p:nvGrpSpPr>
        <p:grpSpPr>
          <a:xfrm>
            <a:off x="6844116" y="-1314450"/>
            <a:ext cx="2180142" cy="4247317"/>
            <a:chOff x="6823837" y="320938"/>
            <a:chExt cx="2180142" cy="4247317"/>
          </a:xfrm>
        </p:grpSpPr>
        <p:sp>
          <p:nvSpPr>
            <p:cNvPr id="34" name="Rectangle 33">
              <a:extLst>
                <a:ext uri="{FF2B5EF4-FFF2-40B4-BE49-F238E27FC236}">
                  <a16:creationId xmlns:a16="http://schemas.microsoft.com/office/drawing/2014/main" id="{CCD09A37-3645-4899-91D5-23D67D3503BA}"/>
                </a:ext>
              </a:extLst>
            </p:cNvPr>
            <p:cNvSpPr/>
            <p:nvPr/>
          </p:nvSpPr>
          <p:spPr>
            <a:xfrm>
              <a:off x="6823837" y="320938"/>
              <a:ext cx="1915910" cy="4247317"/>
            </a:xfrm>
            <a:prstGeom prst="rect">
              <a:avLst/>
            </a:prstGeom>
          </p:spPr>
          <p:txBody>
            <a:bodyPr wrap="none">
              <a:spAutoFit/>
            </a:bodyPr>
            <a:lstStyle/>
            <a:p>
              <a:r>
                <a:rPr lang="en-US" sz="27000" dirty="0">
                  <a:solidFill>
                    <a:srgbClr val="37A78C"/>
                  </a:solidFill>
                  <a:latin typeface="Berlin Sans FB" panose="020E0602020502020306" pitchFamily="34" charset="0"/>
                  <a:ea typeface="Adobe Fangsong Std R" pitchFamily="18" charset="-128"/>
                  <a:cs typeface="Adobe Devanagari" pitchFamily="18" charset="0"/>
                </a:rPr>
                <a:t>4</a:t>
              </a:r>
              <a:endParaRPr lang="id-ID" sz="27000" dirty="0">
                <a:solidFill>
                  <a:srgbClr val="37A78C"/>
                </a:solidFill>
                <a:latin typeface="Berlin Sans FB" panose="020E0602020502020306" pitchFamily="34" charset="0"/>
                <a:ea typeface="Adobe Fangsong Std R" pitchFamily="18" charset="-128"/>
                <a:cs typeface="Adobe Devanagari" pitchFamily="18" charset="0"/>
              </a:endParaRPr>
            </a:p>
          </p:txBody>
        </p:sp>
        <p:pic>
          <p:nvPicPr>
            <p:cNvPr id="18" name="Picture 17" descr="A close up of a logo&#10;&#10;Description automatically generated">
              <a:extLst>
                <a:ext uri="{FF2B5EF4-FFF2-40B4-BE49-F238E27FC236}">
                  <a16:creationId xmlns:a16="http://schemas.microsoft.com/office/drawing/2014/main" id="{D6721CBB-F127-4070-8E5F-BBAE22DB6A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6423" y="1887982"/>
              <a:ext cx="502920" cy="502920"/>
            </a:xfrm>
            <a:prstGeom prst="rect">
              <a:avLst/>
            </a:prstGeom>
          </p:spPr>
        </p:pic>
        <p:sp>
          <p:nvSpPr>
            <p:cNvPr id="43" name="Content Placeholder 2">
              <a:extLst>
                <a:ext uri="{FF2B5EF4-FFF2-40B4-BE49-F238E27FC236}">
                  <a16:creationId xmlns:a16="http://schemas.microsoft.com/office/drawing/2014/main" id="{1D35606B-639B-4FEB-BB07-5D9E85381CB6}"/>
                </a:ext>
              </a:extLst>
            </p:cNvPr>
            <p:cNvSpPr txBox="1">
              <a:spLocks/>
            </p:cNvSpPr>
            <p:nvPr/>
          </p:nvSpPr>
          <p:spPr>
            <a:xfrm>
              <a:off x="7005475" y="2491208"/>
              <a:ext cx="1998504" cy="35733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lnSpc>
                  <a:spcPct val="80000"/>
                </a:lnSpc>
                <a:defRPr/>
              </a:pPr>
              <a:r>
                <a:rPr lang="en-US" sz="135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rPr>
                <a:t>Apply what you learn by building your own digital portfolio</a:t>
              </a:r>
              <a:endParaRPr lang="en-US" sz="1200" dirty="0">
                <a:solidFill>
                  <a:schemeClr val="bg1"/>
                </a:solidFill>
                <a:latin typeface="Source Sans Pro Black" panose="020B0803030403020204" pitchFamily="34" charset="0"/>
                <a:ea typeface="Source Sans Pro Black" panose="020B0803030403020204" pitchFamily="34" charset="0"/>
                <a:cs typeface="Arial" panose="020B0604020202020204" pitchFamily="34" charset="0"/>
              </a:endParaRPr>
            </a:p>
          </p:txBody>
        </p:sp>
      </p:grpSp>
      <p:sp>
        <p:nvSpPr>
          <p:cNvPr id="47" name="Rectangle 46">
            <a:extLst>
              <a:ext uri="{FF2B5EF4-FFF2-40B4-BE49-F238E27FC236}">
                <a16:creationId xmlns:a16="http://schemas.microsoft.com/office/drawing/2014/main" id="{B63CB8DD-5D61-43BB-8DB7-756E40BFD097}"/>
              </a:ext>
            </a:extLst>
          </p:cNvPr>
          <p:cNvSpPr/>
          <p:nvPr/>
        </p:nvSpPr>
        <p:spPr>
          <a:xfrm>
            <a:off x="-23513" y="2127556"/>
            <a:ext cx="9167514" cy="3015944"/>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p>
        </p:txBody>
      </p:sp>
      <p:grpSp>
        <p:nvGrpSpPr>
          <p:cNvPr id="35" name="Group 34">
            <a:extLst>
              <a:ext uri="{FF2B5EF4-FFF2-40B4-BE49-F238E27FC236}">
                <a16:creationId xmlns:a16="http://schemas.microsoft.com/office/drawing/2014/main" id="{4934C2E5-618F-483F-8B9C-970DD8A6556E}"/>
              </a:ext>
            </a:extLst>
          </p:cNvPr>
          <p:cNvGrpSpPr/>
          <p:nvPr/>
        </p:nvGrpSpPr>
        <p:grpSpPr>
          <a:xfrm>
            <a:off x="3886855" y="4799757"/>
            <a:ext cx="1370290" cy="182880"/>
            <a:chOff x="7381134" y="1320692"/>
            <a:chExt cx="1370290" cy="182880"/>
          </a:xfrm>
        </p:grpSpPr>
        <p:sp>
          <p:nvSpPr>
            <p:cNvPr id="40" name="Oval 39">
              <a:extLst>
                <a:ext uri="{FF2B5EF4-FFF2-40B4-BE49-F238E27FC236}">
                  <a16:creationId xmlns:a16="http://schemas.microsoft.com/office/drawing/2014/main" id="{99CC49FD-7979-4F38-B13B-C6E407924D70}"/>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B2FE5BB-9BFA-4FD9-9B40-84C6CF839A8B}"/>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BC59FA56-0FF3-4AD3-AE31-5B58226A5C70}"/>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13A7B83-2E6D-4775-B982-D65B7FAEC243}"/>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7D97B631-97C6-41EB-9675-CB1F8612EE2C}"/>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Oval 35">
            <a:extLst>
              <a:ext uri="{FF2B5EF4-FFF2-40B4-BE49-F238E27FC236}">
                <a16:creationId xmlns:a16="http://schemas.microsoft.com/office/drawing/2014/main" id="{E1F215AA-1C58-49DB-876D-E308DE68BD00}"/>
              </a:ext>
            </a:extLst>
          </p:cNvPr>
          <p:cNvSpPr/>
          <p:nvPr/>
        </p:nvSpPr>
        <p:spPr>
          <a:xfrm>
            <a:off x="850283" y="2774826"/>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37" name="Oval 36">
            <a:extLst>
              <a:ext uri="{FF2B5EF4-FFF2-40B4-BE49-F238E27FC236}">
                <a16:creationId xmlns:a16="http://schemas.microsoft.com/office/drawing/2014/main" id="{0604A290-4206-4625-8C22-9DFFC43D4AAF}"/>
              </a:ext>
            </a:extLst>
          </p:cNvPr>
          <p:cNvSpPr/>
          <p:nvPr/>
        </p:nvSpPr>
        <p:spPr>
          <a:xfrm>
            <a:off x="2430674" y="2774735"/>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48" name="Oval 47">
            <a:extLst>
              <a:ext uri="{FF2B5EF4-FFF2-40B4-BE49-F238E27FC236}">
                <a16:creationId xmlns:a16="http://schemas.microsoft.com/office/drawing/2014/main" id="{21584E41-A0A0-4E4C-A098-063603D6EFB2}"/>
              </a:ext>
            </a:extLst>
          </p:cNvPr>
          <p:cNvSpPr/>
          <p:nvPr/>
        </p:nvSpPr>
        <p:spPr>
          <a:xfrm>
            <a:off x="4023360"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49" name="Oval 48">
            <a:extLst>
              <a:ext uri="{FF2B5EF4-FFF2-40B4-BE49-F238E27FC236}">
                <a16:creationId xmlns:a16="http://schemas.microsoft.com/office/drawing/2014/main" id="{1F27E0F6-B8FA-4013-829E-A0385BC03A7D}"/>
              </a:ext>
            </a:extLst>
          </p:cNvPr>
          <p:cNvSpPr/>
          <p:nvPr/>
        </p:nvSpPr>
        <p:spPr>
          <a:xfrm>
            <a:off x="5549123"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0" name="Oval 49">
            <a:extLst>
              <a:ext uri="{FF2B5EF4-FFF2-40B4-BE49-F238E27FC236}">
                <a16:creationId xmlns:a16="http://schemas.microsoft.com/office/drawing/2014/main" id="{549EB519-E03C-4468-A759-4AB4322EA0DB}"/>
              </a:ext>
            </a:extLst>
          </p:cNvPr>
          <p:cNvSpPr/>
          <p:nvPr/>
        </p:nvSpPr>
        <p:spPr>
          <a:xfrm>
            <a:off x="7078221" y="2773681"/>
            <a:ext cx="1097280" cy="10972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800" dirty="0">
              <a:solidFill>
                <a:srgbClr val="F3B78F"/>
              </a:solidFill>
              <a:latin typeface="Source Sans Pro Black" panose="020B0803030403020204" pitchFamily="34" charset="0"/>
              <a:ea typeface="Source Sans Pro Black" panose="020B0803030403020204" pitchFamily="34" charset="0"/>
            </a:endParaRPr>
          </a:p>
        </p:txBody>
      </p:sp>
      <p:sp>
        <p:nvSpPr>
          <p:cNvPr id="51" name="TextBox 50">
            <a:extLst>
              <a:ext uri="{FF2B5EF4-FFF2-40B4-BE49-F238E27FC236}">
                <a16:creationId xmlns:a16="http://schemas.microsoft.com/office/drawing/2014/main" id="{C68FBABA-B8F3-4FED-88F5-09EF9332A35D}"/>
              </a:ext>
            </a:extLst>
          </p:cNvPr>
          <p:cNvSpPr txBox="1"/>
          <p:nvPr/>
        </p:nvSpPr>
        <p:spPr>
          <a:xfrm>
            <a:off x="718290" y="3885116"/>
            <a:ext cx="1361266" cy="369332"/>
          </a:xfrm>
          <a:prstGeom prst="rect">
            <a:avLst/>
          </a:prstGeom>
          <a:noFill/>
        </p:spPr>
        <p:txBody>
          <a:bodyPr wrap="square" rtlCol="0">
            <a:spAutoFit/>
          </a:bodyPr>
          <a:lstStyle/>
          <a:p>
            <a:pPr algn="ctr"/>
            <a:r>
              <a:rPr lang="en-US" dirty="0" err="1">
                <a:solidFill>
                  <a:schemeClr val="bg1"/>
                </a:solidFill>
                <a:latin typeface="Source Sans Pro Black" panose="020B0803030403020204" pitchFamily="34" charset="0"/>
                <a:ea typeface="Source Sans Pro Black" panose="020B0803030403020204" pitchFamily="34" charset="0"/>
              </a:rPr>
              <a:t>Wordpress</a:t>
            </a:r>
            <a:endParaRPr lang="en-US" dirty="0">
              <a:solidFill>
                <a:schemeClr val="bg1"/>
              </a:solidFill>
              <a:latin typeface="Source Sans Pro Black" panose="020B0803030403020204" pitchFamily="34" charset="0"/>
              <a:ea typeface="Source Sans Pro Black" panose="020B0803030403020204" pitchFamily="34" charset="0"/>
            </a:endParaRPr>
          </a:p>
        </p:txBody>
      </p:sp>
      <p:sp>
        <p:nvSpPr>
          <p:cNvPr id="52" name="TextBox 51">
            <a:extLst>
              <a:ext uri="{FF2B5EF4-FFF2-40B4-BE49-F238E27FC236}">
                <a16:creationId xmlns:a16="http://schemas.microsoft.com/office/drawing/2014/main" id="{5539891B-E96C-4A88-AD44-F0BD8EC615E9}"/>
              </a:ext>
            </a:extLst>
          </p:cNvPr>
          <p:cNvSpPr txBox="1"/>
          <p:nvPr/>
        </p:nvSpPr>
        <p:spPr>
          <a:xfrm>
            <a:off x="2182624" y="3870961"/>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Blog</a:t>
            </a:r>
          </a:p>
        </p:txBody>
      </p:sp>
      <p:sp>
        <p:nvSpPr>
          <p:cNvPr id="53" name="TextBox 52">
            <a:extLst>
              <a:ext uri="{FF2B5EF4-FFF2-40B4-BE49-F238E27FC236}">
                <a16:creationId xmlns:a16="http://schemas.microsoft.com/office/drawing/2014/main" id="{312D1D05-4375-4B70-8E3D-FD487C7E2A9D}"/>
              </a:ext>
            </a:extLst>
          </p:cNvPr>
          <p:cNvSpPr txBox="1"/>
          <p:nvPr/>
        </p:nvSpPr>
        <p:spPr>
          <a:xfrm>
            <a:off x="3760896" y="3878818"/>
            <a:ext cx="1622208" cy="369332"/>
          </a:xfrm>
          <a:prstGeom prst="rect">
            <a:avLst/>
          </a:prstGeom>
          <a:noFill/>
        </p:spPr>
        <p:txBody>
          <a:bodyPr wrap="square" rtlCol="0">
            <a:spAutoFit/>
          </a:bodyPr>
          <a:lstStyle/>
          <a:p>
            <a:pPr algn="ctr"/>
            <a:r>
              <a:rPr lang="en-US" dirty="0" err="1">
                <a:solidFill>
                  <a:schemeClr val="bg1"/>
                </a:solidFill>
                <a:latin typeface="Source Sans Pro Black" panose="020B0803030403020204" pitchFamily="34" charset="0"/>
                <a:ea typeface="Source Sans Pro Black" panose="020B0803030403020204" pitchFamily="34" charset="0"/>
              </a:rPr>
              <a:t>Youtube</a:t>
            </a:r>
            <a:endParaRPr lang="en-US" dirty="0">
              <a:solidFill>
                <a:schemeClr val="bg1"/>
              </a:solidFill>
              <a:latin typeface="Source Sans Pro Black" panose="020B0803030403020204" pitchFamily="34" charset="0"/>
              <a:ea typeface="Source Sans Pro Black" panose="020B0803030403020204" pitchFamily="34" charset="0"/>
            </a:endParaRPr>
          </a:p>
        </p:txBody>
      </p:sp>
      <p:sp>
        <p:nvSpPr>
          <p:cNvPr id="54" name="TextBox 53">
            <a:extLst>
              <a:ext uri="{FF2B5EF4-FFF2-40B4-BE49-F238E27FC236}">
                <a16:creationId xmlns:a16="http://schemas.microsoft.com/office/drawing/2014/main" id="{9215C4E7-A2C4-4B00-ABDA-E627D095602E}"/>
              </a:ext>
            </a:extLst>
          </p:cNvPr>
          <p:cNvSpPr txBox="1"/>
          <p:nvPr/>
        </p:nvSpPr>
        <p:spPr>
          <a:xfrm>
            <a:off x="5291187" y="3869207"/>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Instagram</a:t>
            </a:r>
          </a:p>
        </p:txBody>
      </p:sp>
      <p:sp>
        <p:nvSpPr>
          <p:cNvPr id="55" name="TextBox 54">
            <a:extLst>
              <a:ext uri="{FF2B5EF4-FFF2-40B4-BE49-F238E27FC236}">
                <a16:creationId xmlns:a16="http://schemas.microsoft.com/office/drawing/2014/main" id="{A20B7DC8-9BE3-45BF-9017-19FE6CA6AF05}"/>
              </a:ext>
            </a:extLst>
          </p:cNvPr>
          <p:cNvSpPr txBox="1"/>
          <p:nvPr/>
        </p:nvSpPr>
        <p:spPr>
          <a:xfrm>
            <a:off x="6819953" y="3876663"/>
            <a:ext cx="1622208" cy="369332"/>
          </a:xfrm>
          <a:prstGeom prst="rect">
            <a:avLst/>
          </a:prstGeom>
          <a:noFill/>
        </p:spPr>
        <p:txBody>
          <a:bodyPr wrap="square" rtlCol="0">
            <a:spAutoFit/>
          </a:bodyPr>
          <a:lstStyle/>
          <a:p>
            <a:pPr algn="ctr"/>
            <a:r>
              <a:rPr lang="en-US" dirty="0">
                <a:solidFill>
                  <a:schemeClr val="bg1"/>
                </a:solidFill>
                <a:latin typeface="Source Sans Pro Black" panose="020B0803030403020204" pitchFamily="34" charset="0"/>
                <a:ea typeface="Source Sans Pro Black" panose="020B0803030403020204" pitchFamily="34" charset="0"/>
              </a:rPr>
              <a:t>Pinterest</a:t>
            </a:r>
          </a:p>
        </p:txBody>
      </p:sp>
      <p:pic>
        <p:nvPicPr>
          <p:cNvPr id="9" name="Picture 8" descr="A picture containing vector graphics&#10;&#10;Description automatically generated">
            <a:extLst>
              <a:ext uri="{FF2B5EF4-FFF2-40B4-BE49-F238E27FC236}">
                <a16:creationId xmlns:a16="http://schemas.microsoft.com/office/drawing/2014/main" id="{869FB8E7-52D6-457B-9B45-16A658D193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1101" y="2956257"/>
            <a:ext cx="731520" cy="731520"/>
          </a:xfrm>
          <a:prstGeom prst="rect">
            <a:avLst/>
          </a:prstGeom>
        </p:spPr>
      </p:pic>
      <p:pic>
        <p:nvPicPr>
          <p:cNvPr id="11" name="Picture 10" descr="A picture containing vector graphics&#10;&#10;Description automatically generated">
            <a:extLst>
              <a:ext uri="{FF2B5EF4-FFF2-40B4-BE49-F238E27FC236}">
                <a16:creationId xmlns:a16="http://schemas.microsoft.com/office/drawing/2014/main" id="{232A180B-7F46-479E-8D6F-53C8AC2D45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32003" y="2956257"/>
            <a:ext cx="731520" cy="731520"/>
          </a:xfrm>
          <a:prstGeom prst="rect">
            <a:avLst/>
          </a:prstGeom>
        </p:spPr>
      </p:pic>
      <p:pic>
        <p:nvPicPr>
          <p:cNvPr id="20" name="Picture 19" descr="A picture containing vector graphics&#10;&#10;Description automatically generated">
            <a:extLst>
              <a:ext uri="{FF2B5EF4-FFF2-40B4-BE49-F238E27FC236}">
                <a16:creationId xmlns:a16="http://schemas.microsoft.com/office/drawing/2014/main" id="{D2D780ED-DBC8-4734-BD53-7021F433BA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13554" y="2956257"/>
            <a:ext cx="731520" cy="731520"/>
          </a:xfrm>
          <a:prstGeom prst="rect">
            <a:avLst/>
          </a:prstGeom>
        </p:spPr>
      </p:pic>
      <p:pic>
        <p:nvPicPr>
          <p:cNvPr id="23" name="Picture 22" descr="A close up of a logo&#10;&#10;Description automatically generated">
            <a:extLst>
              <a:ext uri="{FF2B5EF4-FFF2-40B4-BE49-F238E27FC236}">
                <a16:creationId xmlns:a16="http://schemas.microsoft.com/office/drawing/2014/main" id="{55BA4623-F96A-47A7-B915-4123023ED7B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14306" y="2965817"/>
            <a:ext cx="731520" cy="731520"/>
          </a:xfrm>
          <a:prstGeom prst="rect">
            <a:avLst/>
          </a:prstGeom>
        </p:spPr>
      </p:pic>
      <p:pic>
        <p:nvPicPr>
          <p:cNvPr id="25" name="Picture 24" descr="A picture containing vector graphics&#10;&#10;Description automatically generated">
            <a:extLst>
              <a:ext uri="{FF2B5EF4-FFF2-40B4-BE49-F238E27FC236}">
                <a16:creationId xmlns:a16="http://schemas.microsoft.com/office/drawing/2014/main" id="{BC5E6AFD-DBFD-4DD5-AB69-D2329EC8BB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3163" y="2956257"/>
            <a:ext cx="731520" cy="731520"/>
          </a:xfrm>
          <a:prstGeom prst="rect">
            <a:avLst/>
          </a:prstGeom>
        </p:spPr>
      </p:pic>
      <p:sp>
        <p:nvSpPr>
          <p:cNvPr id="65" name="Freeform: Shape 64">
            <a:extLst>
              <a:ext uri="{FF2B5EF4-FFF2-40B4-BE49-F238E27FC236}">
                <a16:creationId xmlns:a16="http://schemas.microsoft.com/office/drawing/2014/main" id="{08756C4B-F162-4555-8447-4FD1EC04BC49}"/>
              </a:ext>
            </a:extLst>
          </p:cNvPr>
          <p:cNvSpPr>
            <a:spLocks/>
          </p:cNvSpPr>
          <p:nvPr/>
        </p:nvSpPr>
        <p:spPr bwMode="auto">
          <a:xfrm rot="9343461" flipH="1">
            <a:off x="7114224" y="-224100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D11DBC6B-E3D5-42E8-BD17-FF216511DD10}"/>
              </a:ext>
            </a:extLst>
          </p:cNvPr>
          <p:cNvSpPr>
            <a:spLocks/>
          </p:cNvSpPr>
          <p:nvPr/>
        </p:nvSpPr>
        <p:spPr bwMode="auto">
          <a:xfrm rot="9343461" flipH="1">
            <a:off x="7669333" y="-304385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AEB2F9BE-5619-40C1-9506-5A6E5AC2282A}"/>
              </a:ext>
            </a:extLst>
          </p:cNvPr>
          <p:cNvSpPr>
            <a:spLocks/>
          </p:cNvSpPr>
          <p:nvPr/>
        </p:nvSpPr>
        <p:spPr bwMode="auto">
          <a:xfrm flipH="1">
            <a:off x="-6350087"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8" name="Wave 12">
            <a:extLst>
              <a:ext uri="{FF2B5EF4-FFF2-40B4-BE49-F238E27FC236}">
                <a16:creationId xmlns:a16="http://schemas.microsoft.com/office/drawing/2014/main" id="{65E46AB8-F5C8-434A-AB6B-C68AA7AD4227}"/>
              </a:ext>
            </a:extLst>
          </p:cNvPr>
          <p:cNvSpPr/>
          <p:nvPr/>
        </p:nvSpPr>
        <p:spPr>
          <a:xfrm rot="621708" flipV="1">
            <a:off x="-6742647"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98699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anim calcmode="lin" valueType="num">
                                      <p:cBhvr>
                                        <p:cTn id="8" dur="500" fill="hold"/>
                                        <p:tgtEl>
                                          <p:spTgt spid="36"/>
                                        </p:tgtEl>
                                        <p:attrNameLst>
                                          <p:attrName>ppt_x</p:attrName>
                                        </p:attrNameLst>
                                      </p:cBhvr>
                                      <p:tavLst>
                                        <p:tav tm="0">
                                          <p:val>
                                            <p:strVal val="#ppt_x"/>
                                          </p:val>
                                        </p:tav>
                                        <p:tav tm="100000">
                                          <p:val>
                                            <p:strVal val="#ppt_x"/>
                                          </p:val>
                                        </p:tav>
                                      </p:tavLst>
                                    </p:anim>
                                    <p:anim calcmode="lin" valueType="num">
                                      <p:cBhvr>
                                        <p:cTn id="9" dur="5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anim calcmode="lin" valueType="num">
                                      <p:cBhvr>
                                        <p:cTn id="13" dur="500" fill="hold"/>
                                        <p:tgtEl>
                                          <p:spTgt spid="51"/>
                                        </p:tgtEl>
                                        <p:attrNameLst>
                                          <p:attrName>ppt_x</p:attrName>
                                        </p:attrNameLst>
                                      </p:cBhvr>
                                      <p:tavLst>
                                        <p:tav tm="0">
                                          <p:val>
                                            <p:strVal val="#ppt_x"/>
                                          </p:val>
                                        </p:tav>
                                        <p:tav tm="100000">
                                          <p:val>
                                            <p:strVal val="#ppt_x"/>
                                          </p:val>
                                        </p:tav>
                                      </p:tavLst>
                                    </p:anim>
                                    <p:anim calcmode="lin" valueType="num">
                                      <p:cBhvr>
                                        <p:cTn id="14" dur="5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anim calcmode="lin" valueType="num">
                                      <p:cBhvr>
                                        <p:cTn id="18" dur="500" fill="hold"/>
                                        <p:tgtEl>
                                          <p:spTgt spid="25"/>
                                        </p:tgtEl>
                                        <p:attrNameLst>
                                          <p:attrName>ppt_x</p:attrName>
                                        </p:attrNameLst>
                                      </p:cBhvr>
                                      <p:tavLst>
                                        <p:tav tm="0">
                                          <p:val>
                                            <p:strVal val="#ppt_x"/>
                                          </p:val>
                                        </p:tav>
                                        <p:tav tm="100000">
                                          <p:val>
                                            <p:strVal val="#ppt_x"/>
                                          </p:val>
                                        </p:tav>
                                      </p:tavLst>
                                    </p:anim>
                                    <p:anim calcmode="lin" valueType="num">
                                      <p:cBhvr>
                                        <p:cTn id="1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anim calcmode="lin" valueType="num">
                                      <p:cBhvr>
                                        <p:cTn id="25" dur="500" fill="hold"/>
                                        <p:tgtEl>
                                          <p:spTgt spid="37"/>
                                        </p:tgtEl>
                                        <p:attrNameLst>
                                          <p:attrName>ppt_x</p:attrName>
                                        </p:attrNameLst>
                                      </p:cBhvr>
                                      <p:tavLst>
                                        <p:tav tm="0">
                                          <p:val>
                                            <p:strVal val="#ppt_x"/>
                                          </p:val>
                                        </p:tav>
                                        <p:tav tm="100000">
                                          <p:val>
                                            <p:strVal val="#ppt_x"/>
                                          </p:val>
                                        </p:tav>
                                      </p:tavLst>
                                    </p:anim>
                                    <p:anim calcmode="lin" valueType="num">
                                      <p:cBhvr>
                                        <p:cTn id="26" dur="500" fill="hold"/>
                                        <p:tgtEl>
                                          <p:spTgt spid="3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anim calcmode="lin" valueType="num">
                                      <p:cBhvr>
                                        <p:cTn id="30" dur="500" fill="hold"/>
                                        <p:tgtEl>
                                          <p:spTgt spid="52"/>
                                        </p:tgtEl>
                                        <p:attrNameLst>
                                          <p:attrName>ppt_x</p:attrName>
                                        </p:attrNameLst>
                                      </p:cBhvr>
                                      <p:tavLst>
                                        <p:tav tm="0">
                                          <p:val>
                                            <p:strVal val="#ppt_x"/>
                                          </p:val>
                                        </p:tav>
                                        <p:tav tm="100000">
                                          <p:val>
                                            <p:strVal val="#ppt_x"/>
                                          </p:val>
                                        </p:tav>
                                      </p:tavLst>
                                    </p:anim>
                                    <p:anim calcmode="lin" valueType="num">
                                      <p:cBhvr>
                                        <p:cTn id="31" dur="500" fill="hold"/>
                                        <p:tgtEl>
                                          <p:spTgt spid="5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anim calcmode="lin" valueType="num">
                                      <p:cBhvr>
                                        <p:cTn id="35" dur="500" fill="hold"/>
                                        <p:tgtEl>
                                          <p:spTgt spid="20"/>
                                        </p:tgtEl>
                                        <p:attrNameLst>
                                          <p:attrName>ppt_x</p:attrName>
                                        </p:attrNameLst>
                                      </p:cBhvr>
                                      <p:tavLst>
                                        <p:tav tm="0">
                                          <p:val>
                                            <p:strVal val="#ppt_x"/>
                                          </p:val>
                                        </p:tav>
                                        <p:tav tm="100000">
                                          <p:val>
                                            <p:strVal val="#ppt_x"/>
                                          </p:val>
                                        </p:tav>
                                      </p:tavLst>
                                    </p:anim>
                                    <p:anim calcmode="lin" valueType="num">
                                      <p:cBhvr>
                                        <p:cTn id="3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anim calcmode="lin" valueType="num">
                                      <p:cBhvr>
                                        <p:cTn id="42" dur="500" fill="hold"/>
                                        <p:tgtEl>
                                          <p:spTgt spid="48"/>
                                        </p:tgtEl>
                                        <p:attrNameLst>
                                          <p:attrName>ppt_x</p:attrName>
                                        </p:attrNameLst>
                                      </p:cBhvr>
                                      <p:tavLst>
                                        <p:tav tm="0">
                                          <p:val>
                                            <p:strVal val="#ppt_x"/>
                                          </p:val>
                                        </p:tav>
                                        <p:tav tm="100000">
                                          <p:val>
                                            <p:strVal val="#ppt_x"/>
                                          </p:val>
                                        </p:tav>
                                      </p:tavLst>
                                    </p:anim>
                                    <p:anim calcmode="lin" valueType="num">
                                      <p:cBhvr>
                                        <p:cTn id="43" dur="500" fill="hold"/>
                                        <p:tgtEl>
                                          <p:spTgt spid="4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anim calcmode="lin" valueType="num">
                                      <p:cBhvr>
                                        <p:cTn id="47" dur="500" fill="hold"/>
                                        <p:tgtEl>
                                          <p:spTgt spid="53"/>
                                        </p:tgtEl>
                                        <p:attrNameLst>
                                          <p:attrName>ppt_x</p:attrName>
                                        </p:attrNameLst>
                                      </p:cBhvr>
                                      <p:tavLst>
                                        <p:tav tm="0">
                                          <p:val>
                                            <p:strVal val="#ppt_x"/>
                                          </p:val>
                                        </p:tav>
                                        <p:tav tm="100000">
                                          <p:val>
                                            <p:strVal val="#ppt_x"/>
                                          </p:val>
                                        </p:tav>
                                      </p:tavLst>
                                    </p:anim>
                                    <p:anim calcmode="lin" valueType="num">
                                      <p:cBhvr>
                                        <p:cTn id="48" dur="500" fill="hold"/>
                                        <p:tgtEl>
                                          <p:spTgt spid="5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anim calcmode="lin" valueType="num">
                                      <p:cBhvr>
                                        <p:cTn id="52" dur="500" fill="hold"/>
                                        <p:tgtEl>
                                          <p:spTgt spid="23"/>
                                        </p:tgtEl>
                                        <p:attrNameLst>
                                          <p:attrName>ppt_x</p:attrName>
                                        </p:attrNameLst>
                                      </p:cBhvr>
                                      <p:tavLst>
                                        <p:tav tm="0">
                                          <p:val>
                                            <p:strVal val="#ppt_x"/>
                                          </p:val>
                                        </p:tav>
                                        <p:tav tm="100000">
                                          <p:val>
                                            <p:strVal val="#ppt_x"/>
                                          </p:val>
                                        </p:tav>
                                      </p:tavLst>
                                    </p:anim>
                                    <p:anim calcmode="lin" valueType="num">
                                      <p:cBhvr>
                                        <p:cTn id="5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anim calcmode="lin" valueType="num">
                                      <p:cBhvr>
                                        <p:cTn id="59" dur="500" fill="hold"/>
                                        <p:tgtEl>
                                          <p:spTgt spid="49"/>
                                        </p:tgtEl>
                                        <p:attrNameLst>
                                          <p:attrName>ppt_x</p:attrName>
                                        </p:attrNameLst>
                                      </p:cBhvr>
                                      <p:tavLst>
                                        <p:tav tm="0">
                                          <p:val>
                                            <p:strVal val="#ppt_x"/>
                                          </p:val>
                                        </p:tav>
                                        <p:tav tm="100000">
                                          <p:val>
                                            <p:strVal val="#ppt_x"/>
                                          </p:val>
                                        </p:tav>
                                      </p:tavLst>
                                    </p:anim>
                                    <p:anim calcmode="lin" valueType="num">
                                      <p:cBhvr>
                                        <p:cTn id="60" dur="500" fill="hold"/>
                                        <p:tgtEl>
                                          <p:spTgt spid="49"/>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anim calcmode="lin" valueType="num">
                                      <p:cBhvr>
                                        <p:cTn id="64" dur="500" fill="hold"/>
                                        <p:tgtEl>
                                          <p:spTgt spid="54"/>
                                        </p:tgtEl>
                                        <p:attrNameLst>
                                          <p:attrName>ppt_x</p:attrName>
                                        </p:attrNameLst>
                                      </p:cBhvr>
                                      <p:tavLst>
                                        <p:tav tm="0">
                                          <p:val>
                                            <p:strVal val="#ppt_x"/>
                                          </p:val>
                                        </p:tav>
                                        <p:tav tm="100000">
                                          <p:val>
                                            <p:strVal val="#ppt_x"/>
                                          </p:val>
                                        </p:tav>
                                      </p:tavLst>
                                    </p:anim>
                                    <p:anim calcmode="lin" valueType="num">
                                      <p:cBhvr>
                                        <p:cTn id="65" dur="500" fill="hold"/>
                                        <p:tgtEl>
                                          <p:spTgt spid="54"/>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anim calcmode="lin" valueType="num">
                                      <p:cBhvr>
                                        <p:cTn id="69" dur="500" fill="hold"/>
                                        <p:tgtEl>
                                          <p:spTgt spid="11"/>
                                        </p:tgtEl>
                                        <p:attrNameLst>
                                          <p:attrName>ppt_x</p:attrName>
                                        </p:attrNameLst>
                                      </p:cBhvr>
                                      <p:tavLst>
                                        <p:tav tm="0">
                                          <p:val>
                                            <p:strVal val="#ppt_x"/>
                                          </p:val>
                                        </p:tav>
                                        <p:tav tm="100000">
                                          <p:val>
                                            <p:strVal val="#ppt_x"/>
                                          </p:val>
                                        </p:tav>
                                      </p:tavLst>
                                    </p:anim>
                                    <p:anim calcmode="lin" valueType="num">
                                      <p:cBhvr>
                                        <p:cTn id="7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anim calcmode="lin" valueType="num">
                                      <p:cBhvr>
                                        <p:cTn id="76" dur="500" fill="hold"/>
                                        <p:tgtEl>
                                          <p:spTgt spid="50"/>
                                        </p:tgtEl>
                                        <p:attrNameLst>
                                          <p:attrName>ppt_x</p:attrName>
                                        </p:attrNameLst>
                                      </p:cBhvr>
                                      <p:tavLst>
                                        <p:tav tm="0">
                                          <p:val>
                                            <p:strVal val="#ppt_x"/>
                                          </p:val>
                                        </p:tav>
                                        <p:tav tm="100000">
                                          <p:val>
                                            <p:strVal val="#ppt_x"/>
                                          </p:val>
                                        </p:tav>
                                      </p:tavLst>
                                    </p:anim>
                                    <p:anim calcmode="lin" valueType="num">
                                      <p:cBhvr>
                                        <p:cTn id="77" dur="500" fill="hold"/>
                                        <p:tgtEl>
                                          <p:spTgt spid="5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anim calcmode="lin" valueType="num">
                                      <p:cBhvr>
                                        <p:cTn id="81" dur="500" fill="hold"/>
                                        <p:tgtEl>
                                          <p:spTgt spid="55"/>
                                        </p:tgtEl>
                                        <p:attrNameLst>
                                          <p:attrName>ppt_x</p:attrName>
                                        </p:attrNameLst>
                                      </p:cBhvr>
                                      <p:tavLst>
                                        <p:tav tm="0">
                                          <p:val>
                                            <p:strVal val="#ppt_x"/>
                                          </p:val>
                                        </p:tav>
                                        <p:tav tm="100000">
                                          <p:val>
                                            <p:strVal val="#ppt_x"/>
                                          </p:val>
                                        </p:tav>
                                      </p:tavLst>
                                    </p:anim>
                                    <p:anim calcmode="lin" valueType="num">
                                      <p:cBhvr>
                                        <p:cTn id="82" dur="500" fill="hold"/>
                                        <p:tgtEl>
                                          <p:spTgt spid="55"/>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anim calcmode="lin" valueType="num">
                                      <p:cBhvr>
                                        <p:cTn id="86" dur="500" fill="hold"/>
                                        <p:tgtEl>
                                          <p:spTgt spid="9"/>
                                        </p:tgtEl>
                                        <p:attrNameLst>
                                          <p:attrName>ppt_x</p:attrName>
                                        </p:attrNameLst>
                                      </p:cBhvr>
                                      <p:tavLst>
                                        <p:tav tm="0">
                                          <p:val>
                                            <p:strVal val="#ppt_x"/>
                                          </p:val>
                                        </p:tav>
                                        <p:tav tm="100000">
                                          <p:val>
                                            <p:strVal val="#ppt_x"/>
                                          </p:val>
                                        </p:tav>
                                      </p:tavLst>
                                    </p:anim>
                                    <p:anim calcmode="lin" valueType="num">
                                      <p:cBhvr>
                                        <p:cTn id="87"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8" grpId="0" animBg="1"/>
      <p:bldP spid="49" grpId="0" animBg="1"/>
      <p:bldP spid="50" grpId="0" animBg="1"/>
      <p:bldP spid="51" grpId="0"/>
      <p:bldP spid="52" grpId="0"/>
      <p:bldP spid="53" grpId="0"/>
      <p:bldP spid="54" grpId="0"/>
      <p:bldP spid="5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51DAD111-906F-4FF1-9306-308CCF63DD7C}"/>
              </a:ext>
            </a:extLst>
          </p:cNvPr>
          <p:cNvSpPr>
            <a:spLocks/>
          </p:cNvSpPr>
          <p:nvPr/>
        </p:nvSpPr>
        <p:spPr bwMode="auto">
          <a:xfrm flipH="1">
            <a:off x="-101688"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Freeform: Shape 2">
            <a:extLst>
              <a:ext uri="{FF2B5EF4-FFF2-40B4-BE49-F238E27FC236}">
                <a16:creationId xmlns:a16="http://schemas.microsoft.com/office/drawing/2014/main" id="{63642E18-F1A6-4ADB-8214-480436E74F62}"/>
              </a:ext>
            </a:extLst>
          </p:cNvPr>
          <p:cNvSpPr>
            <a:spLocks/>
          </p:cNvSpPr>
          <p:nvPr/>
        </p:nvSpPr>
        <p:spPr bwMode="auto">
          <a:xfrm rot="9343461" flipH="1">
            <a:off x="3609024" y="-224100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Shape 10">
            <a:extLst>
              <a:ext uri="{FF2B5EF4-FFF2-40B4-BE49-F238E27FC236}">
                <a16:creationId xmlns:a16="http://schemas.microsoft.com/office/drawing/2014/main" id="{6E7E05BD-1C44-4CD7-B346-5B0E0A607047}"/>
              </a:ext>
            </a:extLst>
          </p:cNvPr>
          <p:cNvSpPr>
            <a:spLocks/>
          </p:cNvSpPr>
          <p:nvPr/>
        </p:nvSpPr>
        <p:spPr bwMode="auto">
          <a:xfrm rot="9343461" flipH="1">
            <a:off x="4164133" y="-304385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Wave 12">
            <a:extLst>
              <a:ext uri="{FF2B5EF4-FFF2-40B4-BE49-F238E27FC236}">
                <a16:creationId xmlns:a16="http://schemas.microsoft.com/office/drawing/2014/main" id="{186E0274-C819-4648-B23E-1649FDD68590}"/>
              </a:ext>
            </a:extLst>
          </p:cNvPr>
          <p:cNvSpPr/>
          <p:nvPr/>
        </p:nvSpPr>
        <p:spPr>
          <a:xfrm rot="621708" flipV="1">
            <a:off x="-494248"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TextBox 13">
            <a:extLst>
              <a:ext uri="{FF2B5EF4-FFF2-40B4-BE49-F238E27FC236}">
                <a16:creationId xmlns:a16="http://schemas.microsoft.com/office/drawing/2014/main" id="{72294DB0-6555-47D9-ADEC-FCBD4D38312A}"/>
              </a:ext>
            </a:extLst>
          </p:cNvPr>
          <p:cNvSpPr txBox="1"/>
          <p:nvPr/>
        </p:nvSpPr>
        <p:spPr>
          <a:xfrm>
            <a:off x="-1473287" y="84326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04</a:t>
            </a:r>
            <a:endParaRPr lang="en-US" sz="41300" b="1" spc="-1000" dirty="0">
              <a:solidFill>
                <a:schemeClr val="bg1"/>
              </a:solidFill>
              <a:latin typeface="Century Gothic" panose="020B0502020202020204" pitchFamily="34" charset="0"/>
            </a:endParaRPr>
          </a:p>
        </p:txBody>
      </p:sp>
      <p:sp>
        <p:nvSpPr>
          <p:cNvPr id="21" name="TextBox 20">
            <a:extLst>
              <a:ext uri="{FF2B5EF4-FFF2-40B4-BE49-F238E27FC236}">
                <a16:creationId xmlns:a16="http://schemas.microsoft.com/office/drawing/2014/main" id="{6E5AF001-E5C0-477D-A2DB-4F5B31EC9CAB}"/>
              </a:ext>
            </a:extLst>
          </p:cNvPr>
          <p:cNvSpPr txBox="1"/>
          <p:nvPr/>
        </p:nvSpPr>
        <p:spPr>
          <a:xfrm>
            <a:off x="4061067" y="1931670"/>
            <a:ext cx="4549533" cy="1323439"/>
          </a:xfrm>
          <a:prstGeom prst="rect">
            <a:avLst/>
          </a:prstGeom>
          <a:noFill/>
        </p:spPr>
        <p:txBody>
          <a:bodyPr wrap="square" rtlCol="0">
            <a:spAutoFit/>
          </a:bodyPr>
          <a:lstStyle/>
          <a:p>
            <a:pPr algn="r"/>
            <a:r>
              <a:rPr lang="en-MY" sz="4000" spc="-100" dirty="0">
                <a:solidFill>
                  <a:srgbClr val="419ED7"/>
                </a:solidFill>
                <a:latin typeface="Source Sans Pro Black" panose="020B0803030403020204" pitchFamily="34" charset="0"/>
              </a:rPr>
              <a:t>Helpful resources and how to use it</a:t>
            </a:r>
          </a:p>
        </p:txBody>
      </p:sp>
      <p:grpSp>
        <p:nvGrpSpPr>
          <p:cNvPr id="8" name="Group 7">
            <a:extLst>
              <a:ext uri="{FF2B5EF4-FFF2-40B4-BE49-F238E27FC236}">
                <a16:creationId xmlns:a16="http://schemas.microsoft.com/office/drawing/2014/main" id="{600E1BF5-2239-4355-82E4-B4CC1392DDDD}"/>
              </a:ext>
            </a:extLst>
          </p:cNvPr>
          <p:cNvGrpSpPr/>
          <p:nvPr/>
        </p:nvGrpSpPr>
        <p:grpSpPr>
          <a:xfrm>
            <a:off x="4267200" y="1741170"/>
            <a:ext cx="365760" cy="365760"/>
            <a:chOff x="4048054" y="3409950"/>
            <a:chExt cx="365760" cy="365760"/>
          </a:xfrm>
        </p:grpSpPr>
        <p:cxnSp>
          <p:nvCxnSpPr>
            <p:cNvPr id="9" name="Straight Connector 8">
              <a:extLst>
                <a:ext uri="{FF2B5EF4-FFF2-40B4-BE49-F238E27FC236}">
                  <a16:creationId xmlns:a16="http://schemas.microsoft.com/office/drawing/2014/main" id="{6D40C5A6-EF5D-402B-8DA4-8E652B140C7D}"/>
                </a:ext>
              </a:extLst>
            </p:cNvPr>
            <p:cNvCxnSpPr>
              <a:cxnSpLocks/>
            </p:cNvCxnSpPr>
            <p:nvPr/>
          </p:nvCxnSpPr>
          <p:spPr>
            <a:xfrm>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BDC2C8-377B-410E-B447-44E31A356676}"/>
                </a:ext>
              </a:extLst>
            </p:cNvPr>
            <p:cNvCxnSpPr>
              <a:cxnSpLocks/>
            </p:cNvCxnSpPr>
            <p:nvPr/>
          </p:nvCxnSpPr>
          <p:spPr>
            <a:xfrm rot="5400000">
              <a:off x="4230934" y="3409950"/>
              <a:ext cx="0" cy="36576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AA00E9FA-5F33-479A-A8D7-85F80978ED47}"/>
              </a:ext>
            </a:extLst>
          </p:cNvPr>
          <p:cNvGrpSpPr/>
          <p:nvPr/>
        </p:nvGrpSpPr>
        <p:grpSpPr>
          <a:xfrm>
            <a:off x="7170548" y="3303270"/>
            <a:ext cx="1370290" cy="182880"/>
            <a:chOff x="7381134" y="1320692"/>
            <a:chExt cx="1370290" cy="182880"/>
          </a:xfrm>
        </p:grpSpPr>
        <p:sp>
          <p:nvSpPr>
            <p:cNvPr id="15" name="Oval 14">
              <a:extLst>
                <a:ext uri="{FF2B5EF4-FFF2-40B4-BE49-F238E27FC236}">
                  <a16:creationId xmlns:a16="http://schemas.microsoft.com/office/drawing/2014/main" id="{54FA0702-C27B-44DB-BF6F-FF11C7B4A8D7}"/>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D813216-1983-4494-9A78-A3AA7D01D77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02FB1B2-CC07-46DE-9EEC-588DABB8E305}"/>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6E03208-CAFC-4629-957B-2352AFD6710D}"/>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F9C67D-78D7-43F6-BA3D-3309DBB269AA}"/>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939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3581400" y="263589"/>
            <a:ext cx="5029197"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Tips in </a:t>
            </a:r>
            <a:r>
              <a:rPr lang="en-MY" sz="2400" spc="-100" dirty="0">
                <a:solidFill>
                  <a:srgbClr val="419ED7"/>
                </a:solidFill>
                <a:latin typeface="Source Sans Pro Black" panose="020B0803030403020204" pitchFamily="34" charset="0"/>
                <a:ea typeface="Source Sans Pro Black" panose="020B0803030403020204" pitchFamily="34" charset="0"/>
              </a:rPr>
              <a:t>Optimizing Online Resources</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39624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6BF670-0CC2-4613-80D4-F2CCACA7D9AD}"/>
              </a:ext>
            </a:extLst>
          </p:cNvPr>
          <p:cNvSpPr txBox="1"/>
          <p:nvPr/>
        </p:nvSpPr>
        <p:spPr>
          <a:xfrm>
            <a:off x="4949851" y="1288060"/>
            <a:ext cx="3355949" cy="584775"/>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sz="1600" i="0" dirty="0">
                <a:solidFill>
                  <a:srgbClr val="555555"/>
                </a:solidFill>
                <a:effectLst/>
                <a:cs typeface="Open Sans" panose="020B0606030504020204" pitchFamily="34" charset="0"/>
              </a:rPr>
              <a:t>What kind of website is it</a:t>
            </a:r>
            <a:r>
              <a:rPr lang="en-US" sz="1600" b="0" i="0" dirty="0">
                <a:solidFill>
                  <a:srgbClr val="555555"/>
                </a:solidFill>
                <a:effectLst/>
                <a:cs typeface="Open Sans" panose="020B0606030504020204" pitchFamily="34" charset="0"/>
              </a:rPr>
              <a:t>? </a:t>
            </a:r>
            <a:r>
              <a:rPr lang="en-US" sz="1600" b="1" i="0" dirty="0">
                <a:solidFill>
                  <a:srgbClr val="555555"/>
                </a:solidFill>
                <a:effectLst/>
                <a:cs typeface="Open Sans" panose="020B0606030504020204" pitchFamily="34" charset="0"/>
              </a:rPr>
              <a:t>What's its purpose</a:t>
            </a:r>
            <a:r>
              <a:rPr lang="en-US" sz="1600" b="0" i="0" dirty="0">
                <a:solidFill>
                  <a:srgbClr val="555555"/>
                </a:solidFill>
                <a:effectLst/>
                <a:cs typeface="Open Sans" panose="020B0606030504020204" pitchFamily="34" charset="0"/>
              </a:rPr>
              <a:t>?</a:t>
            </a:r>
          </a:p>
        </p:txBody>
      </p:sp>
      <p:pic>
        <p:nvPicPr>
          <p:cNvPr id="20" name="Picture 19" descr="A picture containing computer, clock&#10;&#10;Description automatically generated">
            <a:extLst>
              <a:ext uri="{FF2B5EF4-FFF2-40B4-BE49-F238E27FC236}">
                <a16:creationId xmlns:a16="http://schemas.microsoft.com/office/drawing/2014/main" id="{481E5D67-074E-4013-B6CB-2907939F5348}"/>
              </a:ext>
            </a:extLst>
          </p:cNvPr>
          <p:cNvPicPr>
            <a:picLocks noChangeAspect="1"/>
          </p:cNvPicPr>
          <p:nvPr/>
        </p:nvPicPr>
        <p:blipFill rotWithShape="1">
          <a:blip r:embed="rId3">
            <a:extLst>
              <a:ext uri="{28A0092B-C50C-407E-A947-70E740481C1C}">
                <a14:useLocalDpi xmlns:a14="http://schemas.microsoft.com/office/drawing/2010/main" val="0"/>
              </a:ext>
            </a:extLst>
          </a:blip>
          <a:srcRect b="10193"/>
          <a:stretch/>
        </p:blipFill>
        <p:spPr>
          <a:xfrm>
            <a:off x="609600" y="1123950"/>
            <a:ext cx="3187176" cy="2862322"/>
          </a:xfrm>
          <a:prstGeom prst="rect">
            <a:avLst/>
          </a:prstGeom>
        </p:spPr>
      </p:pic>
      <p:sp>
        <p:nvSpPr>
          <p:cNvPr id="21" name="TextBox 20">
            <a:extLst>
              <a:ext uri="{FF2B5EF4-FFF2-40B4-BE49-F238E27FC236}">
                <a16:creationId xmlns:a16="http://schemas.microsoft.com/office/drawing/2014/main" id="{3B080F84-A710-4E47-AEBB-1C1B437A7301}"/>
              </a:ext>
            </a:extLst>
          </p:cNvPr>
          <p:cNvSpPr txBox="1"/>
          <p:nvPr/>
        </p:nvSpPr>
        <p:spPr>
          <a:xfrm>
            <a:off x="4949850" y="2032621"/>
            <a:ext cx="3355949" cy="584775"/>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sz="1600" i="0" dirty="0">
                <a:solidFill>
                  <a:srgbClr val="555555"/>
                </a:solidFill>
                <a:effectLst/>
                <a:cs typeface="Open Sans" panose="020B0606030504020204" pitchFamily="34" charset="0"/>
              </a:rPr>
              <a:t>Who has </a:t>
            </a:r>
            <a:r>
              <a:rPr lang="en-US" sz="1600" b="1" i="0" dirty="0">
                <a:solidFill>
                  <a:srgbClr val="555555"/>
                </a:solidFill>
                <a:effectLst/>
                <a:cs typeface="Open Sans" panose="020B0606030504020204" pitchFamily="34" charset="0"/>
              </a:rPr>
              <a:t>written or provided </a:t>
            </a:r>
            <a:r>
              <a:rPr lang="en-US" sz="1600" b="0" i="0" dirty="0">
                <a:solidFill>
                  <a:srgbClr val="555555"/>
                </a:solidFill>
                <a:effectLst/>
                <a:cs typeface="Open Sans" panose="020B0606030504020204" pitchFamily="34" charset="0"/>
              </a:rPr>
              <a:t>the information on the website?</a:t>
            </a:r>
          </a:p>
        </p:txBody>
      </p:sp>
      <p:sp>
        <p:nvSpPr>
          <p:cNvPr id="22" name="TextBox 21">
            <a:extLst>
              <a:ext uri="{FF2B5EF4-FFF2-40B4-BE49-F238E27FC236}">
                <a16:creationId xmlns:a16="http://schemas.microsoft.com/office/drawing/2014/main" id="{D314B785-59B1-4229-A196-845C1B7CFFAC}"/>
              </a:ext>
            </a:extLst>
          </p:cNvPr>
          <p:cNvSpPr txBox="1"/>
          <p:nvPr/>
        </p:nvSpPr>
        <p:spPr>
          <a:xfrm>
            <a:off x="4949850" y="2778472"/>
            <a:ext cx="3355949" cy="584775"/>
          </a:xfrm>
          <a:prstGeom prst="rect">
            <a:avLst/>
          </a:prstGeom>
          <a:noFill/>
        </p:spPr>
        <p:txBody>
          <a:bodyPr wrap="square">
            <a:spAutoFit/>
          </a:bodyPr>
          <a:lstStyle/>
          <a:p>
            <a:pPr algn="just"/>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Is the information provided </a:t>
            </a:r>
            <a:r>
              <a:rPr lang="en-US" sz="1600" b="1"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up to date</a:t>
            </a:r>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a:t>
            </a:r>
          </a:p>
        </p:txBody>
      </p:sp>
      <p:sp>
        <p:nvSpPr>
          <p:cNvPr id="24" name="TextBox 23">
            <a:extLst>
              <a:ext uri="{FF2B5EF4-FFF2-40B4-BE49-F238E27FC236}">
                <a16:creationId xmlns:a16="http://schemas.microsoft.com/office/drawing/2014/main" id="{31AD543F-161D-43EC-BCD3-907F8300A4E1}"/>
              </a:ext>
            </a:extLst>
          </p:cNvPr>
          <p:cNvSpPr txBox="1"/>
          <p:nvPr/>
        </p:nvSpPr>
        <p:spPr>
          <a:xfrm>
            <a:off x="4947659" y="3649373"/>
            <a:ext cx="3355949" cy="338554"/>
          </a:xfrm>
          <a:prstGeom prst="rect">
            <a:avLst/>
          </a:prstGeom>
          <a:noFill/>
        </p:spPr>
        <p:txBody>
          <a:bodyPr wrap="square">
            <a:spAutoFit/>
          </a:bodyPr>
          <a:lstStyle/>
          <a:p>
            <a:pPr algn="just"/>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Are there </a:t>
            </a:r>
            <a:r>
              <a:rPr lang="en-US" sz="1600" b="1"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links to other resources</a:t>
            </a:r>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a:t>
            </a:r>
          </a:p>
        </p:txBody>
      </p:sp>
      <p:grpSp>
        <p:nvGrpSpPr>
          <p:cNvPr id="44" name="Group 43">
            <a:extLst>
              <a:ext uri="{FF2B5EF4-FFF2-40B4-BE49-F238E27FC236}">
                <a16:creationId xmlns:a16="http://schemas.microsoft.com/office/drawing/2014/main" id="{84D22077-DC6B-49D9-8992-3FF61092DEEC}"/>
              </a:ext>
            </a:extLst>
          </p:cNvPr>
          <p:cNvGrpSpPr/>
          <p:nvPr/>
        </p:nvGrpSpPr>
        <p:grpSpPr>
          <a:xfrm>
            <a:off x="4219647" y="1303039"/>
            <a:ext cx="548640" cy="548640"/>
            <a:chOff x="4219647" y="1303039"/>
            <a:chExt cx="548640" cy="548640"/>
          </a:xfrm>
        </p:grpSpPr>
        <p:sp>
          <p:nvSpPr>
            <p:cNvPr id="25" name="Oval 24">
              <a:extLst>
                <a:ext uri="{FF2B5EF4-FFF2-40B4-BE49-F238E27FC236}">
                  <a16:creationId xmlns:a16="http://schemas.microsoft.com/office/drawing/2014/main" id="{1A97C02A-3A76-4190-BC73-4EFFB8D8A48B}"/>
                </a:ext>
              </a:extLst>
            </p:cNvPr>
            <p:cNvSpPr/>
            <p:nvPr/>
          </p:nvSpPr>
          <p:spPr>
            <a:xfrm>
              <a:off x="4219647" y="1303039"/>
              <a:ext cx="548640" cy="54864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Internet">
              <a:extLst>
                <a:ext uri="{FF2B5EF4-FFF2-40B4-BE49-F238E27FC236}">
                  <a16:creationId xmlns:a16="http://schemas.microsoft.com/office/drawing/2014/main" id="{B64412B0-86E3-4CE5-AAA9-AE0A480B073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1087" y="1394479"/>
              <a:ext cx="365760" cy="365760"/>
            </a:xfrm>
            <a:prstGeom prst="rect">
              <a:avLst/>
            </a:prstGeom>
          </p:spPr>
        </p:pic>
      </p:grpSp>
      <p:grpSp>
        <p:nvGrpSpPr>
          <p:cNvPr id="46" name="Group 45">
            <a:extLst>
              <a:ext uri="{FF2B5EF4-FFF2-40B4-BE49-F238E27FC236}">
                <a16:creationId xmlns:a16="http://schemas.microsoft.com/office/drawing/2014/main" id="{4EBF1F7C-D6EC-4B55-87B6-CE4007C8289D}"/>
              </a:ext>
            </a:extLst>
          </p:cNvPr>
          <p:cNvGrpSpPr/>
          <p:nvPr/>
        </p:nvGrpSpPr>
        <p:grpSpPr>
          <a:xfrm>
            <a:off x="4219647" y="2051632"/>
            <a:ext cx="548640" cy="548640"/>
            <a:chOff x="4219647" y="2051632"/>
            <a:chExt cx="548640" cy="548640"/>
          </a:xfrm>
        </p:grpSpPr>
        <p:sp>
          <p:nvSpPr>
            <p:cNvPr id="26" name="Oval 25">
              <a:extLst>
                <a:ext uri="{FF2B5EF4-FFF2-40B4-BE49-F238E27FC236}">
                  <a16:creationId xmlns:a16="http://schemas.microsoft.com/office/drawing/2014/main" id="{E4F5A5FC-7CB1-4676-B3AE-B404E36B9456}"/>
                </a:ext>
              </a:extLst>
            </p:cNvPr>
            <p:cNvSpPr/>
            <p:nvPr/>
          </p:nvSpPr>
          <p:spPr>
            <a:xfrm>
              <a:off x="4219647" y="2051632"/>
              <a:ext cx="548640" cy="54864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2" name="Graphic 31" descr="Pencil">
              <a:extLst>
                <a:ext uri="{FF2B5EF4-FFF2-40B4-BE49-F238E27FC236}">
                  <a16:creationId xmlns:a16="http://schemas.microsoft.com/office/drawing/2014/main" id="{D31B690D-9A2B-4BB0-A47E-AF0302F8CD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1087" y="2139040"/>
              <a:ext cx="365760" cy="365760"/>
            </a:xfrm>
            <a:prstGeom prst="rect">
              <a:avLst/>
            </a:prstGeom>
          </p:spPr>
        </p:pic>
      </p:grpSp>
      <p:grpSp>
        <p:nvGrpSpPr>
          <p:cNvPr id="48" name="Group 47">
            <a:extLst>
              <a:ext uri="{FF2B5EF4-FFF2-40B4-BE49-F238E27FC236}">
                <a16:creationId xmlns:a16="http://schemas.microsoft.com/office/drawing/2014/main" id="{CC5E886D-7474-4157-B714-6BA0D2AE760C}"/>
              </a:ext>
            </a:extLst>
          </p:cNvPr>
          <p:cNvGrpSpPr/>
          <p:nvPr/>
        </p:nvGrpSpPr>
        <p:grpSpPr>
          <a:xfrm>
            <a:off x="4218551" y="3547110"/>
            <a:ext cx="548640" cy="548640"/>
            <a:chOff x="4218551" y="3547110"/>
            <a:chExt cx="548640" cy="548640"/>
          </a:xfrm>
        </p:grpSpPr>
        <p:sp>
          <p:nvSpPr>
            <p:cNvPr id="28" name="Oval 27">
              <a:extLst>
                <a:ext uri="{FF2B5EF4-FFF2-40B4-BE49-F238E27FC236}">
                  <a16:creationId xmlns:a16="http://schemas.microsoft.com/office/drawing/2014/main" id="{2CF64726-6108-4555-B723-99B1C4247616}"/>
                </a:ext>
              </a:extLst>
            </p:cNvPr>
            <p:cNvSpPr/>
            <p:nvPr/>
          </p:nvSpPr>
          <p:spPr>
            <a:xfrm>
              <a:off x="4218551" y="3547110"/>
              <a:ext cx="548640" cy="54864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Connected">
              <a:extLst>
                <a:ext uri="{FF2B5EF4-FFF2-40B4-BE49-F238E27FC236}">
                  <a16:creationId xmlns:a16="http://schemas.microsoft.com/office/drawing/2014/main" id="{F9A79F36-FBAC-40E2-9FE5-8E379B5F156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087" y="3638550"/>
              <a:ext cx="365760" cy="365760"/>
            </a:xfrm>
            <a:prstGeom prst="rect">
              <a:avLst/>
            </a:prstGeom>
          </p:spPr>
        </p:pic>
      </p:grpSp>
      <p:grpSp>
        <p:nvGrpSpPr>
          <p:cNvPr id="47" name="Group 46">
            <a:extLst>
              <a:ext uri="{FF2B5EF4-FFF2-40B4-BE49-F238E27FC236}">
                <a16:creationId xmlns:a16="http://schemas.microsoft.com/office/drawing/2014/main" id="{A809D8B8-CE4E-433B-A9D2-BA6584FB6488}"/>
              </a:ext>
            </a:extLst>
          </p:cNvPr>
          <p:cNvGrpSpPr/>
          <p:nvPr/>
        </p:nvGrpSpPr>
        <p:grpSpPr>
          <a:xfrm>
            <a:off x="4219647" y="2793451"/>
            <a:ext cx="548640" cy="548640"/>
            <a:chOff x="4219647" y="2793451"/>
            <a:chExt cx="548640" cy="548640"/>
          </a:xfrm>
        </p:grpSpPr>
        <p:sp>
          <p:nvSpPr>
            <p:cNvPr id="27" name="Oval 26">
              <a:extLst>
                <a:ext uri="{FF2B5EF4-FFF2-40B4-BE49-F238E27FC236}">
                  <a16:creationId xmlns:a16="http://schemas.microsoft.com/office/drawing/2014/main" id="{9C91943B-8AC5-45B4-AFDD-6CD2BEFAB769}"/>
                </a:ext>
              </a:extLst>
            </p:cNvPr>
            <p:cNvSpPr/>
            <p:nvPr/>
          </p:nvSpPr>
          <p:spPr>
            <a:xfrm>
              <a:off x="4219647" y="2793451"/>
              <a:ext cx="548640" cy="54864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Monthly calendar">
              <a:extLst>
                <a:ext uri="{FF2B5EF4-FFF2-40B4-BE49-F238E27FC236}">
                  <a16:creationId xmlns:a16="http://schemas.microsoft.com/office/drawing/2014/main" id="{C0D75C39-ADBC-4EEB-92DD-26F75C147D7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1087" y="2884891"/>
              <a:ext cx="365760" cy="365760"/>
            </a:xfrm>
            <a:prstGeom prst="rect">
              <a:avLst/>
            </a:prstGeom>
          </p:spPr>
        </p:pic>
      </p:grpSp>
      <p:sp>
        <p:nvSpPr>
          <p:cNvPr id="43" name="TextBox 42">
            <a:extLst>
              <a:ext uri="{FF2B5EF4-FFF2-40B4-BE49-F238E27FC236}">
                <a16:creationId xmlns:a16="http://schemas.microsoft.com/office/drawing/2014/main" id="{70E4E1D3-8239-4454-9783-67DA715020DF}"/>
              </a:ext>
            </a:extLst>
          </p:cNvPr>
          <p:cNvSpPr txBox="1"/>
          <p:nvPr/>
        </p:nvSpPr>
        <p:spPr>
          <a:xfrm>
            <a:off x="-1473287" y="409575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04</a:t>
            </a:r>
            <a:endParaRPr lang="en-US" sz="41300" b="1" spc="-1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298590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1+#ppt_w/2"/>
                                          </p:val>
                                        </p:tav>
                                        <p:tav tm="100000">
                                          <p:val>
                                            <p:strVal val="#ppt_x"/>
                                          </p:val>
                                        </p:tav>
                                      </p:tavLst>
                                    </p:anim>
                                    <p:anim calcmode="lin" valueType="num">
                                      <p:cBhvr additive="base">
                                        <p:cTn id="13" dur="500" fill="hold"/>
                                        <p:tgtEl>
                                          <p:spTgt spid="44"/>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decel="10000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fill="hold"/>
                                        <p:tgtEl>
                                          <p:spTgt spid="46"/>
                                        </p:tgtEl>
                                        <p:attrNameLst>
                                          <p:attrName>ppt_x</p:attrName>
                                        </p:attrNameLst>
                                      </p:cBhvr>
                                      <p:tavLst>
                                        <p:tav tm="0">
                                          <p:val>
                                            <p:strVal val="1+#ppt_w/2"/>
                                          </p:val>
                                        </p:tav>
                                        <p:tav tm="100000">
                                          <p:val>
                                            <p:strVal val="#ppt_x"/>
                                          </p:val>
                                        </p:tav>
                                      </p:tavLst>
                                    </p:anim>
                                    <p:anim calcmode="lin" valueType="num">
                                      <p:cBhvr additive="base">
                                        <p:cTn id="23" dur="500" fill="hold"/>
                                        <p:tgtEl>
                                          <p:spTgt spid="46"/>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1+#ppt_w/2"/>
                                          </p:val>
                                        </p:tav>
                                        <p:tav tm="100000">
                                          <p:val>
                                            <p:strVal val="#ppt_x"/>
                                          </p:val>
                                        </p:tav>
                                      </p:tavLst>
                                    </p:anim>
                                    <p:anim calcmode="lin" valueType="num">
                                      <p:cBhvr additive="base">
                                        <p:cTn id="27"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decel="10000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1+#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decel="10000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1+#ppt_w/2"/>
                                          </p:val>
                                        </p:tav>
                                        <p:tav tm="100000">
                                          <p:val>
                                            <p:strVal val="#ppt_x"/>
                                          </p:val>
                                        </p:tav>
                                      </p:tavLst>
                                    </p:anim>
                                    <p:anim calcmode="lin" valueType="num">
                                      <p:cBhvr additive="base">
                                        <p:cTn id="43" dur="500" fill="hold"/>
                                        <p:tgtEl>
                                          <p:spTgt spid="48"/>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1+#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4" grpId="0"/>
      <p:bldP spid="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2743200" y="263589"/>
            <a:ext cx="5867398"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What Kind of Website is it? </a:t>
            </a:r>
            <a:r>
              <a:rPr lang="en-MY" sz="2400" spc="-100" dirty="0">
                <a:solidFill>
                  <a:srgbClr val="419ED7"/>
                </a:solidFill>
                <a:latin typeface="Source Sans Pro Black" panose="020B0803030403020204" pitchFamily="34" charset="0"/>
                <a:ea typeface="Source Sans Pro Black" panose="020B0803030403020204" pitchFamily="34" charset="0"/>
              </a:rPr>
              <a:t>What’s its purpose </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3048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6BF670-0CC2-4613-80D4-F2CCACA7D9AD}"/>
              </a:ext>
            </a:extLst>
          </p:cNvPr>
          <p:cNvSpPr txBox="1"/>
          <p:nvPr/>
        </p:nvSpPr>
        <p:spPr>
          <a:xfrm>
            <a:off x="3822176" y="1190708"/>
            <a:ext cx="4312967" cy="1815882"/>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sz="1600" i="0" dirty="0">
                <a:solidFill>
                  <a:srgbClr val="555555"/>
                </a:solidFill>
                <a:effectLst/>
                <a:cs typeface="Open Sans" panose="020B0606030504020204" pitchFamily="34" charset="0"/>
              </a:rPr>
              <a:t>Any information that you use to support ideas and arguments in a research paper or class discussion should be given some scrutiny.</a:t>
            </a:r>
            <a:r>
              <a:rPr lang="en-US" sz="1600" dirty="0">
                <a:solidFill>
                  <a:srgbClr val="555555"/>
                </a:solidFill>
                <a:cs typeface="Open Sans" panose="020B0606030504020204" pitchFamily="34" charset="0"/>
              </a:rPr>
              <a:t> The easiest way to determine its credibility is by </a:t>
            </a:r>
            <a:r>
              <a:rPr lang="en-US" sz="1600" b="1" dirty="0">
                <a:solidFill>
                  <a:srgbClr val="555555"/>
                </a:solidFill>
                <a:cs typeface="Open Sans" panose="020B0606030504020204" pitchFamily="34" charset="0"/>
              </a:rPr>
              <a:t>identifying the suffixes of the website</a:t>
            </a:r>
            <a:r>
              <a:rPr lang="en-US" sz="1600" dirty="0">
                <a:solidFill>
                  <a:srgbClr val="555555"/>
                </a:solidFill>
                <a:cs typeface="Open Sans" panose="020B0606030504020204" pitchFamily="34" charset="0"/>
              </a:rPr>
              <a:t>. There are 5 most common domain on the internet – namely:</a:t>
            </a:r>
            <a:endParaRPr lang="en-US" sz="1600" b="0" i="0" dirty="0">
              <a:solidFill>
                <a:srgbClr val="555555"/>
              </a:solidFill>
              <a:effectLst/>
              <a:cs typeface="Open Sans" panose="020B0606030504020204" pitchFamily="34" charset="0"/>
            </a:endParaRPr>
          </a:p>
        </p:txBody>
      </p:sp>
      <p:sp>
        <p:nvSpPr>
          <p:cNvPr id="29" name="Oval 28">
            <a:extLst>
              <a:ext uri="{FF2B5EF4-FFF2-40B4-BE49-F238E27FC236}">
                <a16:creationId xmlns:a16="http://schemas.microsoft.com/office/drawing/2014/main" id="{A40E9D9E-FFBF-47FA-9534-ED67D341B2D7}"/>
              </a:ext>
            </a:extLst>
          </p:cNvPr>
          <p:cNvSpPr/>
          <p:nvPr/>
        </p:nvSpPr>
        <p:spPr>
          <a:xfrm>
            <a:off x="4187896" y="3180638"/>
            <a:ext cx="457200" cy="45720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DBD1AD9-168B-4A43-8BB1-F80A5693B6B5}"/>
              </a:ext>
            </a:extLst>
          </p:cNvPr>
          <p:cNvSpPr/>
          <p:nvPr/>
        </p:nvSpPr>
        <p:spPr>
          <a:xfrm>
            <a:off x="5750341" y="3180638"/>
            <a:ext cx="457200" cy="45720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74CFE92-0CDB-4288-9309-201DA6E84D94}"/>
              </a:ext>
            </a:extLst>
          </p:cNvPr>
          <p:cNvSpPr/>
          <p:nvPr/>
        </p:nvSpPr>
        <p:spPr>
          <a:xfrm>
            <a:off x="4990932" y="3734529"/>
            <a:ext cx="457200" cy="45720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D6E06E0-F955-41D4-B3D7-2FAB66ADA350}"/>
              </a:ext>
            </a:extLst>
          </p:cNvPr>
          <p:cNvSpPr/>
          <p:nvPr/>
        </p:nvSpPr>
        <p:spPr>
          <a:xfrm>
            <a:off x="6456554" y="3734529"/>
            <a:ext cx="457200" cy="45720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5ABEF3D-0D0A-45B3-B2C4-4FCFD3A962AF}"/>
              </a:ext>
            </a:extLst>
          </p:cNvPr>
          <p:cNvSpPr/>
          <p:nvPr/>
        </p:nvSpPr>
        <p:spPr>
          <a:xfrm>
            <a:off x="7312786" y="3180638"/>
            <a:ext cx="457200" cy="457200"/>
          </a:xfrm>
          <a:prstGeom prst="ellipse">
            <a:avLst/>
          </a:prstGeom>
          <a:solidFill>
            <a:srgbClr val="DA5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37A256D-AD7A-45AC-9076-1CB602948B20}"/>
              </a:ext>
            </a:extLst>
          </p:cNvPr>
          <p:cNvSpPr txBox="1"/>
          <p:nvPr/>
        </p:nvSpPr>
        <p:spPr>
          <a:xfrm>
            <a:off x="4051163" y="3248857"/>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a:t>
            </a:r>
            <a:r>
              <a:rPr lang="en-US" sz="1400" b="1" dirty="0" err="1">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edu</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sp>
        <p:nvSpPr>
          <p:cNvPr id="39" name="TextBox 38">
            <a:extLst>
              <a:ext uri="{FF2B5EF4-FFF2-40B4-BE49-F238E27FC236}">
                <a16:creationId xmlns:a16="http://schemas.microsoft.com/office/drawing/2014/main" id="{CBA3895C-B78E-4D91-A8D2-C495DA774DF6}"/>
              </a:ext>
            </a:extLst>
          </p:cNvPr>
          <p:cNvSpPr txBox="1"/>
          <p:nvPr/>
        </p:nvSpPr>
        <p:spPr>
          <a:xfrm>
            <a:off x="4859865" y="3798903"/>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.com</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sp>
        <p:nvSpPr>
          <p:cNvPr id="40" name="TextBox 39">
            <a:extLst>
              <a:ext uri="{FF2B5EF4-FFF2-40B4-BE49-F238E27FC236}">
                <a16:creationId xmlns:a16="http://schemas.microsoft.com/office/drawing/2014/main" id="{F31ACA40-30E0-4F52-B77A-C171AC493593}"/>
              </a:ext>
            </a:extLst>
          </p:cNvPr>
          <p:cNvSpPr txBox="1"/>
          <p:nvPr/>
        </p:nvSpPr>
        <p:spPr>
          <a:xfrm>
            <a:off x="6309389" y="3798902"/>
            <a:ext cx="728319" cy="307777"/>
          </a:xfrm>
          <a:prstGeom prst="rect">
            <a:avLst/>
          </a:prstGeom>
          <a:noFill/>
        </p:spPr>
        <p:txBody>
          <a:bodyPr wrap="square">
            <a:spAutoFit/>
          </a:bodyPr>
          <a:lstStyle/>
          <a:p>
            <a:pPr algn="ctr"/>
            <a:r>
              <a:rPr lang="en-US" sz="1400" b="1" dirty="0" err="1">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.net</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sp>
        <p:nvSpPr>
          <p:cNvPr id="41" name="TextBox 40">
            <a:extLst>
              <a:ext uri="{FF2B5EF4-FFF2-40B4-BE49-F238E27FC236}">
                <a16:creationId xmlns:a16="http://schemas.microsoft.com/office/drawing/2014/main" id="{95DB824D-B4F7-4C2D-95B4-3EAA9EE0DE01}"/>
              </a:ext>
            </a:extLst>
          </p:cNvPr>
          <p:cNvSpPr txBox="1"/>
          <p:nvPr/>
        </p:nvSpPr>
        <p:spPr>
          <a:xfrm>
            <a:off x="5614499" y="3248857"/>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.gov</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sp>
        <p:nvSpPr>
          <p:cNvPr id="42" name="TextBox 41">
            <a:extLst>
              <a:ext uri="{FF2B5EF4-FFF2-40B4-BE49-F238E27FC236}">
                <a16:creationId xmlns:a16="http://schemas.microsoft.com/office/drawing/2014/main" id="{2259BF1A-C550-485E-A135-9FE26475BE65}"/>
              </a:ext>
            </a:extLst>
          </p:cNvPr>
          <p:cNvSpPr txBox="1"/>
          <p:nvPr/>
        </p:nvSpPr>
        <p:spPr>
          <a:xfrm>
            <a:off x="7177835" y="3249654"/>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.org</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pic>
        <p:nvPicPr>
          <p:cNvPr id="13" name="Picture 12" descr="A picture containing clock&#10;&#10;Description automatically generated">
            <a:extLst>
              <a:ext uri="{FF2B5EF4-FFF2-40B4-BE49-F238E27FC236}">
                <a16:creationId xmlns:a16="http://schemas.microsoft.com/office/drawing/2014/main" id="{71073380-3210-4984-9D74-124D8C3E90CA}"/>
              </a:ext>
            </a:extLst>
          </p:cNvPr>
          <p:cNvPicPr>
            <a:picLocks noChangeAspect="1"/>
          </p:cNvPicPr>
          <p:nvPr/>
        </p:nvPicPr>
        <p:blipFill rotWithShape="1">
          <a:blip r:embed="rId3">
            <a:extLst>
              <a:ext uri="{28A0092B-C50C-407E-A947-70E740481C1C}">
                <a14:useLocalDpi xmlns:a14="http://schemas.microsoft.com/office/drawing/2010/main" val="0"/>
              </a:ext>
            </a:extLst>
          </a:blip>
          <a:srcRect l="6880" t="12255" r="8532" b="16059"/>
          <a:stretch/>
        </p:blipFill>
        <p:spPr>
          <a:xfrm>
            <a:off x="398909" y="1409338"/>
            <a:ext cx="3283215" cy="2782391"/>
          </a:xfrm>
          <a:prstGeom prst="rect">
            <a:avLst/>
          </a:prstGeom>
        </p:spPr>
      </p:pic>
      <p:sp>
        <p:nvSpPr>
          <p:cNvPr id="43" name="TextBox 42">
            <a:extLst>
              <a:ext uri="{FF2B5EF4-FFF2-40B4-BE49-F238E27FC236}">
                <a16:creationId xmlns:a16="http://schemas.microsoft.com/office/drawing/2014/main" id="{5CBF3E8B-CFDA-4C3C-9B79-11B9709495BA}"/>
              </a:ext>
            </a:extLst>
          </p:cNvPr>
          <p:cNvSpPr txBox="1"/>
          <p:nvPr/>
        </p:nvSpPr>
        <p:spPr>
          <a:xfrm>
            <a:off x="9979051" y="1288060"/>
            <a:ext cx="3355949" cy="584775"/>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sz="1600" i="0" dirty="0">
                <a:solidFill>
                  <a:srgbClr val="555555"/>
                </a:solidFill>
                <a:effectLst/>
                <a:cs typeface="Open Sans" panose="020B0606030504020204" pitchFamily="34" charset="0"/>
              </a:rPr>
              <a:t>What kind of website is it</a:t>
            </a:r>
            <a:r>
              <a:rPr lang="en-US" sz="1600" b="0" i="0" dirty="0">
                <a:solidFill>
                  <a:srgbClr val="555555"/>
                </a:solidFill>
                <a:effectLst/>
                <a:cs typeface="Open Sans" panose="020B0606030504020204" pitchFamily="34" charset="0"/>
              </a:rPr>
              <a:t>? </a:t>
            </a:r>
            <a:r>
              <a:rPr lang="en-US" sz="1600" b="1" i="0" dirty="0">
                <a:solidFill>
                  <a:srgbClr val="555555"/>
                </a:solidFill>
                <a:effectLst/>
                <a:cs typeface="Open Sans" panose="020B0606030504020204" pitchFamily="34" charset="0"/>
              </a:rPr>
              <a:t>What's its purpose</a:t>
            </a:r>
            <a:r>
              <a:rPr lang="en-US" sz="1600" b="0" i="0" dirty="0">
                <a:solidFill>
                  <a:srgbClr val="555555"/>
                </a:solidFill>
                <a:effectLst/>
                <a:cs typeface="Open Sans" panose="020B0606030504020204" pitchFamily="34" charset="0"/>
              </a:rPr>
              <a:t>?</a:t>
            </a:r>
          </a:p>
        </p:txBody>
      </p:sp>
      <p:pic>
        <p:nvPicPr>
          <p:cNvPr id="44" name="Picture 43" descr="A picture containing computer, clock&#10;&#10;Description automatically generated">
            <a:extLst>
              <a:ext uri="{FF2B5EF4-FFF2-40B4-BE49-F238E27FC236}">
                <a16:creationId xmlns:a16="http://schemas.microsoft.com/office/drawing/2014/main" id="{6D8F19F7-EEE0-4B04-8BDE-A6BC5222C323}"/>
              </a:ext>
            </a:extLst>
          </p:cNvPr>
          <p:cNvPicPr>
            <a:picLocks noChangeAspect="1"/>
          </p:cNvPicPr>
          <p:nvPr/>
        </p:nvPicPr>
        <p:blipFill rotWithShape="1">
          <a:blip r:embed="rId4">
            <a:extLst>
              <a:ext uri="{28A0092B-C50C-407E-A947-70E740481C1C}">
                <a14:useLocalDpi xmlns:a14="http://schemas.microsoft.com/office/drawing/2010/main" val="0"/>
              </a:ext>
            </a:extLst>
          </a:blip>
          <a:srcRect b="10193"/>
          <a:stretch/>
        </p:blipFill>
        <p:spPr>
          <a:xfrm>
            <a:off x="-3276600" y="1123950"/>
            <a:ext cx="3187176" cy="2862322"/>
          </a:xfrm>
          <a:prstGeom prst="rect">
            <a:avLst/>
          </a:prstGeom>
        </p:spPr>
      </p:pic>
      <p:sp>
        <p:nvSpPr>
          <p:cNvPr id="45" name="TextBox 44">
            <a:extLst>
              <a:ext uri="{FF2B5EF4-FFF2-40B4-BE49-F238E27FC236}">
                <a16:creationId xmlns:a16="http://schemas.microsoft.com/office/drawing/2014/main" id="{34D5D629-6FDB-4F2C-8D64-493F614CF322}"/>
              </a:ext>
            </a:extLst>
          </p:cNvPr>
          <p:cNvSpPr txBox="1"/>
          <p:nvPr/>
        </p:nvSpPr>
        <p:spPr>
          <a:xfrm>
            <a:off x="9979050" y="2032621"/>
            <a:ext cx="3355949" cy="584775"/>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sz="1600" i="0" dirty="0">
                <a:solidFill>
                  <a:srgbClr val="555555"/>
                </a:solidFill>
                <a:effectLst/>
                <a:cs typeface="Open Sans" panose="020B0606030504020204" pitchFamily="34" charset="0"/>
              </a:rPr>
              <a:t>Who has </a:t>
            </a:r>
            <a:r>
              <a:rPr lang="en-US" sz="1600" b="1" i="0" dirty="0">
                <a:solidFill>
                  <a:srgbClr val="555555"/>
                </a:solidFill>
                <a:effectLst/>
                <a:cs typeface="Open Sans" panose="020B0606030504020204" pitchFamily="34" charset="0"/>
              </a:rPr>
              <a:t>written or provided </a:t>
            </a:r>
            <a:r>
              <a:rPr lang="en-US" sz="1600" b="0" i="0" dirty="0">
                <a:solidFill>
                  <a:srgbClr val="555555"/>
                </a:solidFill>
                <a:effectLst/>
                <a:cs typeface="Open Sans" panose="020B0606030504020204" pitchFamily="34" charset="0"/>
              </a:rPr>
              <a:t>the information on the website?</a:t>
            </a:r>
          </a:p>
        </p:txBody>
      </p:sp>
      <p:sp>
        <p:nvSpPr>
          <p:cNvPr id="46" name="TextBox 45">
            <a:extLst>
              <a:ext uri="{FF2B5EF4-FFF2-40B4-BE49-F238E27FC236}">
                <a16:creationId xmlns:a16="http://schemas.microsoft.com/office/drawing/2014/main" id="{A36781F3-A262-47DB-9D22-D6F9459B3484}"/>
              </a:ext>
            </a:extLst>
          </p:cNvPr>
          <p:cNvSpPr txBox="1"/>
          <p:nvPr/>
        </p:nvSpPr>
        <p:spPr>
          <a:xfrm>
            <a:off x="9979050" y="2778472"/>
            <a:ext cx="3355949" cy="584775"/>
          </a:xfrm>
          <a:prstGeom prst="rect">
            <a:avLst/>
          </a:prstGeom>
          <a:noFill/>
        </p:spPr>
        <p:txBody>
          <a:bodyPr wrap="square">
            <a:spAutoFit/>
          </a:bodyPr>
          <a:lstStyle/>
          <a:p>
            <a:pPr algn="just"/>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Is the information provided </a:t>
            </a:r>
            <a:r>
              <a:rPr lang="en-US" sz="1600" b="1"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up to date</a:t>
            </a:r>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a:t>
            </a:r>
          </a:p>
        </p:txBody>
      </p:sp>
      <p:sp>
        <p:nvSpPr>
          <p:cNvPr id="47" name="TextBox 46">
            <a:extLst>
              <a:ext uri="{FF2B5EF4-FFF2-40B4-BE49-F238E27FC236}">
                <a16:creationId xmlns:a16="http://schemas.microsoft.com/office/drawing/2014/main" id="{9B3BEA5F-111A-4110-9F28-65AFC5C31E5F}"/>
              </a:ext>
            </a:extLst>
          </p:cNvPr>
          <p:cNvSpPr txBox="1"/>
          <p:nvPr/>
        </p:nvSpPr>
        <p:spPr>
          <a:xfrm>
            <a:off x="9976859" y="3649373"/>
            <a:ext cx="3355949" cy="338554"/>
          </a:xfrm>
          <a:prstGeom prst="rect">
            <a:avLst/>
          </a:prstGeom>
          <a:noFill/>
        </p:spPr>
        <p:txBody>
          <a:bodyPr wrap="square">
            <a:spAutoFit/>
          </a:bodyPr>
          <a:lstStyle/>
          <a:p>
            <a:pPr algn="just"/>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Are there </a:t>
            </a:r>
            <a:r>
              <a:rPr lang="en-US" sz="1600" b="1"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links to other resources</a:t>
            </a:r>
            <a:r>
              <a:rPr lang="en-US" sz="1600" b="0" i="0" dirty="0">
                <a:solidFill>
                  <a:srgbClr val="555555"/>
                </a:solidFill>
                <a:effectLst/>
                <a:latin typeface="Source Sans Pro" panose="020B0503030403020204" pitchFamily="34" charset="0"/>
                <a:ea typeface="Source Sans Pro" panose="020B0503030403020204" pitchFamily="34" charset="0"/>
                <a:cs typeface="Open Sans" panose="020B0606030504020204" pitchFamily="34" charset="0"/>
              </a:rPr>
              <a:t>?</a:t>
            </a:r>
          </a:p>
        </p:txBody>
      </p:sp>
      <p:grpSp>
        <p:nvGrpSpPr>
          <p:cNvPr id="48" name="Group 47">
            <a:extLst>
              <a:ext uri="{FF2B5EF4-FFF2-40B4-BE49-F238E27FC236}">
                <a16:creationId xmlns:a16="http://schemas.microsoft.com/office/drawing/2014/main" id="{CEA9D350-3F76-4F73-B2B3-D1F0AA57D878}"/>
              </a:ext>
            </a:extLst>
          </p:cNvPr>
          <p:cNvGrpSpPr/>
          <p:nvPr/>
        </p:nvGrpSpPr>
        <p:grpSpPr>
          <a:xfrm>
            <a:off x="9248847" y="1303039"/>
            <a:ext cx="548640" cy="548640"/>
            <a:chOff x="4219647" y="1303039"/>
            <a:chExt cx="548640" cy="548640"/>
          </a:xfrm>
        </p:grpSpPr>
        <p:sp>
          <p:nvSpPr>
            <p:cNvPr id="49" name="Oval 48">
              <a:extLst>
                <a:ext uri="{FF2B5EF4-FFF2-40B4-BE49-F238E27FC236}">
                  <a16:creationId xmlns:a16="http://schemas.microsoft.com/office/drawing/2014/main" id="{E764BAA5-5773-45F3-95DC-A4A268F04B81}"/>
                </a:ext>
              </a:extLst>
            </p:cNvPr>
            <p:cNvSpPr/>
            <p:nvPr/>
          </p:nvSpPr>
          <p:spPr>
            <a:xfrm>
              <a:off x="4219647" y="1303039"/>
              <a:ext cx="548640" cy="54864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Internet">
              <a:extLst>
                <a:ext uri="{FF2B5EF4-FFF2-40B4-BE49-F238E27FC236}">
                  <a16:creationId xmlns:a16="http://schemas.microsoft.com/office/drawing/2014/main" id="{CCC1CFCD-BA49-4C02-9B5F-A7C0A94A5B4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11087" y="1394479"/>
              <a:ext cx="365760" cy="365760"/>
            </a:xfrm>
            <a:prstGeom prst="rect">
              <a:avLst/>
            </a:prstGeom>
          </p:spPr>
        </p:pic>
      </p:grpSp>
      <p:grpSp>
        <p:nvGrpSpPr>
          <p:cNvPr id="51" name="Group 50">
            <a:extLst>
              <a:ext uri="{FF2B5EF4-FFF2-40B4-BE49-F238E27FC236}">
                <a16:creationId xmlns:a16="http://schemas.microsoft.com/office/drawing/2014/main" id="{185FE296-68A7-4217-A423-265DFE1EF2A6}"/>
              </a:ext>
            </a:extLst>
          </p:cNvPr>
          <p:cNvGrpSpPr/>
          <p:nvPr/>
        </p:nvGrpSpPr>
        <p:grpSpPr>
          <a:xfrm>
            <a:off x="9248847" y="2051632"/>
            <a:ext cx="548640" cy="548640"/>
            <a:chOff x="4219647" y="2051632"/>
            <a:chExt cx="548640" cy="548640"/>
          </a:xfrm>
        </p:grpSpPr>
        <p:sp>
          <p:nvSpPr>
            <p:cNvPr id="52" name="Oval 51">
              <a:extLst>
                <a:ext uri="{FF2B5EF4-FFF2-40B4-BE49-F238E27FC236}">
                  <a16:creationId xmlns:a16="http://schemas.microsoft.com/office/drawing/2014/main" id="{3991AC13-F7D5-4770-A22B-5D9B72E5EBB8}"/>
                </a:ext>
              </a:extLst>
            </p:cNvPr>
            <p:cNvSpPr/>
            <p:nvPr/>
          </p:nvSpPr>
          <p:spPr>
            <a:xfrm>
              <a:off x="4219647" y="2051632"/>
              <a:ext cx="548640" cy="54864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3" name="Graphic 52" descr="Pencil">
              <a:extLst>
                <a:ext uri="{FF2B5EF4-FFF2-40B4-BE49-F238E27FC236}">
                  <a16:creationId xmlns:a16="http://schemas.microsoft.com/office/drawing/2014/main" id="{83D32E9F-AFA1-44A1-9189-0018F7E2342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11087" y="2139040"/>
              <a:ext cx="365760" cy="365760"/>
            </a:xfrm>
            <a:prstGeom prst="rect">
              <a:avLst/>
            </a:prstGeom>
          </p:spPr>
        </p:pic>
      </p:grpSp>
      <p:grpSp>
        <p:nvGrpSpPr>
          <p:cNvPr id="54" name="Group 53">
            <a:extLst>
              <a:ext uri="{FF2B5EF4-FFF2-40B4-BE49-F238E27FC236}">
                <a16:creationId xmlns:a16="http://schemas.microsoft.com/office/drawing/2014/main" id="{9D185A8C-1CEB-490C-B2BE-6D3D6166E2C1}"/>
              </a:ext>
            </a:extLst>
          </p:cNvPr>
          <p:cNvGrpSpPr/>
          <p:nvPr/>
        </p:nvGrpSpPr>
        <p:grpSpPr>
          <a:xfrm>
            <a:off x="9247751" y="3547110"/>
            <a:ext cx="548640" cy="548640"/>
            <a:chOff x="4218551" y="3547110"/>
            <a:chExt cx="548640" cy="548640"/>
          </a:xfrm>
        </p:grpSpPr>
        <p:sp>
          <p:nvSpPr>
            <p:cNvPr id="55" name="Oval 54">
              <a:extLst>
                <a:ext uri="{FF2B5EF4-FFF2-40B4-BE49-F238E27FC236}">
                  <a16:creationId xmlns:a16="http://schemas.microsoft.com/office/drawing/2014/main" id="{66CEE036-C4A7-480E-B624-9065FBC9DAD8}"/>
                </a:ext>
              </a:extLst>
            </p:cNvPr>
            <p:cNvSpPr/>
            <p:nvPr/>
          </p:nvSpPr>
          <p:spPr>
            <a:xfrm>
              <a:off x="4218551" y="3547110"/>
              <a:ext cx="548640" cy="54864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descr="Connected">
              <a:extLst>
                <a:ext uri="{FF2B5EF4-FFF2-40B4-BE49-F238E27FC236}">
                  <a16:creationId xmlns:a16="http://schemas.microsoft.com/office/drawing/2014/main" id="{A9218709-0B87-45C2-BADC-288FFE1CFF5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11087" y="3638550"/>
              <a:ext cx="365760" cy="365760"/>
            </a:xfrm>
            <a:prstGeom prst="rect">
              <a:avLst/>
            </a:prstGeom>
          </p:spPr>
        </p:pic>
      </p:grpSp>
      <p:grpSp>
        <p:nvGrpSpPr>
          <p:cNvPr id="57" name="Group 56">
            <a:extLst>
              <a:ext uri="{FF2B5EF4-FFF2-40B4-BE49-F238E27FC236}">
                <a16:creationId xmlns:a16="http://schemas.microsoft.com/office/drawing/2014/main" id="{6098A329-6E31-4DDE-86BA-EAC2780E4C3A}"/>
              </a:ext>
            </a:extLst>
          </p:cNvPr>
          <p:cNvGrpSpPr/>
          <p:nvPr/>
        </p:nvGrpSpPr>
        <p:grpSpPr>
          <a:xfrm>
            <a:off x="9248847" y="2793451"/>
            <a:ext cx="548640" cy="548640"/>
            <a:chOff x="4219647" y="2793451"/>
            <a:chExt cx="548640" cy="548640"/>
          </a:xfrm>
        </p:grpSpPr>
        <p:sp>
          <p:nvSpPr>
            <p:cNvPr id="58" name="Oval 57">
              <a:extLst>
                <a:ext uri="{FF2B5EF4-FFF2-40B4-BE49-F238E27FC236}">
                  <a16:creationId xmlns:a16="http://schemas.microsoft.com/office/drawing/2014/main" id="{C8292550-E94A-4758-9634-9C2DCAEEBCA3}"/>
                </a:ext>
              </a:extLst>
            </p:cNvPr>
            <p:cNvSpPr/>
            <p:nvPr/>
          </p:nvSpPr>
          <p:spPr>
            <a:xfrm>
              <a:off x="4219647" y="2793451"/>
              <a:ext cx="548640" cy="54864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Monthly calendar">
              <a:extLst>
                <a:ext uri="{FF2B5EF4-FFF2-40B4-BE49-F238E27FC236}">
                  <a16:creationId xmlns:a16="http://schemas.microsoft.com/office/drawing/2014/main" id="{08969382-001B-4A5C-897D-51FB79D8D4A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11087" y="2884891"/>
              <a:ext cx="365760" cy="365760"/>
            </a:xfrm>
            <a:prstGeom prst="rect">
              <a:avLst/>
            </a:prstGeom>
          </p:spPr>
        </p:pic>
      </p:grpSp>
      <p:sp>
        <p:nvSpPr>
          <p:cNvPr id="60" name="TextBox 59">
            <a:extLst>
              <a:ext uri="{FF2B5EF4-FFF2-40B4-BE49-F238E27FC236}">
                <a16:creationId xmlns:a16="http://schemas.microsoft.com/office/drawing/2014/main" id="{47BD09FB-50A3-447D-8606-A4D90604DE10}"/>
              </a:ext>
            </a:extLst>
          </p:cNvPr>
          <p:cNvSpPr txBox="1"/>
          <p:nvPr/>
        </p:nvSpPr>
        <p:spPr>
          <a:xfrm>
            <a:off x="9182338" y="1237769"/>
            <a:ext cx="4376685" cy="1323439"/>
          </a:xfrm>
          <a:prstGeom prst="rect">
            <a:avLst/>
          </a:prstGeom>
          <a:noFill/>
        </p:spPr>
        <p:txBody>
          <a:bodyPr wrap="square">
            <a:spAutoFit/>
          </a:bodyPr>
          <a:lstStyle/>
          <a:p>
            <a:pPr algn="just"/>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Sites using this domain name are schools ranging from kindergarten to higher education. If it is from a </a:t>
            </a:r>
            <a:r>
              <a:rPr lang="en-US" sz="1600" b="1"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department or research center</a:t>
            </a:r>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 </a:t>
            </a:r>
            <a:r>
              <a:rPr lang="en-US" sz="1600" b="1"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at an educational institution</a:t>
            </a:r>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 </a:t>
            </a:r>
            <a:r>
              <a:rPr lang="en-US" sz="160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it can generally be taken as credible</a:t>
            </a:r>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a:t>
            </a:r>
            <a:endParaRPr lang="en-US" sz="1600" dirty="0">
              <a:latin typeface="Source Sans Pro" panose="020B0503030403020204" pitchFamily="34" charset="0"/>
              <a:ea typeface="Source Sans Pro" panose="020B0503030403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869C4E51-B2AE-4ED4-94EE-AC0C5D0F3E20}"/>
              </a:ext>
            </a:extLst>
          </p:cNvPr>
          <p:cNvSpPr txBox="1"/>
          <p:nvPr/>
        </p:nvSpPr>
        <p:spPr>
          <a:xfrm>
            <a:off x="13606515" y="2852333"/>
            <a:ext cx="4376685" cy="1323439"/>
          </a:xfrm>
          <a:prstGeom prst="rect">
            <a:avLst/>
          </a:prstGeom>
          <a:noFill/>
        </p:spPr>
        <p:txBody>
          <a:bodyPr wrap="square">
            <a:spAutoFit/>
          </a:bodyPr>
          <a:lstStyle>
            <a:defPPr>
              <a:defRPr lang="en-US"/>
            </a:defPPr>
            <a:lvl1pPr algn="just">
              <a:defRPr sz="1400" b="0"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sz="1600" b="1" dirty="0"/>
              <a:t>A government site</a:t>
            </a:r>
            <a:r>
              <a:rPr lang="en-US" sz="1600" dirty="0"/>
              <a:t>. Information such as Census statistics, Congressional hearings, and Supreme Court rulings would be included in sites with this domain. The information is considered to be from a credible source.</a:t>
            </a:r>
          </a:p>
        </p:txBody>
      </p:sp>
    </p:spTree>
    <p:extLst>
      <p:ext uri="{BB962C8B-B14F-4D97-AF65-F5344CB8AC3E}">
        <p14:creationId xmlns:p14="http://schemas.microsoft.com/office/powerpoint/2010/main" val="4089457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250" fill="hold"/>
                                        <p:tgtEl>
                                          <p:spTgt spid="29"/>
                                        </p:tgtEl>
                                        <p:attrNameLst>
                                          <p:attrName>ppt_w</p:attrName>
                                        </p:attrNameLst>
                                      </p:cBhvr>
                                      <p:tavLst>
                                        <p:tav tm="0">
                                          <p:val>
                                            <p:fltVal val="0"/>
                                          </p:val>
                                        </p:tav>
                                        <p:tav tm="100000">
                                          <p:val>
                                            <p:strVal val="#ppt_w"/>
                                          </p:val>
                                        </p:tav>
                                      </p:tavLst>
                                    </p:anim>
                                    <p:anim calcmode="lin" valueType="num">
                                      <p:cBhvr>
                                        <p:cTn id="8" dur="250" fill="hold"/>
                                        <p:tgtEl>
                                          <p:spTgt spid="29"/>
                                        </p:tgtEl>
                                        <p:attrNameLst>
                                          <p:attrName>ppt_h</p:attrName>
                                        </p:attrNameLst>
                                      </p:cBhvr>
                                      <p:tavLst>
                                        <p:tav tm="0">
                                          <p:val>
                                            <p:fltVal val="0"/>
                                          </p:val>
                                        </p:tav>
                                        <p:tav tm="100000">
                                          <p:val>
                                            <p:strVal val="#ppt_h"/>
                                          </p:val>
                                        </p:tav>
                                      </p:tavLst>
                                    </p:anim>
                                    <p:animEffect transition="in" filter="fade">
                                      <p:cBhvr>
                                        <p:cTn id="9" dur="250"/>
                                        <p:tgtEl>
                                          <p:spTgt spid="29"/>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250" fill="hold"/>
                                        <p:tgtEl>
                                          <p:spTgt spid="33"/>
                                        </p:tgtEl>
                                        <p:attrNameLst>
                                          <p:attrName>ppt_w</p:attrName>
                                        </p:attrNameLst>
                                      </p:cBhvr>
                                      <p:tavLst>
                                        <p:tav tm="0">
                                          <p:val>
                                            <p:fltVal val="0"/>
                                          </p:val>
                                        </p:tav>
                                        <p:tav tm="100000">
                                          <p:val>
                                            <p:strVal val="#ppt_w"/>
                                          </p:val>
                                        </p:tav>
                                      </p:tavLst>
                                    </p:anim>
                                    <p:anim calcmode="lin" valueType="num">
                                      <p:cBhvr>
                                        <p:cTn id="14" dur="250" fill="hold"/>
                                        <p:tgtEl>
                                          <p:spTgt spid="33"/>
                                        </p:tgtEl>
                                        <p:attrNameLst>
                                          <p:attrName>ppt_h</p:attrName>
                                        </p:attrNameLst>
                                      </p:cBhvr>
                                      <p:tavLst>
                                        <p:tav tm="0">
                                          <p:val>
                                            <p:fltVal val="0"/>
                                          </p:val>
                                        </p:tav>
                                        <p:tav tm="100000">
                                          <p:val>
                                            <p:strVal val="#ppt_h"/>
                                          </p:val>
                                        </p:tav>
                                      </p:tavLst>
                                    </p:anim>
                                    <p:animEffect transition="in" filter="fade">
                                      <p:cBhvr>
                                        <p:cTn id="15" dur="250"/>
                                        <p:tgtEl>
                                          <p:spTgt spid="33"/>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250" fill="hold"/>
                                        <p:tgtEl>
                                          <p:spTgt spid="31"/>
                                        </p:tgtEl>
                                        <p:attrNameLst>
                                          <p:attrName>ppt_w</p:attrName>
                                        </p:attrNameLst>
                                      </p:cBhvr>
                                      <p:tavLst>
                                        <p:tav tm="0">
                                          <p:val>
                                            <p:fltVal val="0"/>
                                          </p:val>
                                        </p:tav>
                                        <p:tav tm="100000">
                                          <p:val>
                                            <p:strVal val="#ppt_w"/>
                                          </p:val>
                                        </p:tav>
                                      </p:tavLst>
                                    </p:anim>
                                    <p:anim calcmode="lin" valueType="num">
                                      <p:cBhvr>
                                        <p:cTn id="20" dur="250" fill="hold"/>
                                        <p:tgtEl>
                                          <p:spTgt spid="31"/>
                                        </p:tgtEl>
                                        <p:attrNameLst>
                                          <p:attrName>ppt_h</p:attrName>
                                        </p:attrNameLst>
                                      </p:cBhvr>
                                      <p:tavLst>
                                        <p:tav tm="0">
                                          <p:val>
                                            <p:fltVal val="0"/>
                                          </p:val>
                                        </p:tav>
                                        <p:tav tm="100000">
                                          <p:val>
                                            <p:strVal val="#ppt_h"/>
                                          </p:val>
                                        </p:tav>
                                      </p:tavLst>
                                    </p:anim>
                                    <p:animEffect transition="in" filter="fade">
                                      <p:cBhvr>
                                        <p:cTn id="21" dur="250"/>
                                        <p:tgtEl>
                                          <p:spTgt spid="31"/>
                                        </p:tgtEl>
                                      </p:cBhvr>
                                    </p:animEffect>
                                  </p:childTnLst>
                                </p:cTn>
                              </p:par>
                            </p:childTnLst>
                          </p:cTn>
                        </p:par>
                        <p:par>
                          <p:cTn id="22" fill="hold">
                            <p:stCondLst>
                              <p:cond delay="750"/>
                            </p:stCondLst>
                            <p:childTnLst>
                              <p:par>
                                <p:cTn id="23" presetID="53" presetClass="entr" presetSubtype="16"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250" fill="hold"/>
                                        <p:tgtEl>
                                          <p:spTgt spid="35"/>
                                        </p:tgtEl>
                                        <p:attrNameLst>
                                          <p:attrName>ppt_w</p:attrName>
                                        </p:attrNameLst>
                                      </p:cBhvr>
                                      <p:tavLst>
                                        <p:tav tm="0">
                                          <p:val>
                                            <p:fltVal val="0"/>
                                          </p:val>
                                        </p:tav>
                                        <p:tav tm="100000">
                                          <p:val>
                                            <p:strVal val="#ppt_w"/>
                                          </p:val>
                                        </p:tav>
                                      </p:tavLst>
                                    </p:anim>
                                    <p:anim calcmode="lin" valueType="num">
                                      <p:cBhvr>
                                        <p:cTn id="26" dur="250" fill="hold"/>
                                        <p:tgtEl>
                                          <p:spTgt spid="35"/>
                                        </p:tgtEl>
                                        <p:attrNameLst>
                                          <p:attrName>ppt_h</p:attrName>
                                        </p:attrNameLst>
                                      </p:cBhvr>
                                      <p:tavLst>
                                        <p:tav tm="0">
                                          <p:val>
                                            <p:fltVal val="0"/>
                                          </p:val>
                                        </p:tav>
                                        <p:tav tm="100000">
                                          <p:val>
                                            <p:strVal val="#ppt_h"/>
                                          </p:val>
                                        </p:tav>
                                      </p:tavLst>
                                    </p:anim>
                                    <p:animEffect transition="in" filter="fade">
                                      <p:cBhvr>
                                        <p:cTn id="27" dur="250"/>
                                        <p:tgtEl>
                                          <p:spTgt spid="35"/>
                                        </p:tgtEl>
                                      </p:cBhvr>
                                    </p:animEffect>
                                  </p:childTnLst>
                                </p:cTn>
                              </p:par>
                            </p:childTnLst>
                          </p:cTn>
                        </p:par>
                        <p:par>
                          <p:cTn id="28" fill="hold">
                            <p:stCondLst>
                              <p:cond delay="1000"/>
                            </p:stCondLst>
                            <p:childTnLst>
                              <p:par>
                                <p:cTn id="29" presetID="53" presetClass="entr" presetSubtype="16"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250" fill="hold"/>
                                        <p:tgtEl>
                                          <p:spTgt spid="37"/>
                                        </p:tgtEl>
                                        <p:attrNameLst>
                                          <p:attrName>ppt_w</p:attrName>
                                        </p:attrNameLst>
                                      </p:cBhvr>
                                      <p:tavLst>
                                        <p:tav tm="0">
                                          <p:val>
                                            <p:fltVal val="0"/>
                                          </p:val>
                                        </p:tav>
                                        <p:tav tm="100000">
                                          <p:val>
                                            <p:strVal val="#ppt_w"/>
                                          </p:val>
                                        </p:tav>
                                      </p:tavLst>
                                    </p:anim>
                                    <p:anim calcmode="lin" valueType="num">
                                      <p:cBhvr>
                                        <p:cTn id="32" dur="250" fill="hold"/>
                                        <p:tgtEl>
                                          <p:spTgt spid="37"/>
                                        </p:tgtEl>
                                        <p:attrNameLst>
                                          <p:attrName>ppt_h</p:attrName>
                                        </p:attrNameLst>
                                      </p:cBhvr>
                                      <p:tavLst>
                                        <p:tav tm="0">
                                          <p:val>
                                            <p:fltVal val="0"/>
                                          </p:val>
                                        </p:tav>
                                        <p:tav tm="100000">
                                          <p:val>
                                            <p:strVal val="#ppt_h"/>
                                          </p:val>
                                        </p:tav>
                                      </p:tavLst>
                                    </p:anim>
                                    <p:animEffect transition="in" filter="fade">
                                      <p:cBhvr>
                                        <p:cTn id="33"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3" grpId="0" animBg="1"/>
      <p:bldP spid="35"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2743200" y="263589"/>
            <a:ext cx="5867398"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What Kind of Website is it? </a:t>
            </a:r>
            <a:r>
              <a:rPr lang="en-MY" sz="2400" spc="-100" dirty="0">
                <a:solidFill>
                  <a:srgbClr val="419ED7"/>
                </a:solidFill>
                <a:latin typeface="Source Sans Pro Black" panose="020B0803030403020204" pitchFamily="34" charset="0"/>
                <a:ea typeface="Source Sans Pro Black" panose="020B0803030403020204" pitchFamily="34" charset="0"/>
              </a:rPr>
              <a:t>What’s its purpose </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3048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A40E9D9E-FFBF-47FA-9534-ED67D341B2D7}"/>
              </a:ext>
            </a:extLst>
          </p:cNvPr>
          <p:cNvSpPr/>
          <p:nvPr/>
        </p:nvSpPr>
        <p:spPr>
          <a:xfrm>
            <a:off x="3735039" y="1298832"/>
            <a:ext cx="457200" cy="45720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DBD1AD9-168B-4A43-8BB1-F80A5693B6B5}"/>
              </a:ext>
            </a:extLst>
          </p:cNvPr>
          <p:cNvSpPr/>
          <p:nvPr/>
        </p:nvSpPr>
        <p:spPr>
          <a:xfrm>
            <a:off x="3733865" y="2921360"/>
            <a:ext cx="457200" cy="45720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37A256D-AD7A-45AC-9076-1CB602948B20}"/>
              </a:ext>
            </a:extLst>
          </p:cNvPr>
          <p:cNvSpPr txBox="1"/>
          <p:nvPr/>
        </p:nvSpPr>
        <p:spPr>
          <a:xfrm>
            <a:off x="3598306" y="1367051"/>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a:t>
            </a:r>
            <a:r>
              <a:rPr lang="en-US" sz="1400" b="1" dirty="0" err="1">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edu</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sp>
        <p:nvSpPr>
          <p:cNvPr id="41" name="TextBox 40">
            <a:extLst>
              <a:ext uri="{FF2B5EF4-FFF2-40B4-BE49-F238E27FC236}">
                <a16:creationId xmlns:a16="http://schemas.microsoft.com/office/drawing/2014/main" id="{95DB824D-B4F7-4C2D-95B4-3EAA9EE0DE01}"/>
              </a:ext>
            </a:extLst>
          </p:cNvPr>
          <p:cNvSpPr txBox="1"/>
          <p:nvPr/>
        </p:nvSpPr>
        <p:spPr>
          <a:xfrm>
            <a:off x="3598023" y="2989579"/>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.gov</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sp>
        <p:nvSpPr>
          <p:cNvPr id="28" name="TextBox 27">
            <a:extLst>
              <a:ext uri="{FF2B5EF4-FFF2-40B4-BE49-F238E27FC236}">
                <a16:creationId xmlns:a16="http://schemas.microsoft.com/office/drawing/2014/main" id="{E26F7BA3-9C74-41D3-829B-D0B20C73DB32}"/>
              </a:ext>
            </a:extLst>
          </p:cNvPr>
          <p:cNvSpPr txBox="1"/>
          <p:nvPr/>
        </p:nvSpPr>
        <p:spPr>
          <a:xfrm>
            <a:off x="4276966" y="1237769"/>
            <a:ext cx="4376685" cy="1323439"/>
          </a:xfrm>
          <a:prstGeom prst="rect">
            <a:avLst/>
          </a:prstGeom>
          <a:noFill/>
        </p:spPr>
        <p:txBody>
          <a:bodyPr wrap="square">
            <a:spAutoFit/>
          </a:bodyPr>
          <a:lstStyle/>
          <a:p>
            <a:pPr algn="just"/>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Sites using this domain name are schools ranging from kindergarten to higher education. If it is from a </a:t>
            </a:r>
            <a:r>
              <a:rPr lang="en-US" sz="1600" b="1"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department or research center</a:t>
            </a:r>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 </a:t>
            </a:r>
            <a:r>
              <a:rPr lang="en-US" sz="1600" b="1"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at an educational institution</a:t>
            </a:r>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 </a:t>
            </a:r>
            <a:r>
              <a:rPr lang="en-US" sz="160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it can generally be taken as credible</a:t>
            </a:r>
            <a:r>
              <a:rPr lang="en-US" sz="1600" b="0" i="0" dirty="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rPr>
              <a:t>.</a:t>
            </a:r>
            <a:endParaRPr lang="en-US" sz="1600" dirty="0">
              <a:latin typeface="Source Sans Pro" panose="020B0503030403020204" pitchFamily="34" charset="0"/>
              <a:ea typeface="Source Sans Pro" panose="020B0503030403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7F380AC8-6DC5-4980-ABF0-4AD2EEC51926}"/>
              </a:ext>
            </a:extLst>
          </p:cNvPr>
          <p:cNvSpPr txBox="1"/>
          <p:nvPr/>
        </p:nvSpPr>
        <p:spPr>
          <a:xfrm>
            <a:off x="4281543" y="2852333"/>
            <a:ext cx="4376685" cy="1323439"/>
          </a:xfrm>
          <a:prstGeom prst="rect">
            <a:avLst/>
          </a:prstGeom>
          <a:noFill/>
        </p:spPr>
        <p:txBody>
          <a:bodyPr wrap="square">
            <a:spAutoFit/>
          </a:bodyPr>
          <a:lstStyle>
            <a:defPPr>
              <a:defRPr lang="en-US"/>
            </a:defPPr>
            <a:lvl1pPr algn="just">
              <a:defRPr sz="1400" b="0"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sz="1600" b="1" dirty="0"/>
              <a:t>A government site</a:t>
            </a:r>
            <a:r>
              <a:rPr lang="en-US" sz="1600" dirty="0"/>
              <a:t>. Information such as Census statistics, Congressional hearings, and Supreme Court rulings would be included in sites with this domain. The information is considered to be from a credible source.</a:t>
            </a:r>
          </a:p>
        </p:txBody>
      </p:sp>
      <p:pic>
        <p:nvPicPr>
          <p:cNvPr id="44" name="Picture 43" descr="A picture containing clock&#10;&#10;Description automatically generated">
            <a:extLst>
              <a:ext uri="{FF2B5EF4-FFF2-40B4-BE49-F238E27FC236}">
                <a16:creationId xmlns:a16="http://schemas.microsoft.com/office/drawing/2014/main" id="{A02A5E80-F006-4CC4-9051-C0854246830B}"/>
              </a:ext>
            </a:extLst>
          </p:cNvPr>
          <p:cNvPicPr>
            <a:picLocks noChangeAspect="1"/>
          </p:cNvPicPr>
          <p:nvPr/>
        </p:nvPicPr>
        <p:blipFill rotWithShape="1">
          <a:blip r:embed="rId3">
            <a:extLst>
              <a:ext uri="{28A0092B-C50C-407E-A947-70E740481C1C}">
                <a14:useLocalDpi xmlns:a14="http://schemas.microsoft.com/office/drawing/2010/main" val="0"/>
              </a:ext>
            </a:extLst>
          </a:blip>
          <a:srcRect l="6880" t="12255" r="8532" b="16059"/>
          <a:stretch/>
        </p:blipFill>
        <p:spPr>
          <a:xfrm>
            <a:off x="398909" y="1409338"/>
            <a:ext cx="3283215" cy="2782391"/>
          </a:xfrm>
          <a:prstGeom prst="rect">
            <a:avLst/>
          </a:prstGeom>
        </p:spPr>
      </p:pic>
      <p:grpSp>
        <p:nvGrpSpPr>
          <p:cNvPr id="46" name="Group 45">
            <a:extLst>
              <a:ext uri="{FF2B5EF4-FFF2-40B4-BE49-F238E27FC236}">
                <a16:creationId xmlns:a16="http://schemas.microsoft.com/office/drawing/2014/main" id="{5DD1AA0E-9FC3-4E3E-8AB4-9BC4BC45198B}"/>
              </a:ext>
            </a:extLst>
          </p:cNvPr>
          <p:cNvGrpSpPr/>
          <p:nvPr/>
        </p:nvGrpSpPr>
        <p:grpSpPr>
          <a:xfrm>
            <a:off x="14147073" y="2322537"/>
            <a:ext cx="728319" cy="457200"/>
            <a:chOff x="14147073" y="2322537"/>
            <a:chExt cx="728319" cy="457200"/>
          </a:xfrm>
        </p:grpSpPr>
        <p:sp>
          <p:nvSpPr>
            <p:cNvPr id="47" name="Oval 46">
              <a:extLst>
                <a:ext uri="{FF2B5EF4-FFF2-40B4-BE49-F238E27FC236}">
                  <a16:creationId xmlns:a16="http://schemas.microsoft.com/office/drawing/2014/main" id="{55684196-C872-453D-BBD6-C5ABBD9CC306}"/>
                </a:ext>
              </a:extLst>
            </p:cNvPr>
            <p:cNvSpPr/>
            <p:nvPr/>
          </p:nvSpPr>
          <p:spPr>
            <a:xfrm>
              <a:off x="14278140" y="2322537"/>
              <a:ext cx="457200" cy="45720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33C3B71-15E8-4314-8511-8C0E3D3724DD}"/>
                </a:ext>
              </a:extLst>
            </p:cNvPr>
            <p:cNvSpPr txBox="1"/>
            <p:nvPr/>
          </p:nvSpPr>
          <p:spPr>
            <a:xfrm>
              <a:off x="14147073" y="2386911"/>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.com</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grpSp>
      <p:grpSp>
        <p:nvGrpSpPr>
          <p:cNvPr id="49" name="Group 48">
            <a:extLst>
              <a:ext uri="{FF2B5EF4-FFF2-40B4-BE49-F238E27FC236}">
                <a16:creationId xmlns:a16="http://schemas.microsoft.com/office/drawing/2014/main" id="{FC610431-2486-41AE-8117-C13CD1E2C803}"/>
              </a:ext>
            </a:extLst>
          </p:cNvPr>
          <p:cNvGrpSpPr/>
          <p:nvPr/>
        </p:nvGrpSpPr>
        <p:grpSpPr>
          <a:xfrm>
            <a:off x="19332179" y="3686620"/>
            <a:ext cx="728319" cy="457200"/>
            <a:chOff x="19332179" y="3686620"/>
            <a:chExt cx="728319" cy="457200"/>
          </a:xfrm>
        </p:grpSpPr>
        <p:sp>
          <p:nvSpPr>
            <p:cNvPr id="50" name="Oval 49">
              <a:extLst>
                <a:ext uri="{FF2B5EF4-FFF2-40B4-BE49-F238E27FC236}">
                  <a16:creationId xmlns:a16="http://schemas.microsoft.com/office/drawing/2014/main" id="{46FB586F-D4FC-4907-8B2A-9A997486A4E6}"/>
                </a:ext>
              </a:extLst>
            </p:cNvPr>
            <p:cNvSpPr/>
            <p:nvPr/>
          </p:nvSpPr>
          <p:spPr>
            <a:xfrm>
              <a:off x="19479344" y="3686620"/>
              <a:ext cx="457200" cy="45720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57A6059-29FB-4E1C-9525-2A46AF790161}"/>
                </a:ext>
              </a:extLst>
            </p:cNvPr>
            <p:cNvSpPr txBox="1"/>
            <p:nvPr/>
          </p:nvSpPr>
          <p:spPr>
            <a:xfrm>
              <a:off x="19332179" y="3750993"/>
              <a:ext cx="728319" cy="307777"/>
            </a:xfrm>
            <a:prstGeom prst="rect">
              <a:avLst/>
            </a:prstGeom>
            <a:noFill/>
          </p:spPr>
          <p:txBody>
            <a:bodyPr wrap="square">
              <a:spAutoFit/>
            </a:bodyPr>
            <a:lstStyle/>
            <a:p>
              <a:pPr algn="ctr"/>
              <a:r>
                <a:rPr lang="en-US" sz="1400" b="1" dirty="0" err="1">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.net</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grpSp>
      <p:grpSp>
        <p:nvGrpSpPr>
          <p:cNvPr id="52" name="Group 51">
            <a:extLst>
              <a:ext uri="{FF2B5EF4-FFF2-40B4-BE49-F238E27FC236}">
                <a16:creationId xmlns:a16="http://schemas.microsoft.com/office/drawing/2014/main" id="{BCC5C18C-BF72-4394-BFBB-68D4FF688F9A}"/>
              </a:ext>
            </a:extLst>
          </p:cNvPr>
          <p:cNvGrpSpPr/>
          <p:nvPr/>
        </p:nvGrpSpPr>
        <p:grpSpPr>
          <a:xfrm>
            <a:off x="9067800" y="1081332"/>
            <a:ext cx="728319" cy="457200"/>
            <a:chOff x="9067800" y="1081332"/>
            <a:chExt cx="728319" cy="457200"/>
          </a:xfrm>
        </p:grpSpPr>
        <p:sp>
          <p:nvSpPr>
            <p:cNvPr id="53" name="Oval 52">
              <a:extLst>
                <a:ext uri="{FF2B5EF4-FFF2-40B4-BE49-F238E27FC236}">
                  <a16:creationId xmlns:a16="http://schemas.microsoft.com/office/drawing/2014/main" id="{D0BA699E-CAB2-4B1F-9462-82C974ED5637}"/>
                </a:ext>
              </a:extLst>
            </p:cNvPr>
            <p:cNvSpPr/>
            <p:nvPr/>
          </p:nvSpPr>
          <p:spPr>
            <a:xfrm>
              <a:off x="9202751" y="1081332"/>
              <a:ext cx="457200" cy="457200"/>
            </a:xfrm>
            <a:prstGeom prst="ellipse">
              <a:avLst/>
            </a:prstGeom>
            <a:solidFill>
              <a:srgbClr val="DA5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929B81A-F59F-4A56-B00F-9010580508E6}"/>
                </a:ext>
              </a:extLst>
            </p:cNvPr>
            <p:cNvSpPr txBox="1"/>
            <p:nvPr/>
          </p:nvSpPr>
          <p:spPr>
            <a:xfrm>
              <a:off x="9067800" y="1150348"/>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.org</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grpSp>
      <p:sp>
        <p:nvSpPr>
          <p:cNvPr id="55" name="TextBox 54">
            <a:extLst>
              <a:ext uri="{FF2B5EF4-FFF2-40B4-BE49-F238E27FC236}">
                <a16:creationId xmlns:a16="http://schemas.microsoft.com/office/drawing/2014/main" id="{32313512-43CA-4745-AFBD-184C3E84CC0F}"/>
              </a:ext>
            </a:extLst>
          </p:cNvPr>
          <p:cNvSpPr txBox="1"/>
          <p:nvPr/>
        </p:nvSpPr>
        <p:spPr>
          <a:xfrm>
            <a:off x="9754658" y="1047750"/>
            <a:ext cx="4523098" cy="1169551"/>
          </a:xfrm>
          <a:prstGeom prst="rect">
            <a:avLst/>
          </a:prstGeom>
          <a:noFill/>
        </p:spPr>
        <p:txBody>
          <a:bodyPr wrap="square">
            <a:spAutoFit/>
          </a:bodyPr>
          <a:lstStyle>
            <a:defPPr>
              <a:defRPr lang="en-US"/>
            </a:defPPr>
            <a:lvl1pPr algn="just">
              <a:defRPr sz="1400" b="1"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b="0" dirty="0"/>
              <a:t>Traditionally </a:t>
            </a:r>
            <a:r>
              <a:rPr lang="en-US" dirty="0"/>
              <a:t>a non-profit organization</a:t>
            </a:r>
            <a:r>
              <a:rPr lang="en-US" b="0" dirty="0"/>
              <a:t>. The information in these types of sites is credible and unbiased, but you probably want to give a closer scrutiny these days. Some commercial interests might be the ultimate sponsors of a site with this suffix.</a:t>
            </a:r>
          </a:p>
        </p:txBody>
      </p:sp>
      <p:sp>
        <p:nvSpPr>
          <p:cNvPr id="56" name="TextBox 55">
            <a:extLst>
              <a:ext uri="{FF2B5EF4-FFF2-40B4-BE49-F238E27FC236}">
                <a16:creationId xmlns:a16="http://schemas.microsoft.com/office/drawing/2014/main" id="{4353BB04-E805-4CB3-B98F-A617C8C55049}"/>
              </a:ext>
            </a:extLst>
          </p:cNvPr>
          <p:cNvSpPr txBox="1"/>
          <p:nvPr/>
        </p:nvSpPr>
        <p:spPr>
          <a:xfrm>
            <a:off x="14831702" y="2326963"/>
            <a:ext cx="4523098" cy="1169551"/>
          </a:xfrm>
          <a:prstGeom prst="rect">
            <a:avLst/>
          </a:prstGeom>
          <a:noFill/>
        </p:spPr>
        <p:txBody>
          <a:bodyPr wrap="square">
            <a:spAutoFit/>
          </a:bodyPr>
          <a:lstStyle>
            <a:defPPr>
              <a:defRPr lang="en-US"/>
            </a:defPPr>
            <a:lvl1pPr algn="just">
              <a:defRPr sz="1400" b="0"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dirty="0"/>
              <a:t>The information </a:t>
            </a:r>
            <a:r>
              <a:rPr lang="en-US" b="1" dirty="0"/>
              <a:t>provided by commercial interests </a:t>
            </a:r>
            <a:r>
              <a:rPr lang="en-US" dirty="0"/>
              <a:t>is generally going to shed a positive light on the product it promotes. While this information might not necessarily be false, remember that there's a monetary incentive behind every commercial site.</a:t>
            </a:r>
          </a:p>
        </p:txBody>
      </p:sp>
      <p:sp>
        <p:nvSpPr>
          <p:cNvPr id="57" name="TextBox 56">
            <a:extLst>
              <a:ext uri="{FF2B5EF4-FFF2-40B4-BE49-F238E27FC236}">
                <a16:creationId xmlns:a16="http://schemas.microsoft.com/office/drawing/2014/main" id="{797A874C-1BDE-4919-8E23-7239649EB947}"/>
              </a:ext>
            </a:extLst>
          </p:cNvPr>
          <p:cNvSpPr txBox="1"/>
          <p:nvPr/>
        </p:nvSpPr>
        <p:spPr>
          <a:xfrm>
            <a:off x="20013302" y="3675043"/>
            <a:ext cx="4523098" cy="954107"/>
          </a:xfrm>
          <a:prstGeom prst="rect">
            <a:avLst/>
          </a:prstGeom>
          <a:noFill/>
        </p:spPr>
        <p:txBody>
          <a:bodyPr wrap="square">
            <a:spAutoFit/>
          </a:bodyPr>
          <a:lstStyle>
            <a:defPPr>
              <a:defRPr lang="en-US"/>
            </a:defPPr>
            <a:lvl1pPr algn="just">
              <a:defRPr sz="1400" b="0"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dirty="0"/>
              <a:t>(dot) net </a:t>
            </a:r>
            <a:r>
              <a:rPr lang="en-US" b="1" dirty="0"/>
              <a:t>stands for Network</a:t>
            </a:r>
            <a:r>
              <a:rPr lang="en-US" dirty="0"/>
              <a:t>. It acts as a catch-all for sites that don't fit into any of the preceding domain suffixes. Information from these sites should be given careful scrutiny.</a:t>
            </a:r>
          </a:p>
        </p:txBody>
      </p:sp>
    </p:spTree>
    <p:extLst>
      <p:ext uri="{BB962C8B-B14F-4D97-AF65-F5344CB8AC3E}">
        <p14:creationId xmlns:p14="http://schemas.microsoft.com/office/powerpoint/2010/main" val="15263987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2743200" y="263589"/>
            <a:ext cx="5867398"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What Kind of Website is it? </a:t>
            </a:r>
            <a:r>
              <a:rPr lang="en-MY" sz="2400" spc="-100" dirty="0">
                <a:solidFill>
                  <a:srgbClr val="419ED7"/>
                </a:solidFill>
                <a:latin typeface="Source Sans Pro Black" panose="020B0803030403020204" pitchFamily="34" charset="0"/>
                <a:ea typeface="Source Sans Pro Black" panose="020B0803030403020204" pitchFamily="34" charset="0"/>
              </a:rPr>
              <a:t>What’s its purpose </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3048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44" name="Picture 43" descr="A picture containing clock&#10;&#10;Description automatically generated">
            <a:extLst>
              <a:ext uri="{FF2B5EF4-FFF2-40B4-BE49-F238E27FC236}">
                <a16:creationId xmlns:a16="http://schemas.microsoft.com/office/drawing/2014/main" id="{A02A5E80-F006-4CC4-9051-C0854246830B}"/>
              </a:ext>
            </a:extLst>
          </p:cNvPr>
          <p:cNvPicPr>
            <a:picLocks noChangeAspect="1"/>
          </p:cNvPicPr>
          <p:nvPr/>
        </p:nvPicPr>
        <p:blipFill rotWithShape="1">
          <a:blip r:embed="rId3">
            <a:extLst>
              <a:ext uri="{28A0092B-C50C-407E-A947-70E740481C1C}">
                <a14:useLocalDpi xmlns:a14="http://schemas.microsoft.com/office/drawing/2010/main" val="0"/>
              </a:ext>
            </a:extLst>
          </a:blip>
          <a:srcRect l="6880" t="12255" r="8532" b="16059"/>
          <a:stretch/>
        </p:blipFill>
        <p:spPr>
          <a:xfrm>
            <a:off x="398909" y="1409338"/>
            <a:ext cx="3283215" cy="2782391"/>
          </a:xfrm>
          <a:prstGeom prst="rect">
            <a:avLst/>
          </a:prstGeom>
        </p:spPr>
      </p:pic>
      <p:grpSp>
        <p:nvGrpSpPr>
          <p:cNvPr id="3" name="Group 2">
            <a:extLst>
              <a:ext uri="{FF2B5EF4-FFF2-40B4-BE49-F238E27FC236}">
                <a16:creationId xmlns:a16="http://schemas.microsoft.com/office/drawing/2014/main" id="{86A3D05F-4891-440D-8A41-212CDDB42CE7}"/>
              </a:ext>
            </a:extLst>
          </p:cNvPr>
          <p:cNvGrpSpPr/>
          <p:nvPr/>
        </p:nvGrpSpPr>
        <p:grpSpPr>
          <a:xfrm>
            <a:off x="3428273" y="2322537"/>
            <a:ext cx="728319" cy="457200"/>
            <a:chOff x="14147073" y="2322537"/>
            <a:chExt cx="728319" cy="457200"/>
          </a:xfrm>
        </p:grpSpPr>
        <p:sp>
          <p:nvSpPr>
            <p:cNvPr id="27" name="Oval 26">
              <a:extLst>
                <a:ext uri="{FF2B5EF4-FFF2-40B4-BE49-F238E27FC236}">
                  <a16:creationId xmlns:a16="http://schemas.microsoft.com/office/drawing/2014/main" id="{39036B05-7911-419E-941A-51F93259355A}"/>
                </a:ext>
              </a:extLst>
            </p:cNvPr>
            <p:cNvSpPr/>
            <p:nvPr/>
          </p:nvSpPr>
          <p:spPr>
            <a:xfrm>
              <a:off x="14278140" y="2322537"/>
              <a:ext cx="457200" cy="45720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029C467-D8BB-4DDD-AC3F-9C7D6580283C}"/>
                </a:ext>
              </a:extLst>
            </p:cNvPr>
            <p:cNvSpPr txBox="1"/>
            <p:nvPr/>
          </p:nvSpPr>
          <p:spPr>
            <a:xfrm>
              <a:off x="14147073" y="2386911"/>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.com</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grpSp>
      <p:grpSp>
        <p:nvGrpSpPr>
          <p:cNvPr id="13" name="Group 12">
            <a:extLst>
              <a:ext uri="{FF2B5EF4-FFF2-40B4-BE49-F238E27FC236}">
                <a16:creationId xmlns:a16="http://schemas.microsoft.com/office/drawing/2014/main" id="{51F73E9C-F78C-429B-99CF-34D86D7F962A}"/>
              </a:ext>
            </a:extLst>
          </p:cNvPr>
          <p:cNvGrpSpPr/>
          <p:nvPr/>
        </p:nvGrpSpPr>
        <p:grpSpPr>
          <a:xfrm>
            <a:off x="3416300" y="3686620"/>
            <a:ext cx="728319" cy="457200"/>
            <a:chOff x="19332179" y="3686620"/>
            <a:chExt cx="728319" cy="457200"/>
          </a:xfrm>
        </p:grpSpPr>
        <p:sp>
          <p:nvSpPr>
            <p:cNvPr id="30" name="Oval 29">
              <a:extLst>
                <a:ext uri="{FF2B5EF4-FFF2-40B4-BE49-F238E27FC236}">
                  <a16:creationId xmlns:a16="http://schemas.microsoft.com/office/drawing/2014/main" id="{98B286CF-03F7-45F9-9D7E-F61B7437AA9F}"/>
                </a:ext>
              </a:extLst>
            </p:cNvPr>
            <p:cNvSpPr/>
            <p:nvPr/>
          </p:nvSpPr>
          <p:spPr>
            <a:xfrm>
              <a:off x="19479344" y="3686620"/>
              <a:ext cx="457200" cy="45720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56644D7-ECEF-4FCF-8064-1D88F7281003}"/>
                </a:ext>
              </a:extLst>
            </p:cNvPr>
            <p:cNvSpPr txBox="1"/>
            <p:nvPr/>
          </p:nvSpPr>
          <p:spPr>
            <a:xfrm>
              <a:off x="19332179" y="3750993"/>
              <a:ext cx="728319" cy="307777"/>
            </a:xfrm>
            <a:prstGeom prst="rect">
              <a:avLst/>
            </a:prstGeom>
            <a:noFill/>
          </p:spPr>
          <p:txBody>
            <a:bodyPr wrap="square">
              <a:spAutoFit/>
            </a:bodyPr>
            <a:lstStyle/>
            <a:p>
              <a:pPr algn="ctr"/>
              <a:r>
                <a:rPr lang="en-US" sz="1400" b="1" dirty="0" err="1">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.net</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grpSp>
      <p:grpSp>
        <p:nvGrpSpPr>
          <p:cNvPr id="2" name="Group 1">
            <a:extLst>
              <a:ext uri="{FF2B5EF4-FFF2-40B4-BE49-F238E27FC236}">
                <a16:creationId xmlns:a16="http://schemas.microsoft.com/office/drawing/2014/main" id="{A1726D51-7DB4-4953-96C6-8C323C326FF9}"/>
              </a:ext>
            </a:extLst>
          </p:cNvPr>
          <p:cNvGrpSpPr/>
          <p:nvPr/>
        </p:nvGrpSpPr>
        <p:grpSpPr>
          <a:xfrm>
            <a:off x="3416300" y="1081332"/>
            <a:ext cx="728319" cy="457200"/>
            <a:chOff x="9067800" y="1081332"/>
            <a:chExt cx="728319" cy="457200"/>
          </a:xfrm>
        </p:grpSpPr>
        <p:sp>
          <p:nvSpPr>
            <p:cNvPr id="33" name="Oval 32">
              <a:extLst>
                <a:ext uri="{FF2B5EF4-FFF2-40B4-BE49-F238E27FC236}">
                  <a16:creationId xmlns:a16="http://schemas.microsoft.com/office/drawing/2014/main" id="{04E87F6E-ACC0-44E5-A2E3-C26602689901}"/>
                </a:ext>
              </a:extLst>
            </p:cNvPr>
            <p:cNvSpPr/>
            <p:nvPr/>
          </p:nvSpPr>
          <p:spPr>
            <a:xfrm>
              <a:off x="9202751" y="1081332"/>
              <a:ext cx="457200" cy="457200"/>
            </a:xfrm>
            <a:prstGeom prst="ellipse">
              <a:avLst/>
            </a:prstGeom>
            <a:solidFill>
              <a:srgbClr val="DA5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62A3152-D818-4F45-8352-3808E771A0DF}"/>
                </a:ext>
              </a:extLst>
            </p:cNvPr>
            <p:cNvSpPr txBox="1"/>
            <p:nvPr/>
          </p:nvSpPr>
          <p:spPr>
            <a:xfrm>
              <a:off x="9067800" y="1150348"/>
              <a:ext cx="728319" cy="307777"/>
            </a:xfrm>
            <a:prstGeom prst="rect">
              <a:avLst/>
            </a:prstGeom>
            <a:noFill/>
          </p:spPr>
          <p:txBody>
            <a:bodyPr wrap="square">
              <a:spAutoFit/>
            </a:bodyPr>
            <a:lstStyle/>
            <a:p>
              <a:pPr algn="ctr"/>
              <a:r>
                <a:rPr lang="en-US" sz="1400" b="1" dirty="0">
                  <a:solidFill>
                    <a:schemeClr val="bg1"/>
                  </a:solidFill>
                  <a:latin typeface="Source Sans Pro Black" panose="020B0803030403020204" pitchFamily="34" charset="0"/>
                  <a:ea typeface="Source Sans Pro Black" panose="020B0803030403020204" pitchFamily="34" charset="0"/>
                  <a:cs typeface="Open Sans" panose="020B0606030504020204" pitchFamily="34" charset="0"/>
                </a:rPr>
                <a:t>.org</a:t>
              </a:r>
              <a:endParaRPr lang="en-US" sz="1400" dirty="0">
                <a:solidFill>
                  <a:schemeClr val="bg1"/>
                </a:solidFill>
                <a:latin typeface="Source Sans Pro Black" panose="020B0803030403020204" pitchFamily="34" charset="0"/>
                <a:ea typeface="Source Sans Pro Black" panose="020B0803030403020204" pitchFamily="34" charset="0"/>
              </a:endParaRPr>
            </a:p>
          </p:txBody>
        </p:sp>
      </p:grpSp>
      <p:sp>
        <p:nvSpPr>
          <p:cNvPr id="37" name="TextBox 36">
            <a:extLst>
              <a:ext uri="{FF2B5EF4-FFF2-40B4-BE49-F238E27FC236}">
                <a16:creationId xmlns:a16="http://schemas.microsoft.com/office/drawing/2014/main" id="{0E7233CF-7231-439D-8936-68F92D6DD335}"/>
              </a:ext>
            </a:extLst>
          </p:cNvPr>
          <p:cNvSpPr txBox="1"/>
          <p:nvPr/>
        </p:nvSpPr>
        <p:spPr>
          <a:xfrm>
            <a:off x="4103158" y="1047750"/>
            <a:ext cx="4523098" cy="1169551"/>
          </a:xfrm>
          <a:prstGeom prst="rect">
            <a:avLst/>
          </a:prstGeom>
          <a:noFill/>
        </p:spPr>
        <p:txBody>
          <a:bodyPr wrap="square">
            <a:spAutoFit/>
          </a:bodyPr>
          <a:lstStyle>
            <a:defPPr>
              <a:defRPr lang="en-US"/>
            </a:defPPr>
            <a:lvl1pPr algn="just">
              <a:defRPr sz="1400" b="1"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b="0" dirty="0"/>
              <a:t>Traditionally </a:t>
            </a:r>
            <a:r>
              <a:rPr lang="en-US" dirty="0"/>
              <a:t>a non-profit organization</a:t>
            </a:r>
            <a:r>
              <a:rPr lang="en-US" b="0" dirty="0"/>
              <a:t>. The information in these types of sites is credible and unbiased, but you probably want to give a closer scrutiny these days. Some commercial interests might be the ultimate sponsors of a site with this suffix.</a:t>
            </a:r>
          </a:p>
        </p:txBody>
      </p:sp>
      <p:sp>
        <p:nvSpPr>
          <p:cNvPr id="39" name="TextBox 38">
            <a:extLst>
              <a:ext uri="{FF2B5EF4-FFF2-40B4-BE49-F238E27FC236}">
                <a16:creationId xmlns:a16="http://schemas.microsoft.com/office/drawing/2014/main" id="{AF624343-AC62-4D4E-85C4-DF6C53F4A210}"/>
              </a:ext>
            </a:extLst>
          </p:cNvPr>
          <p:cNvSpPr txBox="1"/>
          <p:nvPr/>
        </p:nvSpPr>
        <p:spPr>
          <a:xfrm>
            <a:off x="4112902" y="2326963"/>
            <a:ext cx="4523098" cy="1169551"/>
          </a:xfrm>
          <a:prstGeom prst="rect">
            <a:avLst/>
          </a:prstGeom>
          <a:noFill/>
        </p:spPr>
        <p:txBody>
          <a:bodyPr wrap="square">
            <a:spAutoFit/>
          </a:bodyPr>
          <a:lstStyle>
            <a:defPPr>
              <a:defRPr lang="en-US"/>
            </a:defPPr>
            <a:lvl1pPr algn="just">
              <a:defRPr sz="1400" b="0"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dirty="0"/>
              <a:t>The information </a:t>
            </a:r>
            <a:r>
              <a:rPr lang="en-US" b="1" dirty="0"/>
              <a:t>provided by commercial interests </a:t>
            </a:r>
            <a:r>
              <a:rPr lang="en-US" dirty="0"/>
              <a:t>is generally going to shed a positive light on the product it promotes. While this information might not necessarily be false, remember that there's a monetary incentive behind every commercial site.</a:t>
            </a:r>
          </a:p>
        </p:txBody>
      </p:sp>
      <p:sp>
        <p:nvSpPr>
          <p:cNvPr id="40" name="TextBox 39">
            <a:extLst>
              <a:ext uri="{FF2B5EF4-FFF2-40B4-BE49-F238E27FC236}">
                <a16:creationId xmlns:a16="http://schemas.microsoft.com/office/drawing/2014/main" id="{821CAF5C-2C5B-41E1-9198-51D083777AA9}"/>
              </a:ext>
            </a:extLst>
          </p:cNvPr>
          <p:cNvSpPr txBox="1"/>
          <p:nvPr/>
        </p:nvSpPr>
        <p:spPr>
          <a:xfrm>
            <a:off x="4097423" y="3675043"/>
            <a:ext cx="4523098" cy="954107"/>
          </a:xfrm>
          <a:prstGeom prst="rect">
            <a:avLst/>
          </a:prstGeom>
          <a:noFill/>
        </p:spPr>
        <p:txBody>
          <a:bodyPr wrap="square">
            <a:spAutoFit/>
          </a:bodyPr>
          <a:lstStyle>
            <a:defPPr>
              <a:defRPr lang="en-US"/>
            </a:defPPr>
            <a:lvl1pPr algn="just">
              <a:defRPr sz="1400" b="0" i="0">
                <a:solidFill>
                  <a:srgbClr val="000000"/>
                </a:solidFill>
                <a:effectLst/>
                <a:latin typeface="Source Sans Pro" panose="020B0503030403020204" pitchFamily="34" charset="0"/>
                <a:ea typeface="Source Sans Pro" panose="020B0503030403020204" pitchFamily="34" charset="0"/>
                <a:cs typeface="Open Sans" panose="020B0606030504020204" pitchFamily="34" charset="0"/>
              </a:defRPr>
            </a:lvl1pPr>
          </a:lstStyle>
          <a:p>
            <a:r>
              <a:rPr lang="en-US" dirty="0"/>
              <a:t>(dot) net </a:t>
            </a:r>
            <a:r>
              <a:rPr lang="en-US" b="1" dirty="0"/>
              <a:t>stands for Network</a:t>
            </a:r>
            <a:r>
              <a:rPr lang="en-US" dirty="0"/>
              <a:t>. It acts as a catch-all for sites that don't fit into any of the preceding domain suffixes. Information from these sites should be given careful scrutiny.</a:t>
            </a:r>
          </a:p>
        </p:txBody>
      </p:sp>
    </p:spTree>
    <p:extLst>
      <p:ext uri="{BB962C8B-B14F-4D97-AF65-F5344CB8AC3E}">
        <p14:creationId xmlns:p14="http://schemas.microsoft.com/office/powerpoint/2010/main" val="162608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3657602" y="1654942"/>
            <a:ext cx="4952995" cy="2031325"/>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The flexibility to create your own schedule is often one of the biggest appeals of taking online classes. </a:t>
            </a:r>
            <a:r>
              <a:rPr lang="en-US" sz="1800" b="1" dirty="0">
                <a:latin typeface="Source Sans Pro" panose="020B0503030403020204" pitchFamily="34" charset="0"/>
                <a:ea typeface="Source Sans Pro" panose="020B0503030403020204" pitchFamily="34" charset="0"/>
              </a:rPr>
              <a:t>But that freedom can also be a disaster </a:t>
            </a:r>
            <a:r>
              <a:rPr lang="en-US" sz="1800" dirty="0">
                <a:latin typeface="Source Sans Pro" panose="020B0503030403020204" pitchFamily="34" charset="0"/>
                <a:ea typeface="Source Sans Pro" panose="020B0503030403020204" pitchFamily="34" charset="0"/>
              </a:rPr>
              <a:t>if you do not have solid time management skills. Without them, you might easily to find yourself cramming before classes or handing in low quality assignments.</a:t>
            </a:r>
          </a:p>
        </p:txBody>
      </p:sp>
      <p:sp>
        <p:nvSpPr>
          <p:cNvPr id="19" name="Rectangle 18">
            <a:extLst>
              <a:ext uri="{FF2B5EF4-FFF2-40B4-BE49-F238E27FC236}">
                <a16:creationId xmlns:a16="http://schemas.microsoft.com/office/drawing/2014/main" id="{859C8951-6BBC-42DE-BF94-8E2F3735F95D}"/>
              </a:ext>
            </a:extLst>
          </p:cNvPr>
          <p:cNvSpPr/>
          <p:nvPr/>
        </p:nvSpPr>
        <p:spPr>
          <a:xfrm>
            <a:off x="20140" y="0"/>
            <a:ext cx="35216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Time management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0523D029-432F-44C7-8838-DDD011B43C4B}"/>
              </a:ext>
            </a:extLst>
          </p:cNvPr>
          <p:cNvSpPr txBox="1"/>
          <p:nvPr/>
        </p:nvSpPr>
        <p:spPr>
          <a:xfrm>
            <a:off x="9148001" y="1931940"/>
            <a:ext cx="4952995" cy="1477328"/>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Though how you manage your time will depend on your schedule, learning style, and personality, </a:t>
            </a:r>
            <a:r>
              <a:rPr lang="en-US" sz="1800" b="1" dirty="0">
                <a:latin typeface="Source Sans Pro" panose="020B0503030403020204" pitchFamily="34" charset="0"/>
                <a:ea typeface="Source Sans Pro" panose="020B0503030403020204" pitchFamily="34" charset="0"/>
              </a:rPr>
              <a:t>here are some universally valuable tips </a:t>
            </a:r>
            <a:r>
              <a:rPr lang="en-US" sz="1800" dirty="0">
                <a:latin typeface="Source Sans Pro" panose="020B0503030403020204" pitchFamily="34" charset="0"/>
                <a:ea typeface="Source Sans Pro" panose="020B0503030403020204" pitchFamily="34" charset="0"/>
              </a:rPr>
              <a:t>to help you practice and improve your time management skills</a:t>
            </a:r>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005286"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1F29331C-4BD3-4643-84A7-AA34A13E614A}"/>
              </a:ext>
            </a:extLst>
          </p:cNvPr>
          <p:cNvPicPr>
            <a:picLocks noChangeAspect="1"/>
          </p:cNvPicPr>
          <p:nvPr/>
        </p:nvPicPr>
        <p:blipFill rotWithShape="1">
          <a:blip r:embed="rId2">
            <a:extLst>
              <a:ext uri="{28A0092B-C50C-407E-A947-70E740481C1C}">
                <a14:useLocalDpi xmlns:a14="http://schemas.microsoft.com/office/drawing/2010/main" val="0"/>
              </a:ext>
            </a:extLst>
          </a:blip>
          <a:srcRect b="7320"/>
          <a:stretch/>
        </p:blipFill>
        <p:spPr>
          <a:xfrm>
            <a:off x="563871" y="1316055"/>
            <a:ext cx="2709767" cy="2511389"/>
          </a:xfrm>
          <a:prstGeom prst="rect">
            <a:avLst/>
          </a:prstGeom>
        </p:spPr>
      </p:pic>
      <p:sp>
        <p:nvSpPr>
          <p:cNvPr id="20" name="TextBox 19">
            <a:extLst>
              <a:ext uri="{FF2B5EF4-FFF2-40B4-BE49-F238E27FC236}">
                <a16:creationId xmlns:a16="http://schemas.microsoft.com/office/drawing/2014/main" id="{D40FE7B6-C0D4-4CD6-B117-8C8D9A1540B3}"/>
              </a:ext>
            </a:extLst>
          </p:cNvPr>
          <p:cNvSpPr txBox="1"/>
          <p:nvPr/>
        </p:nvSpPr>
        <p:spPr>
          <a:xfrm>
            <a:off x="-1473287" y="5186660"/>
            <a:ext cx="6426287" cy="5386090"/>
          </a:xfrm>
          <a:prstGeom prst="rect">
            <a:avLst/>
          </a:prstGeom>
          <a:noFill/>
        </p:spPr>
        <p:txBody>
          <a:bodyPr wrap="square" rtlCol="0">
            <a:spAutoFit/>
          </a:bodyPr>
          <a:lstStyle/>
          <a:p>
            <a:pPr algn="ctr"/>
            <a:r>
              <a:rPr lang="en-US" sz="34400" b="1" spc="-1000" dirty="0">
                <a:solidFill>
                  <a:schemeClr val="bg1"/>
                </a:solidFill>
                <a:latin typeface="Century Gothic" panose="020B0502020202020204" pitchFamily="34" charset="0"/>
              </a:rPr>
              <a:t>01</a:t>
            </a:r>
            <a:endParaRPr lang="en-US" sz="41300" b="1" spc="-1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51054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A95E0013-2830-48D8-941C-6539EE5ABC8E}"/>
              </a:ext>
            </a:extLst>
          </p:cNvPr>
          <p:cNvPicPr>
            <a:picLocks noChangeAspect="1"/>
          </p:cNvPicPr>
          <p:nvPr/>
        </p:nvPicPr>
        <p:blipFill rotWithShape="1">
          <a:blip r:embed="rId3">
            <a:extLst>
              <a:ext uri="{28A0092B-C50C-407E-A947-70E740481C1C}">
                <a14:useLocalDpi xmlns:a14="http://schemas.microsoft.com/office/drawing/2010/main" val="0"/>
              </a:ext>
            </a:extLst>
          </a:blip>
          <a:srcRect b="6799"/>
          <a:stretch/>
        </p:blipFill>
        <p:spPr>
          <a:xfrm>
            <a:off x="5034331" y="1554904"/>
            <a:ext cx="3665167" cy="2275501"/>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1143000" y="263589"/>
            <a:ext cx="7467598"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Who has </a:t>
            </a:r>
            <a:r>
              <a:rPr lang="en-MY" sz="2400" b="1" spc="-100" dirty="0">
                <a:solidFill>
                  <a:srgbClr val="419ED7"/>
                </a:solidFill>
                <a:latin typeface="Source Sans Pro" panose="020B0503030403020204" pitchFamily="34" charset="0"/>
                <a:ea typeface="Source Sans Pro" panose="020B0503030403020204" pitchFamily="34" charset="0"/>
              </a:rPr>
              <a:t>Written or Provided </a:t>
            </a:r>
            <a:r>
              <a:rPr lang="en-MY" sz="2400" spc="-100" dirty="0">
                <a:solidFill>
                  <a:srgbClr val="419ED7"/>
                </a:solidFill>
                <a:latin typeface="Source Sans Pro" panose="020B0503030403020204" pitchFamily="34" charset="0"/>
                <a:ea typeface="Source Sans Pro" panose="020B0503030403020204" pitchFamily="34" charset="0"/>
              </a:rPr>
              <a:t>the Information on the Website</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12954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366CCED-0C2A-44BB-A675-1542B08ED3F2}"/>
              </a:ext>
            </a:extLst>
          </p:cNvPr>
          <p:cNvSpPr txBox="1"/>
          <p:nvPr/>
        </p:nvSpPr>
        <p:spPr>
          <a:xfrm>
            <a:off x="441162" y="1752240"/>
            <a:ext cx="4559300" cy="2031325"/>
          </a:xfrm>
          <a:prstGeom prst="rect">
            <a:avLst/>
          </a:prstGeom>
          <a:noFill/>
        </p:spPr>
        <p:txBody>
          <a:bodyPr wrap="square">
            <a:spAutoFit/>
          </a:bodyPr>
          <a:lstStyle/>
          <a:p>
            <a:pPr algn="just"/>
            <a:r>
              <a:rPr lang="en-US" b="0" i="0" dirty="0">
                <a:solidFill>
                  <a:schemeClr val="tx1">
                    <a:lumMod val="85000"/>
                    <a:lumOff val="15000"/>
                  </a:schemeClr>
                </a:solidFill>
                <a:effectLst/>
                <a:latin typeface="Source Sans Pro" panose="020B0503030403020204" pitchFamily="34" charset="0"/>
                <a:ea typeface="Source Sans Pro" panose="020B0503030403020204" pitchFamily="34" charset="0"/>
              </a:rPr>
              <a:t>When looking for information online, </a:t>
            </a:r>
            <a:r>
              <a:rPr lang="en-US" b="1" i="0" dirty="0">
                <a:solidFill>
                  <a:schemeClr val="tx1">
                    <a:lumMod val="85000"/>
                    <a:lumOff val="15000"/>
                  </a:schemeClr>
                </a:solidFill>
                <a:effectLst/>
                <a:latin typeface="Source Sans Pro" panose="020B0503030403020204" pitchFamily="34" charset="0"/>
                <a:ea typeface="Source Sans Pro" panose="020B0503030403020204" pitchFamily="34" charset="0"/>
              </a:rPr>
              <a:t>you should consider who has authored it</a:t>
            </a:r>
            <a:r>
              <a:rPr lang="en-US" b="0" i="0" dirty="0">
                <a:solidFill>
                  <a:schemeClr val="tx1">
                    <a:lumMod val="85000"/>
                    <a:lumOff val="15000"/>
                  </a:schemeClr>
                </a:solidFill>
                <a:effectLst/>
                <a:latin typeface="Source Sans Pro" panose="020B0503030403020204" pitchFamily="34" charset="0"/>
                <a:ea typeface="Source Sans Pro" panose="020B0503030403020204" pitchFamily="34" charset="0"/>
              </a:rPr>
              <a:t>. If it is a legal advice website, you can be relatively sure that it is accurate. Where you cannot identify the person or organization that has written the website, it is best to look for a more transparent source.</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4150850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person, skiing, holding, people&#10;&#10;Description automatically generated">
            <a:extLst>
              <a:ext uri="{FF2B5EF4-FFF2-40B4-BE49-F238E27FC236}">
                <a16:creationId xmlns:a16="http://schemas.microsoft.com/office/drawing/2014/main" id="{70667300-9B25-4904-87E2-B725F3CAE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469" t="6922" r="10494" b="6683"/>
          <a:stretch/>
        </p:blipFill>
        <p:spPr>
          <a:xfrm>
            <a:off x="470026" y="1278290"/>
            <a:ext cx="3715500" cy="2777879"/>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1143000" y="263589"/>
            <a:ext cx="7467598"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Is the Information Provided </a:t>
            </a:r>
            <a:r>
              <a:rPr lang="en-MY" sz="2400" b="1" spc="-100" dirty="0">
                <a:solidFill>
                  <a:srgbClr val="419ED7"/>
                </a:solidFill>
                <a:latin typeface="Source Sans Pro" panose="020B0503030403020204" pitchFamily="34" charset="0"/>
                <a:ea typeface="Source Sans Pro" panose="020B0503030403020204" pitchFamily="34" charset="0"/>
              </a:rPr>
              <a:t>Up to Date</a:t>
            </a:r>
            <a:r>
              <a:rPr lang="en-MY" sz="2400" spc="-100" dirty="0">
                <a:solidFill>
                  <a:srgbClr val="419ED7"/>
                </a:solidFill>
                <a:latin typeface="Source Sans Pro" panose="020B0503030403020204" pitchFamily="34" charset="0"/>
                <a:ea typeface="Source Sans Pro" panose="020B0503030403020204" pitchFamily="34" charset="0"/>
              </a:rPr>
              <a: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3810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DF8708-7F21-493A-B7B9-FB31946ADF2F}"/>
              </a:ext>
            </a:extLst>
          </p:cNvPr>
          <p:cNvSpPr txBox="1"/>
          <p:nvPr/>
        </p:nvSpPr>
        <p:spPr>
          <a:xfrm>
            <a:off x="3978295" y="1679342"/>
            <a:ext cx="4540863" cy="2031325"/>
          </a:xfrm>
          <a:prstGeom prst="rect">
            <a:avLst/>
          </a:prstGeom>
          <a:noFill/>
        </p:spPr>
        <p:txBody>
          <a:bodyPr wrap="square">
            <a:spAutoFit/>
          </a:bodyPr>
          <a:lstStyle/>
          <a:p>
            <a:pPr algn="just"/>
            <a:r>
              <a:rPr lang="en-US" b="1" i="0" dirty="0">
                <a:solidFill>
                  <a:schemeClr val="tx1">
                    <a:lumMod val="85000"/>
                    <a:lumOff val="15000"/>
                  </a:schemeClr>
                </a:solidFill>
                <a:effectLst/>
                <a:latin typeface="Source Sans Pro" panose="020B0503030403020204" pitchFamily="34" charset="0"/>
                <a:ea typeface="Source Sans Pro" panose="020B0503030403020204" pitchFamily="34" charset="0"/>
              </a:rPr>
              <a:t>Reliable websites will usually, but not always, indicate the date on which the information was last updated</a:t>
            </a:r>
            <a:r>
              <a:rPr lang="en-US" b="0" i="0" dirty="0">
                <a:solidFill>
                  <a:schemeClr val="tx1">
                    <a:lumMod val="85000"/>
                    <a:lumOff val="15000"/>
                  </a:schemeClr>
                </a:solidFill>
                <a:effectLst/>
                <a:latin typeface="Source Sans Pro" panose="020B0503030403020204" pitchFamily="34" charset="0"/>
                <a:ea typeface="Source Sans Pro" panose="020B0503030403020204" pitchFamily="34" charset="0"/>
              </a:rPr>
              <a:t>. If a website does not provide this, it may be reason to question the authority of the information – especially a data that keeps changing such as census.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258686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1143000" y="263589"/>
            <a:ext cx="7467598"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Are there </a:t>
            </a:r>
            <a:r>
              <a:rPr lang="en-MY" sz="2400" spc="-100" dirty="0">
                <a:solidFill>
                  <a:srgbClr val="419ED7"/>
                </a:solidFill>
                <a:latin typeface="Source Sans Pro Black" panose="020B0803030403020204" pitchFamily="34" charset="0"/>
                <a:ea typeface="Source Sans Pro Black" panose="020B0803030403020204" pitchFamily="34" charset="0"/>
              </a:rPr>
              <a:t>Links to Other Resources</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41529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clock&#10;&#10;Description automatically generated">
            <a:extLst>
              <a:ext uri="{FF2B5EF4-FFF2-40B4-BE49-F238E27FC236}">
                <a16:creationId xmlns:a16="http://schemas.microsoft.com/office/drawing/2014/main" id="{0870C651-FADC-4374-9660-ED3EF4C366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940"/>
          <a:stretch/>
        </p:blipFill>
        <p:spPr>
          <a:xfrm>
            <a:off x="5541811" y="1269874"/>
            <a:ext cx="3068787" cy="2794445"/>
          </a:xfrm>
          <a:prstGeom prst="rect">
            <a:avLst/>
          </a:prstGeom>
        </p:spPr>
      </p:pic>
      <p:sp>
        <p:nvSpPr>
          <p:cNvPr id="19" name="TextBox 18">
            <a:extLst>
              <a:ext uri="{FF2B5EF4-FFF2-40B4-BE49-F238E27FC236}">
                <a16:creationId xmlns:a16="http://schemas.microsoft.com/office/drawing/2014/main" id="{DF35B4BF-5C5C-43B4-8347-45D01EE94BD7}"/>
              </a:ext>
            </a:extLst>
          </p:cNvPr>
          <p:cNvSpPr txBox="1"/>
          <p:nvPr/>
        </p:nvSpPr>
        <p:spPr>
          <a:xfrm>
            <a:off x="632903" y="1512934"/>
            <a:ext cx="4831916" cy="2308324"/>
          </a:xfrm>
          <a:prstGeom prst="rect">
            <a:avLst/>
          </a:prstGeom>
          <a:noFill/>
        </p:spPr>
        <p:txBody>
          <a:bodyPr wrap="square">
            <a:spAutoFit/>
          </a:bodyPr>
          <a:lstStyle/>
          <a:p>
            <a:pPr algn="just"/>
            <a:r>
              <a:rPr lang="en-US" i="0" dirty="0">
                <a:solidFill>
                  <a:schemeClr val="tx1">
                    <a:lumMod val="85000"/>
                    <a:lumOff val="15000"/>
                  </a:schemeClr>
                </a:solidFill>
                <a:effectLst/>
                <a:latin typeface="Source Sans Pro" panose="020B0503030403020204" pitchFamily="34" charset="0"/>
                <a:ea typeface="Source Sans Pro" panose="020B0503030403020204" pitchFamily="34" charset="0"/>
              </a:rPr>
              <a:t>If you are unsure about the reliability of the legal information you have found</a:t>
            </a:r>
            <a:r>
              <a:rPr lang="en-US" b="1" i="0" dirty="0">
                <a:solidFill>
                  <a:schemeClr val="tx1">
                    <a:lumMod val="85000"/>
                    <a:lumOff val="15000"/>
                  </a:schemeClr>
                </a:solidFill>
                <a:effectLst/>
                <a:latin typeface="Source Sans Pro" panose="020B0503030403020204" pitchFamily="34" charset="0"/>
                <a:ea typeface="Source Sans Pro" panose="020B0503030403020204" pitchFamily="34" charset="0"/>
              </a:rPr>
              <a:t>, search again to see if you can find the same information somewhere else</a:t>
            </a:r>
            <a:r>
              <a:rPr lang="en-US" i="0" dirty="0">
                <a:solidFill>
                  <a:schemeClr val="tx1">
                    <a:lumMod val="85000"/>
                    <a:lumOff val="15000"/>
                  </a:schemeClr>
                </a:solidFill>
                <a:effectLst/>
                <a:latin typeface="Source Sans Pro" panose="020B0503030403020204" pitchFamily="34" charset="0"/>
                <a:ea typeface="Source Sans Pro" panose="020B0503030403020204" pitchFamily="34" charset="0"/>
              </a:rPr>
              <a:t>. Finding the same information in multiple places can be a good indication that it is accurate. In addition, if a website indicates where the information has come from, you can </a:t>
            </a:r>
            <a:r>
              <a:rPr lang="en-US" b="1" i="0" dirty="0">
                <a:solidFill>
                  <a:schemeClr val="tx1">
                    <a:lumMod val="85000"/>
                    <a:lumOff val="15000"/>
                  </a:schemeClr>
                </a:solidFill>
                <a:effectLst/>
                <a:latin typeface="Source Sans Pro" panose="020B0503030403020204" pitchFamily="34" charset="0"/>
                <a:ea typeface="Source Sans Pro" panose="020B0503030403020204" pitchFamily="34" charset="0"/>
              </a:rPr>
              <a:t>check the sources yourself </a:t>
            </a:r>
            <a:r>
              <a:rPr lang="en-US" i="0" dirty="0">
                <a:solidFill>
                  <a:schemeClr val="tx1">
                    <a:lumMod val="85000"/>
                    <a:lumOff val="15000"/>
                  </a:schemeClr>
                </a:solidFill>
                <a:effectLst/>
                <a:latin typeface="Source Sans Pro" panose="020B0503030403020204" pitchFamily="34" charset="0"/>
                <a:ea typeface="Source Sans Pro" panose="020B0503030403020204" pitchFamily="34" charset="0"/>
              </a:rPr>
              <a:t>to ensure accuracy.</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91169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1752601" y="2190750"/>
            <a:ext cx="5638799" cy="510778"/>
          </a:xfrm>
          <a:prstGeom prst="roundRect">
            <a:avLst/>
          </a:prstGeom>
          <a:solidFill>
            <a:schemeClr val="bg1"/>
          </a:solidFill>
          <a:effectLst>
            <a:outerShdw blurRad="50800" dist="38100" dir="5400000" algn="t" rotWithShape="0">
              <a:prstClr val="black">
                <a:alpha val="40000"/>
              </a:prstClr>
            </a:outerShdw>
          </a:effectLst>
        </p:spPr>
        <p:txBody>
          <a:bodyPr wrap="square" rtlCol="0">
            <a:spAutoFit/>
          </a:bodyPr>
          <a:lstStyle/>
          <a:p>
            <a:pPr algn="ctr"/>
            <a:r>
              <a:rPr lang="en-MY" sz="2400" spc="-100" dirty="0">
                <a:solidFill>
                  <a:srgbClr val="419ED7"/>
                </a:solidFill>
                <a:latin typeface="Source Sans Pro" panose="020B0503030403020204" pitchFamily="34" charset="0"/>
                <a:ea typeface="Source Sans Pro" panose="020B0503030403020204" pitchFamily="34" charset="0"/>
              </a:rPr>
              <a:t>Some </a:t>
            </a:r>
            <a:r>
              <a:rPr lang="en-MY" sz="2400" b="1" spc="-100" dirty="0">
                <a:solidFill>
                  <a:srgbClr val="419ED7"/>
                </a:solidFill>
                <a:latin typeface="Source Sans Pro" panose="020B0503030403020204" pitchFamily="34" charset="0"/>
                <a:ea typeface="Source Sans Pro" panose="020B0503030403020204" pitchFamily="34" charset="0"/>
              </a:rPr>
              <a:t>Credible and Useful </a:t>
            </a:r>
            <a:r>
              <a:rPr lang="en-MY" sz="2400" spc="-100" dirty="0">
                <a:solidFill>
                  <a:srgbClr val="419ED7"/>
                </a:solidFill>
                <a:latin typeface="Source Sans Pro" panose="020B0503030403020204" pitchFamily="34" charset="0"/>
                <a:ea typeface="Source Sans Pro" panose="020B0503030403020204" pitchFamily="34" charset="0"/>
              </a:rPr>
              <a:t>Online Resources</a:t>
            </a:r>
            <a:endParaRPr lang="en-MY" sz="2400" spc="-100" dirty="0">
              <a:solidFill>
                <a:srgbClr val="419ED7"/>
              </a:solidFill>
              <a:latin typeface="Source Sans Pro Black" panose="020B0803030403020204" pitchFamily="34" charset="0"/>
              <a:ea typeface="Source Sans Pro Black" panose="020B0803030403020204" pitchFamily="34" charset="0"/>
            </a:endParaRP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6" name="Picture 15">
            <a:extLst>
              <a:ext uri="{FF2B5EF4-FFF2-40B4-BE49-F238E27FC236}">
                <a16:creationId xmlns:a16="http://schemas.microsoft.com/office/drawing/2014/main" id="{EBCA8665-C2EC-476F-B126-526A7BFD287D}"/>
              </a:ext>
            </a:extLst>
          </p:cNvPr>
          <p:cNvPicPr>
            <a:picLocks noChangeAspect="1"/>
          </p:cNvPicPr>
          <p:nvPr/>
        </p:nvPicPr>
        <p:blipFill rotWithShape="1">
          <a:blip r:embed="rId3"/>
          <a:srcRect t="3994"/>
          <a:stretch/>
        </p:blipFill>
        <p:spPr>
          <a:xfrm>
            <a:off x="602452" y="482608"/>
            <a:ext cx="2940774" cy="1587350"/>
          </a:xfrm>
          <a:prstGeom prst="rect">
            <a:avLst/>
          </a:prstGeom>
        </p:spPr>
      </p:pic>
      <p:pic>
        <p:nvPicPr>
          <p:cNvPr id="20" name="Picture 19">
            <a:extLst>
              <a:ext uri="{FF2B5EF4-FFF2-40B4-BE49-F238E27FC236}">
                <a16:creationId xmlns:a16="http://schemas.microsoft.com/office/drawing/2014/main" id="{C1474626-49E8-4764-9C5A-667E2AF5A09E}"/>
              </a:ext>
            </a:extLst>
          </p:cNvPr>
          <p:cNvPicPr>
            <a:picLocks noChangeAspect="1"/>
          </p:cNvPicPr>
          <p:nvPr/>
        </p:nvPicPr>
        <p:blipFill rotWithShape="1">
          <a:blip r:embed="rId4"/>
          <a:srcRect t="3994"/>
          <a:stretch/>
        </p:blipFill>
        <p:spPr>
          <a:xfrm>
            <a:off x="5600776" y="403087"/>
            <a:ext cx="3062329" cy="1652962"/>
          </a:xfrm>
          <a:prstGeom prst="rect">
            <a:avLst/>
          </a:prstGeom>
        </p:spPr>
      </p:pic>
      <p:pic>
        <p:nvPicPr>
          <p:cNvPr id="21" name="Picture 20">
            <a:extLst>
              <a:ext uri="{FF2B5EF4-FFF2-40B4-BE49-F238E27FC236}">
                <a16:creationId xmlns:a16="http://schemas.microsoft.com/office/drawing/2014/main" id="{437EE666-E8E7-44AC-BF1B-5BC284ED1DBD}"/>
              </a:ext>
            </a:extLst>
          </p:cNvPr>
          <p:cNvPicPr>
            <a:picLocks noChangeAspect="1"/>
          </p:cNvPicPr>
          <p:nvPr/>
        </p:nvPicPr>
        <p:blipFill rotWithShape="1">
          <a:blip r:embed="rId5"/>
          <a:srcRect t="3994"/>
          <a:stretch/>
        </p:blipFill>
        <p:spPr>
          <a:xfrm>
            <a:off x="95764" y="2893324"/>
            <a:ext cx="2901598" cy="1566204"/>
          </a:xfrm>
          <a:prstGeom prst="rect">
            <a:avLst/>
          </a:prstGeom>
        </p:spPr>
      </p:pic>
      <p:pic>
        <p:nvPicPr>
          <p:cNvPr id="22" name="Picture 21">
            <a:extLst>
              <a:ext uri="{FF2B5EF4-FFF2-40B4-BE49-F238E27FC236}">
                <a16:creationId xmlns:a16="http://schemas.microsoft.com/office/drawing/2014/main" id="{AC13EA6E-DB8A-47B8-A4DB-8758B354A0CB}"/>
              </a:ext>
            </a:extLst>
          </p:cNvPr>
          <p:cNvPicPr>
            <a:picLocks noChangeAspect="1"/>
          </p:cNvPicPr>
          <p:nvPr/>
        </p:nvPicPr>
        <p:blipFill rotWithShape="1">
          <a:blip r:embed="rId6"/>
          <a:srcRect t="4773"/>
          <a:stretch/>
        </p:blipFill>
        <p:spPr>
          <a:xfrm>
            <a:off x="6187309" y="2900595"/>
            <a:ext cx="2860927" cy="1531716"/>
          </a:xfrm>
          <a:prstGeom prst="rect">
            <a:avLst/>
          </a:prstGeom>
        </p:spPr>
      </p:pic>
      <p:pic>
        <p:nvPicPr>
          <p:cNvPr id="23" name="Picture 22">
            <a:extLst>
              <a:ext uri="{FF2B5EF4-FFF2-40B4-BE49-F238E27FC236}">
                <a16:creationId xmlns:a16="http://schemas.microsoft.com/office/drawing/2014/main" id="{D84A0112-AD40-4BBB-BCDD-9E5A5642C5C1}"/>
              </a:ext>
            </a:extLst>
          </p:cNvPr>
          <p:cNvPicPr>
            <a:picLocks noChangeAspect="1"/>
          </p:cNvPicPr>
          <p:nvPr/>
        </p:nvPicPr>
        <p:blipFill rotWithShape="1">
          <a:blip r:embed="rId7"/>
          <a:srcRect t="4314"/>
          <a:stretch/>
        </p:blipFill>
        <p:spPr>
          <a:xfrm>
            <a:off x="3222197" y="2907726"/>
            <a:ext cx="2799028" cy="1505796"/>
          </a:xfrm>
          <a:prstGeom prst="rect">
            <a:avLst/>
          </a:prstGeom>
        </p:spPr>
      </p:pic>
    </p:spTree>
    <p:extLst>
      <p:ext uri="{BB962C8B-B14F-4D97-AF65-F5344CB8AC3E}">
        <p14:creationId xmlns:p14="http://schemas.microsoft.com/office/powerpoint/2010/main" val="372659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250" fill="hold"/>
                                        <p:tgtEl>
                                          <p:spTgt spid="20"/>
                                        </p:tgtEl>
                                        <p:attrNameLst>
                                          <p:attrName>ppt_w</p:attrName>
                                        </p:attrNameLst>
                                      </p:cBhvr>
                                      <p:tavLst>
                                        <p:tav tm="0">
                                          <p:val>
                                            <p:fltVal val="0"/>
                                          </p:val>
                                        </p:tav>
                                        <p:tav tm="100000">
                                          <p:val>
                                            <p:strVal val="#ppt_w"/>
                                          </p:val>
                                        </p:tav>
                                      </p:tavLst>
                                    </p:anim>
                                    <p:anim calcmode="lin" valueType="num">
                                      <p:cBhvr>
                                        <p:cTn id="14" dur="250" fill="hold"/>
                                        <p:tgtEl>
                                          <p:spTgt spid="20"/>
                                        </p:tgtEl>
                                        <p:attrNameLst>
                                          <p:attrName>ppt_h</p:attrName>
                                        </p:attrNameLst>
                                      </p:cBhvr>
                                      <p:tavLst>
                                        <p:tav tm="0">
                                          <p:val>
                                            <p:fltVal val="0"/>
                                          </p:val>
                                        </p:tav>
                                        <p:tav tm="100000">
                                          <p:val>
                                            <p:strVal val="#ppt_h"/>
                                          </p:val>
                                        </p:tav>
                                      </p:tavLst>
                                    </p:anim>
                                    <p:animEffect transition="in" filter="fade">
                                      <p:cBhvr>
                                        <p:cTn id="15" dur="250"/>
                                        <p:tgtEl>
                                          <p:spTgt spid="20"/>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250" fill="hold"/>
                                        <p:tgtEl>
                                          <p:spTgt spid="21"/>
                                        </p:tgtEl>
                                        <p:attrNameLst>
                                          <p:attrName>ppt_w</p:attrName>
                                        </p:attrNameLst>
                                      </p:cBhvr>
                                      <p:tavLst>
                                        <p:tav tm="0">
                                          <p:val>
                                            <p:fltVal val="0"/>
                                          </p:val>
                                        </p:tav>
                                        <p:tav tm="100000">
                                          <p:val>
                                            <p:strVal val="#ppt_w"/>
                                          </p:val>
                                        </p:tav>
                                      </p:tavLst>
                                    </p:anim>
                                    <p:anim calcmode="lin" valueType="num">
                                      <p:cBhvr>
                                        <p:cTn id="20" dur="250" fill="hold"/>
                                        <p:tgtEl>
                                          <p:spTgt spid="21"/>
                                        </p:tgtEl>
                                        <p:attrNameLst>
                                          <p:attrName>ppt_h</p:attrName>
                                        </p:attrNameLst>
                                      </p:cBhvr>
                                      <p:tavLst>
                                        <p:tav tm="0">
                                          <p:val>
                                            <p:fltVal val="0"/>
                                          </p:val>
                                        </p:tav>
                                        <p:tav tm="100000">
                                          <p:val>
                                            <p:strVal val="#ppt_h"/>
                                          </p:val>
                                        </p:tav>
                                      </p:tavLst>
                                    </p:anim>
                                    <p:animEffect transition="in" filter="fade">
                                      <p:cBhvr>
                                        <p:cTn id="21" dur="250"/>
                                        <p:tgtEl>
                                          <p:spTgt spid="21"/>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ppt_w</p:attrName>
                                        </p:attrNameLst>
                                      </p:cBhvr>
                                      <p:tavLst>
                                        <p:tav tm="0">
                                          <p:val>
                                            <p:fltVal val="0"/>
                                          </p:val>
                                        </p:tav>
                                        <p:tav tm="100000">
                                          <p:val>
                                            <p:strVal val="#ppt_w"/>
                                          </p:val>
                                        </p:tav>
                                      </p:tavLst>
                                    </p:anim>
                                    <p:anim calcmode="lin" valueType="num">
                                      <p:cBhvr>
                                        <p:cTn id="32" dur="250" fill="hold"/>
                                        <p:tgtEl>
                                          <p:spTgt spid="22"/>
                                        </p:tgtEl>
                                        <p:attrNameLst>
                                          <p:attrName>ppt_h</p:attrName>
                                        </p:attrNameLst>
                                      </p:cBhvr>
                                      <p:tavLst>
                                        <p:tav tm="0">
                                          <p:val>
                                            <p:fltVal val="0"/>
                                          </p:val>
                                        </p:tav>
                                        <p:tav tm="100000">
                                          <p:val>
                                            <p:strVal val="#ppt_h"/>
                                          </p:val>
                                        </p:tav>
                                      </p:tavLst>
                                    </p:anim>
                                    <p:animEffect transition="in" filter="fade">
                                      <p:cBhvr>
                                        <p:cTn id="3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BC Open Textbooks</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0523D029-432F-44C7-8838-DDD011B43C4B}"/>
              </a:ext>
            </a:extLst>
          </p:cNvPr>
          <p:cNvSpPr txBox="1"/>
          <p:nvPr/>
        </p:nvSpPr>
        <p:spPr>
          <a:xfrm>
            <a:off x="5486401" y="2970247"/>
            <a:ext cx="3428999" cy="584775"/>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600" dirty="0">
                <a:hlinkClick r:id="rId3"/>
              </a:rPr>
              <a:t>https://open.bccampus.ca/browse-our-collection/find-open-textbooks/</a:t>
            </a:r>
            <a:endParaRPr lang="en-US" sz="1800" dirty="0">
              <a:latin typeface="Source Sans Pro" panose="020B0503030403020204" pitchFamily="34" charset="0"/>
              <a:ea typeface="Source Sans Pro" panose="020B0503030403020204" pitchFamily="34" charset="0"/>
            </a:endParaRPr>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9436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CB424B2-FC8D-4B86-807C-629C3E16E1BC}"/>
              </a:ext>
            </a:extLst>
          </p:cNvPr>
          <p:cNvPicPr>
            <a:picLocks noChangeAspect="1"/>
          </p:cNvPicPr>
          <p:nvPr/>
        </p:nvPicPr>
        <p:blipFill rotWithShape="1">
          <a:blip r:embed="rId4"/>
          <a:srcRect t="3994"/>
          <a:stretch/>
        </p:blipFill>
        <p:spPr>
          <a:xfrm>
            <a:off x="486138" y="1364674"/>
            <a:ext cx="4829573" cy="2606872"/>
          </a:xfrm>
          <a:prstGeom prst="rect">
            <a:avLst/>
          </a:prstGeom>
        </p:spPr>
      </p:pic>
      <p:sp>
        <p:nvSpPr>
          <p:cNvPr id="18" name="TextBox 17">
            <a:extLst>
              <a:ext uri="{FF2B5EF4-FFF2-40B4-BE49-F238E27FC236}">
                <a16:creationId xmlns:a16="http://schemas.microsoft.com/office/drawing/2014/main" id="{A86BF670-0CC2-4613-80D4-F2CCACA7D9AD}"/>
              </a:ext>
            </a:extLst>
          </p:cNvPr>
          <p:cNvSpPr txBox="1"/>
          <p:nvPr/>
        </p:nvSpPr>
        <p:spPr>
          <a:xfrm>
            <a:off x="5486401" y="1859593"/>
            <a:ext cx="3428999" cy="923330"/>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b="1" dirty="0"/>
              <a:t>over 300 textbooks </a:t>
            </a:r>
            <a:r>
              <a:rPr lang="en-US" dirty="0"/>
              <a:t>on different subjects available in different formats.</a:t>
            </a:r>
          </a:p>
        </p:txBody>
      </p:sp>
    </p:spTree>
    <p:extLst>
      <p:ext uri="{BB962C8B-B14F-4D97-AF65-F5344CB8AC3E}">
        <p14:creationId xmlns:p14="http://schemas.microsoft.com/office/powerpoint/2010/main" val="777483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err="1">
                <a:solidFill>
                  <a:srgbClr val="419ED7"/>
                </a:solidFill>
                <a:latin typeface="Source Sans Pro Black" panose="020B0803030403020204" pitchFamily="34" charset="0"/>
                <a:ea typeface="Source Sans Pro Black" panose="020B0803030403020204" pitchFamily="34" charset="0"/>
              </a:rPr>
              <a:t>LabXchange</a:t>
            </a:r>
            <a:endParaRPr lang="en-MY" sz="2400" spc="-100" dirty="0">
              <a:solidFill>
                <a:srgbClr val="419ED7"/>
              </a:solidFill>
              <a:latin typeface="Source Sans Pro Black" panose="020B0803030403020204" pitchFamily="34" charset="0"/>
              <a:ea typeface="Source Sans Pro Black" panose="020B0803030403020204" pitchFamily="34" charset="0"/>
            </a:endParaRP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0523D029-432F-44C7-8838-DDD011B43C4B}"/>
              </a:ext>
            </a:extLst>
          </p:cNvPr>
          <p:cNvSpPr txBox="1"/>
          <p:nvPr/>
        </p:nvSpPr>
        <p:spPr>
          <a:xfrm>
            <a:off x="419333" y="2953804"/>
            <a:ext cx="4550559" cy="33855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600" dirty="0">
                <a:hlinkClick r:id="rId3"/>
              </a:rPr>
              <a:t>https://www.labxchange.org/</a:t>
            </a:r>
            <a:endParaRPr lang="en-US" sz="1800" dirty="0">
              <a:latin typeface="Source Sans Pro" panose="020B0503030403020204" pitchFamily="34" charset="0"/>
              <a:ea typeface="Source Sans Pro" panose="020B0503030403020204" pitchFamily="34" charset="0"/>
            </a:endParaRPr>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8580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6F138FE-A422-4283-987D-750F0B78605E}"/>
              </a:ext>
            </a:extLst>
          </p:cNvPr>
          <p:cNvPicPr>
            <a:picLocks noChangeAspect="1"/>
          </p:cNvPicPr>
          <p:nvPr/>
        </p:nvPicPr>
        <p:blipFill rotWithShape="1">
          <a:blip r:embed="rId4"/>
          <a:srcRect t="3994"/>
          <a:stretch/>
        </p:blipFill>
        <p:spPr>
          <a:xfrm>
            <a:off x="3581400" y="1313503"/>
            <a:ext cx="5029197" cy="2714624"/>
          </a:xfrm>
          <a:prstGeom prst="rect">
            <a:avLst/>
          </a:prstGeom>
        </p:spPr>
      </p:pic>
      <p:sp>
        <p:nvSpPr>
          <p:cNvPr id="18" name="TextBox 17">
            <a:extLst>
              <a:ext uri="{FF2B5EF4-FFF2-40B4-BE49-F238E27FC236}">
                <a16:creationId xmlns:a16="http://schemas.microsoft.com/office/drawing/2014/main" id="{CDDC73D3-116F-4BDB-BC53-7AA3DBC480F1}"/>
              </a:ext>
            </a:extLst>
          </p:cNvPr>
          <p:cNvSpPr txBox="1"/>
          <p:nvPr/>
        </p:nvSpPr>
        <p:spPr>
          <a:xfrm>
            <a:off x="419334" y="1892399"/>
            <a:ext cx="2802864" cy="923330"/>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dirty="0"/>
              <a:t>an online community for </a:t>
            </a:r>
            <a:r>
              <a:rPr lang="en-US" b="1" dirty="0"/>
              <a:t>learning, sharing, and collaboration</a:t>
            </a:r>
            <a:r>
              <a:rPr lang="en-US" dirty="0"/>
              <a:t>.</a:t>
            </a:r>
          </a:p>
        </p:txBody>
      </p:sp>
    </p:spTree>
    <p:extLst>
      <p:ext uri="{BB962C8B-B14F-4D97-AF65-F5344CB8AC3E}">
        <p14:creationId xmlns:p14="http://schemas.microsoft.com/office/powerpoint/2010/main" val="3922237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MERLOT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73152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5B10C83-6C2E-495B-82C8-F4BE25EEF58A}"/>
              </a:ext>
            </a:extLst>
          </p:cNvPr>
          <p:cNvPicPr>
            <a:picLocks noChangeAspect="1"/>
          </p:cNvPicPr>
          <p:nvPr/>
        </p:nvPicPr>
        <p:blipFill rotWithShape="1">
          <a:blip r:embed="rId3"/>
          <a:srcRect t="3994"/>
          <a:stretch/>
        </p:blipFill>
        <p:spPr>
          <a:xfrm>
            <a:off x="473844" y="1371206"/>
            <a:ext cx="4765234" cy="2572144"/>
          </a:xfrm>
          <a:prstGeom prst="rect">
            <a:avLst/>
          </a:prstGeom>
        </p:spPr>
      </p:pic>
      <p:sp>
        <p:nvSpPr>
          <p:cNvPr id="19" name="TextBox 18">
            <a:extLst>
              <a:ext uri="{FF2B5EF4-FFF2-40B4-BE49-F238E27FC236}">
                <a16:creationId xmlns:a16="http://schemas.microsoft.com/office/drawing/2014/main" id="{0D6E2BEF-CA11-4100-A57B-6BD9BDD3A81F}"/>
              </a:ext>
            </a:extLst>
          </p:cNvPr>
          <p:cNvSpPr txBox="1"/>
          <p:nvPr/>
        </p:nvSpPr>
        <p:spPr>
          <a:xfrm>
            <a:off x="5486401" y="3206175"/>
            <a:ext cx="3428999" cy="584775"/>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600" dirty="0">
                <a:hlinkClick r:id="rId4"/>
              </a:rPr>
              <a:t>https://www.merlot.org/merlot/materials.htm</a:t>
            </a:r>
            <a:endParaRPr lang="en-US" sz="2000" dirty="0">
              <a:latin typeface="Source Sans Pro" panose="020B0503030403020204" pitchFamily="34" charset="0"/>
              <a:ea typeface="Source Sans Pro" panose="020B0503030403020204" pitchFamily="34" charset="0"/>
            </a:endParaRPr>
          </a:p>
        </p:txBody>
      </p:sp>
      <p:sp>
        <p:nvSpPr>
          <p:cNvPr id="20" name="TextBox 19">
            <a:extLst>
              <a:ext uri="{FF2B5EF4-FFF2-40B4-BE49-F238E27FC236}">
                <a16:creationId xmlns:a16="http://schemas.microsoft.com/office/drawing/2014/main" id="{5A03E412-3E8C-4E59-A0E8-930DE9C40C96}"/>
              </a:ext>
            </a:extLst>
          </p:cNvPr>
          <p:cNvSpPr txBox="1"/>
          <p:nvPr/>
        </p:nvSpPr>
        <p:spPr>
          <a:xfrm>
            <a:off x="5486401" y="1657350"/>
            <a:ext cx="3428999" cy="1477328"/>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dirty="0"/>
              <a:t>a high-quality </a:t>
            </a:r>
            <a:r>
              <a:rPr lang="en-US" b="1" dirty="0"/>
              <a:t>sharable online learning resources repository </a:t>
            </a:r>
            <a:r>
              <a:rPr lang="en-US" dirty="0"/>
              <a:t>contributed by member institutions from around the world.</a:t>
            </a:r>
          </a:p>
        </p:txBody>
      </p:sp>
    </p:spTree>
    <p:extLst>
      <p:ext uri="{BB962C8B-B14F-4D97-AF65-F5344CB8AC3E}">
        <p14:creationId xmlns:p14="http://schemas.microsoft.com/office/powerpoint/2010/main" val="2966571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Open Course Library</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7912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3357844-615E-48DA-B35C-FAD9E86822C8}"/>
              </a:ext>
            </a:extLst>
          </p:cNvPr>
          <p:cNvPicPr>
            <a:picLocks noChangeAspect="1"/>
          </p:cNvPicPr>
          <p:nvPr/>
        </p:nvPicPr>
        <p:blipFill rotWithShape="1">
          <a:blip r:embed="rId3"/>
          <a:srcRect t="4773"/>
          <a:stretch/>
        </p:blipFill>
        <p:spPr>
          <a:xfrm>
            <a:off x="3913058" y="1544372"/>
            <a:ext cx="4698441" cy="2515505"/>
          </a:xfrm>
          <a:prstGeom prst="rect">
            <a:avLst/>
          </a:prstGeom>
        </p:spPr>
      </p:pic>
      <p:sp>
        <p:nvSpPr>
          <p:cNvPr id="18" name="TextBox 17">
            <a:extLst>
              <a:ext uri="{FF2B5EF4-FFF2-40B4-BE49-F238E27FC236}">
                <a16:creationId xmlns:a16="http://schemas.microsoft.com/office/drawing/2014/main" id="{641F2ECD-C373-4B9D-89A2-369BB1B15390}"/>
              </a:ext>
            </a:extLst>
          </p:cNvPr>
          <p:cNvSpPr txBox="1"/>
          <p:nvPr/>
        </p:nvSpPr>
        <p:spPr>
          <a:xfrm>
            <a:off x="419333" y="2905929"/>
            <a:ext cx="4550559" cy="33855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600" dirty="0">
                <a:hlinkClick r:id="rId4"/>
              </a:rPr>
              <a:t>http://opencourselibrary.org/acct-20/</a:t>
            </a:r>
            <a:endParaRPr lang="en-US" sz="2400" dirty="0">
              <a:latin typeface="Source Sans Pro" panose="020B0503030403020204" pitchFamily="34" charset="0"/>
              <a:ea typeface="Source Sans Pro" panose="020B0503030403020204" pitchFamily="34" charset="0"/>
            </a:endParaRPr>
          </a:p>
        </p:txBody>
      </p:sp>
      <p:sp>
        <p:nvSpPr>
          <p:cNvPr id="19" name="TextBox 18">
            <a:extLst>
              <a:ext uri="{FF2B5EF4-FFF2-40B4-BE49-F238E27FC236}">
                <a16:creationId xmlns:a16="http://schemas.microsoft.com/office/drawing/2014/main" id="{FD9DFF20-EED3-4B53-AD9B-5660B107C9FC}"/>
              </a:ext>
            </a:extLst>
          </p:cNvPr>
          <p:cNvSpPr txBox="1"/>
          <p:nvPr/>
        </p:nvSpPr>
        <p:spPr>
          <a:xfrm>
            <a:off x="419333" y="2156251"/>
            <a:ext cx="3314466" cy="646331"/>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dirty="0"/>
              <a:t>a collection of </a:t>
            </a:r>
            <a:r>
              <a:rPr lang="en-US" b="1" dirty="0"/>
              <a:t>sharable course materials at college level</a:t>
            </a:r>
            <a:r>
              <a:rPr lang="en-US" dirty="0"/>
              <a:t>.</a:t>
            </a:r>
          </a:p>
        </p:txBody>
      </p:sp>
    </p:spTree>
    <p:extLst>
      <p:ext uri="{BB962C8B-B14F-4D97-AF65-F5344CB8AC3E}">
        <p14:creationId xmlns:p14="http://schemas.microsoft.com/office/powerpoint/2010/main" val="16808491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Skills Commons</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4008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1FA55F7-606B-4A4F-AE82-28409935E189}"/>
              </a:ext>
            </a:extLst>
          </p:cNvPr>
          <p:cNvPicPr>
            <a:picLocks noChangeAspect="1"/>
          </p:cNvPicPr>
          <p:nvPr/>
        </p:nvPicPr>
        <p:blipFill rotWithShape="1">
          <a:blip r:embed="rId3"/>
          <a:srcRect t="4314"/>
          <a:stretch/>
        </p:blipFill>
        <p:spPr>
          <a:xfrm>
            <a:off x="289376" y="1376766"/>
            <a:ext cx="4596785" cy="2472937"/>
          </a:xfrm>
          <a:prstGeom prst="rect">
            <a:avLst/>
          </a:prstGeom>
        </p:spPr>
      </p:pic>
      <p:sp>
        <p:nvSpPr>
          <p:cNvPr id="19" name="TextBox 18">
            <a:extLst>
              <a:ext uri="{FF2B5EF4-FFF2-40B4-BE49-F238E27FC236}">
                <a16:creationId xmlns:a16="http://schemas.microsoft.com/office/drawing/2014/main" id="{E3E9ED85-DC69-48FC-9502-8CF67664D799}"/>
              </a:ext>
            </a:extLst>
          </p:cNvPr>
          <p:cNvSpPr txBox="1"/>
          <p:nvPr/>
        </p:nvSpPr>
        <p:spPr>
          <a:xfrm>
            <a:off x="5061565" y="3412901"/>
            <a:ext cx="3428999" cy="338554"/>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600" dirty="0">
                <a:hlinkClick r:id="rId4"/>
              </a:rPr>
              <a:t>http://www.skillscommons.org/</a:t>
            </a:r>
            <a:endParaRPr lang="en-US" sz="2800" dirty="0">
              <a:latin typeface="Source Sans Pro" panose="020B0503030403020204" pitchFamily="34" charset="0"/>
              <a:ea typeface="Source Sans Pro" panose="020B0503030403020204" pitchFamily="34" charset="0"/>
            </a:endParaRPr>
          </a:p>
        </p:txBody>
      </p:sp>
      <p:sp>
        <p:nvSpPr>
          <p:cNvPr id="20" name="TextBox 19">
            <a:extLst>
              <a:ext uri="{FF2B5EF4-FFF2-40B4-BE49-F238E27FC236}">
                <a16:creationId xmlns:a16="http://schemas.microsoft.com/office/drawing/2014/main" id="{F67997E8-24BC-4879-8628-EF2A3FC781D3}"/>
              </a:ext>
            </a:extLst>
          </p:cNvPr>
          <p:cNvSpPr txBox="1"/>
          <p:nvPr/>
        </p:nvSpPr>
        <p:spPr>
          <a:xfrm>
            <a:off x="5061565" y="1607208"/>
            <a:ext cx="3841135" cy="1754326"/>
          </a:xfrm>
          <a:prstGeom prst="rect">
            <a:avLst/>
          </a:prstGeom>
        </p:spPr>
        <p:txBody>
          <a:bodyPr wrap="square">
            <a:spAutoFit/>
          </a:bodyPr>
          <a:lstStyle>
            <a:defPPr>
              <a:defRPr lang="en-US"/>
            </a:defPPr>
            <a:lvl1pPr fontAlgn="base">
              <a:defRPr>
                <a:solidFill>
                  <a:schemeClr val="tx1">
                    <a:lumMod val="75000"/>
                    <a:lumOff val="25000"/>
                  </a:schemeClr>
                </a:solidFill>
                <a:latin typeface="Source Sans Pro" panose="020B0503030403020204" pitchFamily="34" charset="0"/>
                <a:ea typeface="Source Sans Pro" panose="020B0503030403020204" pitchFamily="34" charset="0"/>
              </a:defRPr>
            </a:lvl1pPr>
          </a:lstStyle>
          <a:p>
            <a:pPr algn="just"/>
            <a:r>
              <a:rPr lang="en-US" dirty="0"/>
              <a:t>supported by the US Department of Labor’s Trade Adjustment Assistance Community College and Career Training (TAACCCT), this platform </a:t>
            </a:r>
            <a:r>
              <a:rPr lang="en-US" b="1" dirty="0"/>
              <a:t>provides learning resources for job-driven workforce development</a:t>
            </a:r>
            <a:r>
              <a:rPr lang="en-US" dirty="0"/>
              <a:t>.</a:t>
            </a:r>
          </a:p>
        </p:txBody>
      </p:sp>
    </p:spTree>
    <p:extLst>
      <p:ext uri="{BB962C8B-B14F-4D97-AF65-F5344CB8AC3E}">
        <p14:creationId xmlns:p14="http://schemas.microsoft.com/office/powerpoint/2010/main" val="401307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851B3FC-229B-4621-A09C-B1A940350670}"/>
              </a:ext>
            </a:extLst>
          </p:cNvPr>
          <p:cNvSpPr/>
          <p:nvPr/>
        </p:nvSpPr>
        <p:spPr>
          <a:xfrm>
            <a:off x="-124075" y="133350"/>
            <a:ext cx="9268075" cy="5538858"/>
          </a:xfrm>
          <a:custGeom>
            <a:avLst/>
            <a:gdLst>
              <a:gd name="connsiteX0" fmla="*/ 0 w 2895600"/>
              <a:gd name="connsiteY0" fmla="*/ 1104900 h 2209800"/>
              <a:gd name="connsiteX1" fmla="*/ 1447800 w 2895600"/>
              <a:gd name="connsiteY1" fmla="*/ 0 h 2209800"/>
              <a:gd name="connsiteX2" fmla="*/ 2895600 w 2895600"/>
              <a:gd name="connsiteY2" fmla="*/ 1104900 h 2209800"/>
              <a:gd name="connsiteX3" fmla="*/ 1447800 w 2895600"/>
              <a:gd name="connsiteY3" fmla="*/ 2209800 h 2209800"/>
              <a:gd name="connsiteX4" fmla="*/ 0 w 2895600"/>
              <a:gd name="connsiteY4" fmla="*/ 1104900 h 2209800"/>
              <a:gd name="connsiteX0" fmla="*/ 428296 w 3323896"/>
              <a:gd name="connsiteY0" fmla="*/ 3165928 h 4270828"/>
              <a:gd name="connsiteX1" fmla="*/ 410153 w 3323896"/>
              <a:gd name="connsiteY1" fmla="*/ 0 h 4270828"/>
              <a:gd name="connsiteX2" fmla="*/ 3323896 w 3323896"/>
              <a:gd name="connsiteY2" fmla="*/ 3165928 h 4270828"/>
              <a:gd name="connsiteX3" fmla="*/ 1876096 w 3323896"/>
              <a:gd name="connsiteY3" fmla="*/ 4270828 h 4270828"/>
              <a:gd name="connsiteX4" fmla="*/ 428296 w 3323896"/>
              <a:gd name="connsiteY4" fmla="*/ 3165928 h 4270828"/>
              <a:gd name="connsiteX0" fmla="*/ 428296 w 3323896"/>
              <a:gd name="connsiteY0" fmla="*/ 3165928 h 4270828"/>
              <a:gd name="connsiteX1" fmla="*/ 410153 w 3323896"/>
              <a:gd name="connsiteY1" fmla="*/ 0 h 4270828"/>
              <a:gd name="connsiteX2" fmla="*/ 3323896 w 3323896"/>
              <a:gd name="connsiteY2" fmla="*/ 3165928 h 4270828"/>
              <a:gd name="connsiteX3" fmla="*/ 1876096 w 3323896"/>
              <a:gd name="connsiteY3" fmla="*/ 4270828 h 4270828"/>
              <a:gd name="connsiteX4" fmla="*/ 428296 w 3323896"/>
              <a:gd name="connsiteY4" fmla="*/ 3165928 h 4270828"/>
              <a:gd name="connsiteX0" fmla="*/ 428296 w 3363979"/>
              <a:gd name="connsiteY0" fmla="*/ 3553065 h 4657965"/>
              <a:gd name="connsiteX1" fmla="*/ 410153 w 3363979"/>
              <a:gd name="connsiteY1" fmla="*/ 387137 h 4657965"/>
              <a:gd name="connsiteX2" fmla="*/ 431925 w 3363979"/>
              <a:gd name="connsiteY2" fmla="*/ 402558 h 4657965"/>
              <a:gd name="connsiteX3" fmla="*/ 3323896 w 3363979"/>
              <a:gd name="connsiteY3" fmla="*/ 3553065 h 4657965"/>
              <a:gd name="connsiteX4" fmla="*/ 1876096 w 3363979"/>
              <a:gd name="connsiteY4" fmla="*/ 4657965 h 4657965"/>
              <a:gd name="connsiteX5" fmla="*/ 428296 w 3363979"/>
              <a:gd name="connsiteY5" fmla="*/ 3553065 h 4657965"/>
              <a:gd name="connsiteX0" fmla="*/ 166644 w 3102327"/>
              <a:gd name="connsiteY0" fmla="*/ 3379305 h 4484205"/>
              <a:gd name="connsiteX1" fmla="*/ 148501 w 3102327"/>
              <a:gd name="connsiteY1" fmla="*/ 213377 h 4484205"/>
              <a:gd name="connsiteX2" fmla="*/ 1218023 w 3102327"/>
              <a:gd name="connsiteY2" fmla="*/ 628848 h 4484205"/>
              <a:gd name="connsiteX3" fmla="*/ 3062244 w 3102327"/>
              <a:gd name="connsiteY3" fmla="*/ 3379305 h 4484205"/>
              <a:gd name="connsiteX4" fmla="*/ 1614444 w 3102327"/>
              <a:gd name="connsiteY4" fmla="*/ 4484205 h 4484205"/>
              <a:gd name="connsiteX5" fmla="*/ 166644 w 3102327"/>
              <a:gd name="connsiteY5" fmla="*/ 3379305 h 4484205"/>
              <a:gd name="connsiteX0" fmla="*/ 258803 w 3194486"/>
              <a:gd name="connsiteY0" fmla="*/ 3345343 h 4450243"/>
              <a:gd name="connsiteX1" fmla="*/ 240660 w 3194486"/>
              <a:gd name="connsiteY1" fmla="*/ 179415 h 4450243"/>
              <a:gd name="connsiteX2" fmla="*/ 2700832 w 3194486"/>
              <a:gd name="connsiteY2" fmla="*/ 709186 h 4450243"/>
              <a:gd name="connsiteX3" fmla="*/ 3154403 w 3194486"/>
              <a:gd name="connsiteY3" fmla="*/ 3345343 h 4450243"/>
              <a:gd name="connsiteX4" fmla="*/ 1706603 w 3194486"/>
              <a:gd name="connsiteY4" fmla="*/ 4450243 h 4450243"/>
              <a:gd name="connsiteX5" fmla="*/ 258803 w 3194486"/>
              <a:gd name="connsiteY5" fmla="*/ 3345343 h 4450243"/>
              <a:gd name="connsiteX0" fmla="*/ 258803 w 3194486"/>
              <a:gd name="connsiteY0" fmla="*/ 3379214 h 4484114"/>
              <a:gd name="connsiteX1" fmla="*/ 240660 w 3194486"/>
              <a:gd name="connsiteY1" fmla="*/ 213286 h 4484114"/>
              <a:gd name="connsiteX2" fmla="*/ 2700832 w 3194486"/>
              <a:gd name="connsiteY2" fmla="*/ 743057 h 4484114"/>
              <a:gd name="connsiteX3" fmla="*/ 3154403 w 3194486"/>
              <a:gd name="connsiteY3" fmla="*/ 3379214 h 4484114"/>
              <a:gd name="connsiteX4" fmla="*/ 1706603 w 3194486"/>
              <a:gd name="connsiteY4" fmla="*/ 4484114 h 4484114"/>
              <a:gd name="connsiteX5" fmla="*/ 258803 w 3194486"/>
              <a:gd name="connsiteY5" fmla="*/ 3379214 h 4484114"/>
              <a:gd name="connsiteX0" fmla="*/ 258803 w 3194486"/>
              <a:gd name="connsiteY0" fmla="*/ 3379214 h 4484114"/>
              <a:gd name="connsiteX1" fmla="*/ 240660 w 3194486"/>
              <a:gd name="connsiteY1" fmla="*/ 213286 h 4484114"/>
              <a:gd name="connsiteX2" fmla="*/ 2700832 w 3194486"/>
              <a:gd name="connsiteY2" fmla="*/ 743057 h 4484114"/>
              <a:gd name="connsiteX3" fmla="*/ 3154403 w 3194486"/>
              <a:gd name="connsiteY3" fmla="*/ 3379214 h 4484114"/>
              <a:gd name="connsiteX4" fmla="*/ 1706603 w 3194486"/>
              <a:gd name="connsiteY4" fmla="*/ 4484114 h 4484114"/>
              <a:gd name="connsiteX5" fmla="*/ 258803 w 3194486"/>
              <a:gd name="connsiteY5" fmla="*/ 3379214 h 4484114"/>
              <a:gd name="connsiteX0" fmla="*/ 250820 w 3186503"/>
              <a:gd name="connsiteY0" fmla="*/ 3412953 h 4517853"/>
              <a:gd name="connsiteX1" fmla="*/ 232677 w 3186503"/>
              <a:gd name="connsiteY1" fmla="*/ 247025 h 4517853"/>
              <a:gd name="connsiteX2" fmla="*/ 2578549 w 3186503"/>
              <a:gd name="connsiteY2" fmla="*/ 681546 h 4517853"/>
              <a:gd name="connsiteX3" fmla="*/ 3146420 w 3186503"/>
              <a:gd name="connsiteY3" fmla="*/ 3412953 h 4517853"/>
              <a:gd name="connsiteX4" fmla="*/ 1698620 w 3186503"/>
              <a:gd name="connsiteY4" fmla="*/ 4517853 h 4517853"/>
              <a:gd name="connsiteX5" fmla="*/ 250820 w 3186503"/>
              <a:gd name="connsiteY5" fmla="*/ 3412953 h 4517853"/>
              <a:gd name="connsiteX0" fmla="*/ 250820 w 3186503"/>
              <a:gd name="connsiteY0" fmla="*/ 3427998 h 4532898"/>
              <a:gd name="connsiteX1" fmla="*/ 232677 w 3186503"/>
              <a:gd name="connsiteY1" fmla="*/ 262070 h 4532898"/>
              <a:gd name="connsiteX2" fmla="*/ 2578549 w 3186503"/>
              <a:gd name="connsiteY2" fmla="*/ 696591 h 4532898"/>
              <a:gd name="connsiteX3" fmla="*/ 3146420 w 3186503"/>
              <a:gd name="connsiteY3" fmla="*/ 3427998 h 4532898"/>
              <a:gd name="connsiteX4" fmla="*/ 1698620 w 3186503"/>
              <a:gd name="connsiteY4" fmla="*/ 4532898 h 4532898"/>
              <a:gd name="connsiteX5" fmla="*/ 250820 w 3186503"/>
              <a:gd name="connsiteY5" fmla="*/ 3427998 h 4532898"/>
              <a:gd name="connsiteX0" fmla="*/ 250820 w 4990191"/>
              <a:gd name="connsiteY0" fmla="*/ 3427998 h 4597645"/>
              <a:gd name="connsiteX1" fmla="*/ 232677 w 4990191"/>
              <a:gd name="connsiteY1" fmla="*/ 262070 h 4597645"/>
              <a:gd name="connsiteX2" fmla="*/ 2578549 w 4990191"/>
              <a:gd name="connsiteY2" fmla="*/ 696591 h 4597645"/>
              <a:gd name="connsiteX3" fmla="*/ 4975220 w 4990191"/>
              <a:gd name="connsiteY3" fmla="*/ 1751598 h 4597645"/>
              <a:gd name="connsiteX4" fmla="*/ 1698620 w 4990191"/>
              <a:gd name="connsiteY4" fmla="*/ 4532898 h 4597645"/>
              <a:gd name="connsiteX5" fmla="*/ 250820 w 4990191"/>
              <a:gd name="connsiteY5" fmla="*/ 3427998 h 4597645"/>
              <a:gd name="connsiteX0" fmla="*/ 292449 w 5031820"/>
              <a:gd name="connsiteY0" fmla="*/ 4037850 h 5207497"/>
              <a:gd name="connsiteX1" fmla="*/ 274306 w 5031820"/>
              <a:gd name="connsiteY1" fmla="*/ 871922 h 5207497"/>
              <a:gd name="connsiteX2" fmla="*/ 3210728 w 5031820"/>
              <a:gd name="connsiteY2" fmla="*/ 334893 h 5207497"/>
              <a:gd name="connsiteX3" fmla="*/ 5016849 w 5031820"/>
              <a:gd name="connsiteY3" fmla="*/ 2361450 h 5207497"/>
              <a:gd name="connsiteX4" fmla="*/ 1740249 w 5031820"/>
              <a:gd name="connsiteY4" fmla="*/ 5142750 h 5207497"/>
              <a:gd name="connsiteX5" fmla="*/ 292449 w 5031820"/>
              <a:gd name="connsiteY5" fmla="*/ 4037850 h 5207497"/>
              <a:gd name="connsiteX0" fmla="*/ 292449 w 5031820"/>
              <a:gd name="connsiteY0" fmla="*/ 4004061 h 5173708"/>
              <a:gd name="connsiteX1" fmla="*/ 274306 w 5031820"/>
              <a:gd name="connsiteY1" fmla="*/ 838133 h 5173708"/>
              <a:gd name="connsiteX2" fmla="*/ 3210728 w 5031820"/>
              <a:gd name="connsiteY2" fmla="*/ 301104 h 5173708"/>
              <a:gd name="connsiteX3" fmla="*/ 5016849 w 5031820"/>
              <a:gd name="connsiteY3" fmla="*/ 2327661 h 5173708"/>
              <a:gd name="connsiteX4" fmla="*/ 1740249 w 5031820"/>
              <a:gd name="connsiteY4" fmla="*/ 5108961 h 5173708"/>
              <a:gd name="connsiteX5" fmla="*/ 292449 w 5031820"/>
              <a:gd name="connsiteY5" fmla="*/ 4004061 h 5173708"/>
              <a:gd name="connsiteX0" fmla="*/ 292449 w 5031820"/>
              <a:gd name="connsiteY0" fmla="*/ 4004061 h 5173708"/>
              <a:gd name="connsiteX1" fmla="*/ 274306 w 5031820"/>
              <a:gd name="connsiteY1" fmla="*/ 838133 h 5173708"/>
              <a:gd name="connsiteX2" fmla="*/ 3210728 w 5031820"/>
              <a:gd name="connsiteY2" fmla="*/ 301104 h 5173708"/>
              <a:gd name="connsiteX3" fmla="*/ 5016849 w 5031820"/>
              <a:gd name="connsiteY3" fmla="*/ 2327661 h 5173708"/>
              <a:gd name="connsiteX4" fmla="*/ 1740249 w 5031820"/>
              <a:gd name="connsiteY4" fmla="*/ 5108961 h 5173708"/>
              <a:gd name="connsiteX5" fmla="*/ 292449 w 5031820"/>
              <a:gd name="connsiteY5" fmla="*/ 4004061 h 5173708"/>
              <a:gd name="connsiteX0" fmla="*/ 292449 w 6608298"/>
              <a:gd name="connsiteY0" fmla="*/ 4004061 h 5242837"/>
              <a:gd name="connsiteX1" fmla="*/ 274306 w 6608298"/>
              <a:gd name="connsiteY1" fmla="*/ 838133 h 5242837"/>
              <a:gd name="connsiteX2" fmla="*/ 3210728 w 6608298"/>
              <a:gd name="connsiteY2" fmla="*/ 301104 h 5242837"/>
              <a:gd name="connsiteX3" fmla="*/ 6597999 w 6608298"/>
              <a:gd name="connsiteY3" fmla="*/ 1184661 h 5242837"/>
              <a:gd name="connsiteX4" fmla="*/ 1740249 w 6608298"/>
              <a:gd name="connsiteY4" fmla="*/ 5108961 h 5242837"/>
              <a:gd name="connsiteX5" fmla="*/ 292449 w 6608298"/>
              <a:gd name="connsiteY5" fmla="*/ 4004061 h 5242837"/>
              <a:gd name="connsiteX0" fmla="*/ 311493 w 6627342"/>
              <a:gd name="connsiteY0" fmla="*/ 4128482 h 5367258"/>
              <a:gd name="connsiteX1" fmla="*/ 293350 w 6627342"/>
              <a:gd name="connsiteY1" fmla="*/ 962554 h 5367258"/>
              <a:gd name="connsiteX2" fmla="*/ 3496472 w 6627342"/>
              <a:gd name="connsiteY2" fmla="*/ 273125 h 5367258"/>
              <a:gd name="connsiteX3" fmla="*/ 6617043 w 6627342"/>
              <a:gd name="connsiteY3" fmla="*/ 1309082 h 5367258"/>
              <a:gd name="connsiteX4" fmla="*/ 1759293 w 6627342"/>
              <a:gd name="connsiteY4" fmla="*/ 5233382 h 5367258"/>
              <a:gd name="connsiteX5" fmla="*/ 311493 w 6627342"/>
              <a:gd name="connsiteY5" fmla="*/ 4128482 h 5367258"/>
              <a:gd name="connsiteX0" fmla="*/ 311493 w 6627342"/>
              <a:gd name="connsiteY0" fmla="*/ 4136809 h 5375585"/>
              <a:gd name="connsiteX1" fmla="*/ 293350 w 6627342"/>
              <a:gd name="connsiteY1" fmla="*/ 970881 h 5375585"/>
              <a:gd name="connsiteX2" fmla="*/ 3496472 w 6627342"/>
              <a:gd name="connsiteY2" fmla="*/ 281452 h 5375585"/>
              <a:gd name="connsiteX3" fmla="*/ 6617043 w 6627342"/>
              <a:gd name="connsiteY3" fmla="*/ 1317409 h 5375585"/>
              <a:gd name="connsiteX4" fmla="*/ 1759293 w 6627342"/>
              <a:gd name="connsiteY4" fmla="*/ 5241709 h 5375585"/>
              <a:gd name="connsiteX5" fmla="*/ 311493 w 6627342"/>
              <a:gd name="connsiteY5" fmla="*/ 4136809 h 5375585"/>
              <a:gd name="connsiteX0" fmla="*/ 311493 w 6627342"/>
              <a:gd name="connsiteY0" fmla="*/ 4136809 h 5375585"/>
              <a:gd name="connsiteX1" fmla="*/ 293350 w 6627342"/>
              <a:gd name="connsiteY1" fmla="*/ 970881 h 5375585"/>
              <a:gd name="connsiteX2" fmla="*/ 3496472 w 6627342"/>
              <a:gd name="connsiteY2" fmla="*/ 281452 h 5375585"/>
              <a:gd name="connsiteX3" fmla="*/ 6617043 w 6627342"/>
              <a:gd name="connsiteY3" fmla="*/ 1317409 h 5375585"/>
              <a:gd name="connsiteX4" fmla="*/ 1759293 w 6627342"/>
              <a:gd name="connsiteY4" fmla="*/ 5241709 h 5375585"/>
              <a:gd name="connsiteX5" fmla="*/ 311493 w 6627342"/>
              <a:gd name="connsiteY5" fmla="*/ 4136809 h 5375585"/>
              <a:gd name="connsiteX0" fmla="*/ 311493 w 8379352"/>
              <a:gd name="connsiteY0" fmla="*/ 4136809 h 5397860"/>
              <a:gd name="connsiteX1" fmla="*/ 293350 w 8379352"/>
              <a:gd name="connsiteY1" fmla="*/ 970881 h 5397860"/>
              <a:gd name="connsiteX2" fmla="*/ 3496472 w 8379352"/>
              <a:gd name="connsiteY2" fmla="*/ 281452 h 5397860"/>
              <a:gd name="connsiteX3" fmla="*/ 8371703 w 8379352"/>
              <a:gd name="connsiteY3" fmla="*/ 971420 h 5397860"/>
              <a:gd name="connsiteX4" fmla="*/ 1759293 w 8379352"/>
              <a:gd name="connsiteY4" fmla="*/ 5241709 h 5397860"/>
              <a:gd name="connsiteX5" fmla="*/ 311493 w 8379352"/>
              <a:gd name="connsiteY5" fmla="*/ 4136809 h 5397860"/>
              <a:gd name="connsiteX0" fmla="*/ 717148 w 9214133"/>
              <a:gd name="connsiteY0" fmla="*/ 4136809 h 4194823"/>
              <a:gd name="connsiteX1" fmla="*/ 699005 w 9214133"/>
              <a:gd name="connsiteY1" fmla="*/ 970881 h 4194823"/>
              <a:gd name="connsiteX2" fmla="*/ 3902127 w 9214133"/>
              <a:gd name="connsiteY2" fmla="*/ 281452 h 4194823"/>
              <a:gd name="connsiteX3" fmla="*/ 8777358 w 9214133"/>
              <a:gd name="connsiteY3" fmla="*/ 971420 h 4194823"/>
              <a:gd name="connsiteX4" fmla="*/ 8442180 w 9214133"/>
              <a:gd name="connsiteY4" fmla="*/ 2869212 h 4194823"/>
              <a:gd name="connsiteX5" fmla="*/ 717148 w 9214133"/>
              <a:gd name="connsiteY5" fmla="*/ 4136809 h 4194823"/>
              <a:gd name="connsiteX0" fmla="*/ 717148 w 9131604"/>
              <a:gd name="connsiteY0" fmla="*/ 4136809 h 4194823"/>
              <a:gd name="connsiteX1" fmla="*/ 699005 w 9131604"/>
              <a:gd name="connsiteY1" fmla="*/ 970881 h 4194823"/>
              <a:gd name="connsiteX2" fmla="*/ 3902127 w 9131604"/>
              <a:gd name="connsiteY2" fmla="*/ 281452 h 4194823"/>
              <a:gd name="connsiteX3" fmla="*/ 8777358 w 9131604"/>
              <a:gd name="connsiteY3" fmla="*/ 971420 h 4194823"/>
              <a:gd name="connsiteX4" fmla="*/ 8442180 w 9131604"/>
              <a:gd name="connsiteY4" fmla="*/ 2869212 h 4194823"/>
              <a:gd name="connsiteX5" fmla="*/ 717148 w 9131604"/>
              <a:gd name="connsiteY5" fmla="*/ 4136809 h 4194823"/>
              <a:gd name="connsiteX0" fmla="*/ 717148 w 9131604"/>
              <a:gd name="connsiteY0" fmla="*/ 4136809 h 4194823"/>
              <a:gd name="connsiteX1" fmla="*/ 699005 w 9131604"/>
              <a:gd name="connsiteY1" fmla="*/ 970881 h 4194823"/>
              <a:gd name="connsiteX2" fmla="*/ 3902127 w 9131604"/>
              <a:gd name="connsiteY2" fmla="*/ 281452 h 4194823"/>
              <a:gd name="connsiteX3" fmla="*/ 8777358 w 9131604"/>
              <a:gd name="connsiteY3" fmla="*/ 971420 h 4194823"/>
              <a:gd name="connsiteX4" fmla="*/ 8442180 w 9131604"/>
              <a:gd name="connsiteY4" fmla="*/ 2869212 h 4194823"/>
              <a:gd name="connsiteX5" fmla="*/ 717148 w 9131604"/>
              <a:gd name="connsiteY5" fmla="*/ 4136809 h 4194823"/>
              <a:gd name="connsiteX0" fmla="*/ 717148 w 9131604"/>
              <a:gd name="connsiteY0" fmla="*/ 4136809 h 4194823"/>
              <a:gd name="connsiteX1" fmla="*/ 699005 w 9131604"/>
              <a:gd name="connsiteY1" fmla="*/ 970881 h 4194823"/>
              <a:gd name="connsiteX2" fmla="*/ 3902127 w 9131604"/>
              <a:gd name="connsiteY2" fmla="*/ 281452 h 4194823"/>
              <a:gd name="connsiteX3" fmla="*/ 8777358 w 9131604"/>
              <a:gd name="connsiteY3" fmla="*/ 971420 h 4194823"/>
              <a:gd name="connsiteX4" fmla="*/ 8442180 w 9131604"/>
              <a:gd name="connsiteY4" fmla="*/ 2869212 h 4194823"/>
              <a:gd name="connsiteX5" fmla="*/ 717148 w 9131604"/>
              <a:gd name="connsiteY5" fmla="*/ 4136809 h 4194823"/>
              <a:gd name="connsiteX0" fmla="*/ 717148 w 9427333"/>
              <a:gd name="connsiteY0" fmla="*/ 4136809 h 4194823"/>
              <a:gd name="connsiteX1" fmla="*/ 699005 w 9427333"/>
              <a:gd name="connsiteY1" fmla="*/ 970881 h 4194823"/>
              <a:gd name="connsiteX2" fmla="*/ 3902127 w 9427333"/>
              <a:gd name="connsiteY2" fmla="*/ 281452 h 4194823"/>
              <a:gd name="connsiteX3" fmla="*/ 8777358 w 9427333"/>
              <a:gd name="connsiteY3" fmla="*/ 971420 h 4194823"/>
              <a:gd name="connsiteX4" fmla="*/ 8442180 w 9427333"/>
              <a:gd name="connsiteY4" fmla="*/ 2869212 h 4194823"/>
              <a:gd name="connsiteX5" fmla="*/ 717148 w 9427333"/>
              <a:gd name="connsiteY5" fmla="*/ 4136809 h 4194823"/>
              <a:gd name="connsiteX0" fmla="*/ 720674 w 9454619"/>
              <a:gd name="connsiteY0" fmla="*/ 4136809 h 4380220"/>
              <a:gd name="connsiteX1" fmla="*/ 702531 w 9454619"/>
              <a:gd name="connsiteY1" fmla="*/ 970881 h 4380220"/>
              <a:gd name="connsiteX2" fmla="*/ 3905653 w 9454619"/>
              <a:gd name="connsiteY2" fmla="*/ 281452 h 4380220"/>
              <a:gd name="connsiteX3" fmla="*/ 8780884 w 9454619"/>
              <a:gd name="connsiteY3" fmla="*/ 971420 h 4380220"/>
              <a:gd name="connsiteX4" fmla="*/ 8495134 w 9454619"/>
              <a:gd name="connsiteY4" fmla="*/ 3808325 h 4380220"/>
              <a:gd name="connsiteX5" fmla="*/ 720674 w 9454619"/>
              <a:gd name="connsiteY5" fmla="*/ 4136809 h 4380220"/>
              <a:gd name="connsiteX0" fmla="*/ 720674 w 9030577"/>
              <a:gd name="connsiteY0" fmla="*/ 4136809 h 4355309"/>
              <a:gd name="connsiteX1" fmla="*/ 702531 w 9030577"/>
              <a:gd name="connsiteY1" fmla="*/ 970881 h 4355309"/>
              <a:gd name="connsiteX2" fmla="*/ 3905653 w 9030577"/>
              <a:gd name="connsiteY2" fmla="*/ 281452 h 4355309"/>
              <a:gd name="connsiteX3" fmla="*/ 7817057 w 9030577"/>
              <a:gd name="connsiteY3" fmla="*/ 1613972 h 4355309"/>
              <a:gd name="connsiteX4" fmla="*/ 8495134 w 9030577"/>
              <a:gd name="connsiteY4" fmla="*/ 3808325 h 4355309"/>
              <a:gd name="connsiteX5" fmla="*/ 720674 w 9030577"/>
              <a:gd name="connsiteY5" fmla="*/ 4136809 h 4355309"/>
              <a:gd name="connsiteX0" fmla="*/ 720674 w 9030577"/>
              <a:gd name="connsiteY0" fmla="*/ 4136809 h 4355309"/>
              <a:gd name="connsiteX1" fmla="*/ 702531 w 9030577"/>
              <a:gd name="connsiteY1" fmla="*/ 970881 h 4355309"/>
              <a:gd name="connsiteX2" fmla="*/ 3905653 w 9030577"/>
              <a:gd name="connsiteY2" fmla="*/ 281452 h 4355309"/>
              <a:gd name="connsiteX3" fmla="*/ 7817057 w 9030577"/>
              <a:gd name="connsiteY3" fmla="*/ 1613972 h 4355309"/>
              <a:gd name="connsiteX4" fmla="*/ 8495134 w 9030577"/>
              <a:gd name="connsiteY4" fmla="*/ 3808325 h 4355309"/>
              <a:gd name="connsiteX5" fmla="*/ 720674 w 9030577"/>
              <a:gd name="connsiteY5" fmla="*/ 4136809 h 4355309"/>
              <a:gd name="connsiteX0" fmla="*/ 720674 w 9061276"/>
              <a:gd name="connsiteY0" fmla="*/ 4136809 h 4298096"/>
              <a:gd name="connsiteX1" fmla="*/ 702531 w 9061276"/>
              <a:gd name="connsiteY1" fmla="*/ 970881 h 4298096"/>
              <a:gd name="connsiteX2" fmla="*/ 3905653 w 9061276"/>
              <a:gd name="connsiteY2" fmla="*/ 281452 h 4298096"/>
              <a:gd name="connsiteX3" fmla="*/ 7817057 w 9061276"/>
              <a:gd name="connsiteY3" fmla="*/ 1613972 h 4298096"/>
              <a:gd name="connsiteX4" fmla="*/ 8495134 w 9061276"/>
              <a:gd name="connsiteY4" fmla="*/ 3808325 h 4298096"/>
              <a:gd name="connsiteX5" fmla="*/ 8447903 w 9061276"/>
              <a:gd name="connsiteY5" fmla="*/ 3831916 h 4298096"/>
              <a:gd name="connsiteX6" fmla="*/ 720674 w 9061276"/>
              <a:gd name="connsiteY6" fmla="*/ 4136809 h 4298096"/>
              <a:gd name="connsiteX0" fmla="*/ 657649 w 8477904"/>
              <a:gd name="connsiteY0" fmla="*/ 4136809 h 4425041"/>
              <a:gd name="connsiteX1" fmla="*/ 639506 w 8477904"/>
              <a:gd name="connsiteY1" fmla="*/ 970881 h 4425041"/>
              <a:gd name="connsiteX2" fmla="*/ 3842628 w 8477904"/>
              <a:gd name="connsiteY2" fmla="*/ 281452 h 4425041"/>
              <a:gd name="connsiteX3" fmla="*/ 7754032 w 8477904"/>
              <a:gd name="connsiteY3" fmla="*/ 1613972 h 4425041"/>
              <a:gd name="connsiteX4" fmla="*/ 8432109 w 8477904"/>
              <a:gd name="connsiteY4" fmla="*/ 3808325 h 4425041"/>
              <a:gd name="connsiteX5" fmla="*/ 7544618 w 8477904"/>
              <a:gd name="connsiteY5" fmla="*/ 4425041 h 4425041"/>
              <a:gd name="connsiteX6" fmla="*/ 657649 w 8477904"/>
              <a:gd name="connsiteY6" fmla="*/ 4136809 h 4425041"/>
              <a:gd name="connsiteX0" fmla="*/ 614209 w 8460599"/>
              <a:gd name="connsiteY0" fmla="*/ 4136809 h 5166446"/>
              <a:gd name="connsiteX1" fmla="*/ 596066 w 8460599"/>
              <a:gd name="connsiteY1" fmla="*/ 970881 h 5166446"/>
              <a:gd name="connsiteX2" fmla="*/ 3799188 w 8460599"/>
              <a:gd name="connsiteY2" fmla="*/ 281452 h 5166446"/>
              <a:gd name="connsiteX3" fmla="*/ 7710592 w 8460599"/>
              <a:gd name="connsiteY3" fmla="*/ 1613972 h 5166446"/>
              <a:gd name="connsiteX4" fmla="*/ 8388669 w 8460599"/>
              <a:gd name="connsiteY4" fmla="*/ 3808325 h 5166446"/>
              <a:gd name="connsiteX5" fmla="*/ 6883340 w 8460599"/>
              <a:gd name="connsiteY5" fmla="*/ 5166446 h 5166446"/>
              <a:gd name="connsiteX6" fmla="*/ 614209 w 8460599"/>
              <a:gd name="connsiteY6" fmla="*/ 4136809 h 5166446"/>
              <a:gd name="connsiteX0" fmla="*/ 467853 w 8472919"/>
              <a:gd name="connsiteY0" fmla="*/ 4136809 h 5759570"/>
              <a:gd name="connsiteX1" fmla="*/ 449710 w 8472919"/>
              <a:gd name="connsiteY1" fmla="*/ 970881 h 5759570"/>
              <a:gd name="connsiteX2" fmla="*/ 3652832 w 8472919"/>
              <a:gd name="connsiteY2" fmla="*/ 281452 h 5759570"/>
              <a:gd name="connsiteX3" fmla="*/ 7564236 w 8472919"/>
              <a:gd name="connsiteY3" fmla="*/ 1613972 h 5759570"/>
              <a:gd name="connsiteX4" fmla="*/ 8242313 w 8472919"/>
              <a:gd name="connsiteY4" fmla="*/ 3808325 h 5759570"/>
              <a:gd name="connsiteX5" fmla="*/ 4586909 w 8472919"/>
              <a:gd name="connsiteY5" fmla="*/ 5759570 h 5759570"/>
              <a:gd name="connsiteX6" fmla="*/ 467853 w 8472919"/>
              <a:gd name="connsiteY6" fmla="*/ 4136809 h 5759570"/>
              <a:gd name="connsiteX0" fmla="*/ 720674 w 8725740"/>
              <a:gd name="connsiteY0" fmla="*/ 4136809 h 4355309"/>
              <a:gd name="connsiteX1" fmla="*/ 702531 w 8725740"/>
              <a:gd name="connsiteY1" fmla="*/ 970881 h 4355309"/>
              <a:gd name="connsiteX2" fmla="*/ 3905653 w 8725740"/>
              <a:gd name="connsiteY2" fmla="*/ 281452 h 4355309"/>
              <a:gd name="connsiteX3" fmla="*/ 7817057 w 8725740"/>
              <a:gd name="connsiteY3" fmla="*/ 1613972 h 4355309"/>
              <a:gd name="connsiteX4" fmla="*/ 8495134 w 8725740"/>
              <a:gd name="connsiteY4" fmla="*/ 3808325 h 4355309"/>
              <a:gd name="connsiteX5" fmla="*/ 720674 w 8725740"/>
              <a:gd name="connsiteY5" fmla="*/ 4136809 h 4355309"/>
              <a:gd name="connsiteX0" fmla="*/ 720674 w 9005004"/>
              <a:gd name="connsiteY0" fmla="*/ 4136809 h 4290072"/>
              <a:gd name="connsiteX1" fmla="*/ 702531 w 9005004"/>
              <a:gd name="connsiteY1" fmla="*/ 970881 h 4290072"/>
              <a:gd name="connsiteX2" fmla="*/ 3905653 w 9005004"/>
              <a:gd name="connsiteY2" fmla="*/ 281452 h 4290072"/>
              <a:gd name="connsiteX3" fmla="*/ 7817057 w 9005004"/>
              <a:gd name="connsiteY3" fmla="*/ 1613972 h 4290072"/>
              <a:gd name="connsiteX4" fmla="*/ 8495134 w 9005004"/>
              <a:gd name="connsiteY4" fmla="*/ 3808325 h 4290072"/>
              <a:gd name="connsiteX5" fmla="*/ 8372167 w 9005004"/>
              <a:gd name="connsiteY5" fmla="*/ 3794447 h 4290072"/>
              <a:gd name="connsiteX6" fmla="*/ 720674 w 9005004"/>
              <a:gd name="connsiteY6" fmla="*/ 4136809 h 4290072"/>
              <a:gd name="connsiteX0" fmla="*/ 644995 w 8459234"/>
              <a:gd name="connsiteY0" fmla="*/ 4136809 h 4982207"/>
              <a:gd name="connsiteX1" fmla="*/ 626852 w 8459234"/>
              <a:gd name="connsiteY1" fmla="*/ 970881 h 4982207"/>
              <a:gd name="connsiteX2" fmla="*/ 3829974 w 8459234"/>
              <a:gd name="connsiteY2" fmla="*/ 281452 h 4982207"/>
              <a:gd name="connsiteX3" fmla="*/ 7741378 w 8459234"/>
              <a:gd name="connsiteY3" fmla="*/ 1613972 h 4982207"/>
              <a:gd name="connsiteX4" fmla="*/ 8419455 w 8459234"/>
              <a:gd name="connsiteY4" fmla="*/ 3808325 h 4982207"/>
              <a:gd name="connsiteX5" fmla="*/ 7352592 w 8459234"/>
              <a:gd name="connsiteY5" fmla="*/ 4974318 h 4982207"/>
              <a:gd name="connsiteX6" fmla="*/ 644995 w 8459234"/>
              <a:gd name="connsiteY6" fmla="*/ 4136809 h 4982207"/>
              <a:gd name="connsiteX0" fmla="*/ 572899 w 8463022"/>
              <a:gd name="connsiteY0" fmla="*/ 4136809 h 5773139"/>
              <a:gd name="connsiteX1" fmla="*/ 554756 w 8463022"/>
              <a:gd name="connsiteY1" fmla="*/ 970881 h 5773139"/>
              <a:gd name="connsiteX2" fmla="*/ 3757878 w 8463022"/>
              <a:gd name="connsiteY2" fmla="*/ 281452 h 5773139"/>
              <a:gd name="connsiteX3" fmla="*/ 7669282 w 8463022"/>
              <a:gd name="connsiteY3" fmla="*/ 1613972 h 5773139"/>
              <a:gd name="connsiteX4" fmla="*/ 8347359 w 8463022"/>
              <a:gd name="connsiteY4" fmla="*/ 3808325 h 5773139"/>
              <a:gd name="connsiteX5" fmla="*/ 6248109 w 8463022"/>
              <a:gd name="connsiteY5" fmla="*/ 5770731 h 5773139"/>
              <a:gd name="connsiteX6" fmla="*/ 572899 w 8463022"/>
              <a:gd name="connsiteY6" fmla="*/ 4136809 h 5773139"/>
              <a:gd name="connsiteX0" fmla="*/ 572899 w 8463022"/>
              <a:gd name="connsiteY0" fmla="*/ 4136809 h 5773139"/>
              <a:gd name="connsiteX1" fmla="*/ 554756 w 8463022"/>
              <a:gd name="connsiteY1" fmla="*/ 970881 h 5773139"/>
              <a:gd name="connsiteX2" fmla="*/ 3757878 w 8463022"/>
              <a:gd name="connsiteY2" fmla="*/ 281452 h 5773139"/>
              <a:gd name="connsiteX3" fmla="*/ 7669282 w 8463022"/>
              <a:gd name="connsiteY3" fmla="*/ 1613972 h 5773139"/>
              <a:gd name="connsiteX4" fmla="*/ 8347359 w 8463022"/>
              <a:gd name="connsiteY4" fmla="*/ 3808325 h 5773139"/>
              <a:gd name="connsiteX5" fmla="*/ 6248109 w 8463022"/>
              <a:gd name="connsiteY5" fmla="*/ 5770731 h 5773139"/>
              <a:gd name="connsiteX6" fmla="*/ 572899 w 8463022"/>
              <a:gd name="connsiteY6" fmla="*/ 4136809 h 5773139"/>
              <a:gd name="connsiteX0" fmla="*/ 572899 w 8463022"/>
              <a:gd name="connsiteY0" fmla="*/ 4136809 h 5773139"/>
              <a:gd name="connsiteX1" fmla="*/ 554756 w 8463022"/>
              <a:gd name="connsiteY1" fmla="*/ 970881 h 5773139"/>
              <a:gd name="connsiteX2" fmla="*/ 3757878 w 8463022"/>
              <a:gd name="connsiteY2" fmla="*/ 281452 h 5773139"/>
              <a:gd name="connsiteX3" fmla="*/ 7669282 w 8463022"/>
              <a:gd name="connsiteY3" fmla="*/ 1613972 h 5773139"/>
              <a:gd name="connsiteX4" fmla="*/ 8347359 w 8463022"/>
              <a:gd name="connsiteY4" fmla="*/ 3808325 h 5773139"/>
              <a:gd name="connsiteX5" fmla="*/ 6248109 w 8463022"/>
              <a:gd name="connsiteY5" fmla="*/ 5770731 h 5773139"/>
              <a:gd name="connsiteX6" fmla="*/ 572899 w 8463022"/>
              <a:gd name="connsiteY6" fmla="*/ 4136809 h 5773139"/>
              <a:gd name="connsiteX0" fmla="*/ 420568 w 8871129"/>
              <a:gd name="connsiteY0" fmla="*/ 5323744 h 5891847"/>
              <a:gd name="connsiteX1" fmla="*/ 962863 w 8871129"/>
              <a:gd name="connsiteY1" fmla="*/ 1007442 h 5891847"/>
              <a:gd name="connsiteX2" fmla="*/ 4165985 w 8871129"/>
              <a:gd name="connsiteY2" fmla="*/ 318013 h 5891847"/>
              <a:gd name="connsiteX3" fmla="*/ 8077389 w 8871129"/>
              <a:gd name="connsiteY3" fmla="*/ 1650533 h 5891847"/>
              <a:gd name="connsiteX4" fmla="*/ 8755466 w 8871129"/>
              <a:gd name="connsiteY4" fmla="*/ 3844886 h 5891847"/>
              <a:gd name="connsiteX5" fmla="*/ 6656216 w 8871129"/>
              <a:gd name="connsiteY5" fmla="*/ 5807292 h 5891847"/>
              <a:gd name="connsiteX6" fmla="*/ 420568 w 8871129"/>
              <a:gd name="connsiteY6" fmla="*/ 5323744 h 5891847"/>
              <a:gd name="connsiteX0" fmla="*/ 469912 w 8920473"/>
              <a:gd name="connsiteY0" fmla="*/ 5321075 h 5889178"/>
              <a:gd name="connsiteX1" fmla="*/ 506544 w 8920473"/>
              <a:gd name="connsiteY1" fmla="*/ 5243289 h 5889178"/>
              <a:gd name="connsiteX2" fmla="*/ 1012207 w 8920473"/>
              <a:gd name="connsiteY2" fmla="*/ 1004773 h 5889178"/>
              <a:gd name="connsiteX3" fmla="*/ 4215329 w 8920473"/>
              <a:gd name="connsiteY3" fmla="*/ 315344 h 5889178"/>
              <a:gd name="connsiteX4" fmla="*/ 8126733 w 8920473"/>
              <a:gd name="connsiteY4" fmla="*/ 1647864 h 5889178"/>
              <a:gd name="connsiteX5" fmla="*/ 8804810 w 8920473"/>
              <a:gd name="connsiteY5" fmla="*/ 3842217 h 5889178"/>
              <a:gd name="connsiteX6" fmla="*/ 6705560 w 8920473"/>
              <a:gd name="connsiteY6" fmla="*/ 5804623 h 5889178"/>
              <a:gd name="connsiteX7" fmla="*/ 469912 w 8920473"/>
              <a:gd name="connsiteY7" fmla="*/ 5321075 h 5889178"/>
              <a:gd name="connsiteX0" fmla="*/ 766523 w 9217084"/>
              <a:gd name="connsiteY0" fmla="*/ 5275599 h 5768199"/>
              <a:gd name="connsiteX1" fmla="*/ 160604 w 9217084"/>
              <a:gd name="connsiteY1" fmla="*/ 3715002 h 5768199"/>
              <a:gd name="connsiteX2" fmla="*/ 1308818 w 9217084"/>
              <a:gd name="connsiteY2" fmla="*/ 959297 h 5768199"/>
              <a:gd name="connsiteX3" fmla="*/ 4511940 w 9217084"/>
              <a:gd name="connsiteY3" fmla="*/ 269868 h 5768199"/>
              <a:gd name="connsiteX4" fmla="*/ 8423344 w 9217084"/>
              <a:gd name="connsiteY4" fmla="*/ 1602388 h 5768199"/>
              <a:gd name="connsiteX5" fmla="*/ 9101421 w 9217084"/>
              <a:gd name="connsiteY5" fmla="*/ 3796741 h 5768199"/>
              <a:gd name="connsiteX6" fmla="*/ 7002171 w 9217084"/>
              <a:gd name="connsiteY6" fmla="*/ 5759147 h 5768199"/>
              <a:gd name="connsiteX7" fmla="*/ 766523 w 9217084"/>
              <a:gd name="connsiteY7" fmla="*/ 5275599 h 5768199"/>
              <a:gd name="connsiteX0" fmla="*/ 1274010 w 9724571"/>
              <a:gd name="connsiteY0" fmla="*/ 5228016 h 5761720"/>
              <a:gd name="connsiteX1" fmla="*/ 25540 w 9724571"/>
              <a:gd name="connsiteY1" fmla="*/ 1640911 h 5761720"/>
              <a:gd name="connsiteX2" fmla="*/ 1816305 w 9724571"/>
              <a:gd name="connsiteY2" fmla="*/ 911714 h 5761720"/>
              <a:gd name="connsiteX3" fmla="*/ 5019427 w 9724571"/>
              <a:gd name="connsiteY3" fmla="*/ 222285 h 5761720"/>
              <a:gd name="connsiteX4" fmla="*/ 8930831 w 9724571"/>
              <a:gd name="connsiteY4" fmla="*/ 1554805 h 5761720"/>
              <a:gd name="connsiteX5" fmla="*/ 9608908 w 9724571"/>
              <a:gd name="connsiteY5" fmla="*/ 3749158 h 5761720"/>
              <a:gd name="connsiteX6" fmla="*/ 7509658 w 9724571"/>
              <a:gd name="connsiteY6" fmla="*/ 5711564 h 5761720"/>
              <a:gd name="connsiteX7" fmla="*/ 1274010 w 9724571"/>
              <a:gd name="connsiteY7" fmla="*/ 5228016 h 5761720"/>
              <a:gd name="connsiteX0" fmla="*/ 1274010 w 9724571"/>
              <a:gd name="connsiteY0" fmla="*/ 5228016 h 5761720"/>
              <a:gd name="connsiteX1" fmla="*/ 25540 w 9724571"/>
              <a:gd name="connsiteY1" fmla="*/ 1640911 h 5761720"/>
              <a:gd name="connsiteX2" fmla="*/ 1816305 w 9724571"/>
              <a:gd name="connsiteY2" fmla="*/ 911714 h 5761720"/>
              <a:gd name="connsiteX3" fmla="*/ 5019427 w 9724571"/>
              <a:gd name="connsiteY3" fmla="*/ 222285 h 5761720"/>
              <a:gd name="connsiteX4" fmla="*/ 8930831 w 9724571"/>
              <a:gd name="connsiteY4" fmla="*/ 1554805 h 5761720"/>
              <a:gd name="connsiteX5" fmla="*/ 9608908 w 9724571"/>
              <a:gd name="connsiteY5" fmla="*/ 3749158 h 5761720"/>
              <a:gd name="connsiteX6" fmla="*/ 7509658 w 9724571"/>
              <a:gd name="connsiteY6" fmla="*/ 5711564 h 5761720"/>
              <a:gd name="connsiteX7" fmla="*/ 1274010 w 9724571"/>
              <a:gd name="connsiteY7" fmla="*/ 5228016 h 5761720"/>
              <a:gd name="connsiteX0" fmla="*/ 813304 w 9263865"/>
              <a:gd name="connsiteY0" fmla="*/ 5235118 h 5755810"/>
              <a:gd name="connsiteX1" fmla="*/ 133245 w 9263865"/>
              <a:gd name="connsiteY1" fmla="*/ 1994002 h 5755810"/>
              <a:gd name="connsiteX2" fmla="*/ 1355599 w 9263865"/>
              <a:gd name="connsiteY2" fmla="*/ 918816 h 5755810"/>
              <a:gd name="connsiteX3" fmla="*/ 4558721 w 9263865"/>
              <a:gd name="connsiteY3" fmla="*/ 229387 h 5755810"/>
              <a:gd name="connsiteX4" fmla="*/ 8470125 w 9263865"/>
              <a:gd name="connsiteY4" fmla="*/ 1561907 h 5755810"/>
              <a:gd name="connsiteX5" fmla="*/ 9148202 w 9263865"/>
              <a:gd name="connsiteY5" fmla="*/ 3756260 h 5755810"/>
              <a:gd name="connsiteX6" fmla="*/ 7048952 w 9263865"/>
              <a:gd name="connsiteY6" fmla="*/ 5718666 h 5755810"/>
              <a:gd name="connsiteX7" fmla="*/ 813304 w 9263865"/>
              <a:gd name="connsiteY7" fmla="*/ 5235118 h 5755810"/>
              <a:gd name="connsiteX0" fmla="*/ 813304 w 9263865"/>
              <a:gd name="connsiteY0" fmla="*/ 5235118 h 5755810"/>
              <a:gd name="connsiteX1" fmla="*/ 133245 w 9263865"/>
              <a:gd name="connsiteY1" fmla="*/ 1994002 h 5755810"/>
              <a:gd name="connsiteX2" fmla="*/ 1355599 w 9263865"/>
              <a:gd name="connsiteY2" fmla="*/ 918816 h 5755810"/>
              <a:gd name="connsiteX3" fmla="*/ 4558721 w 9263865"/>
              <a:gd name="connsiteY3" fmla="*/ 229387 h 5755810"/>
              <a:gd name="connsiteX4" fmla="*/ 8470125 w 9263865"/>
              <a:gd name="connsiteY4" fmla="*/ 1561907 h 5755810"/>
              <a:gd name="connsiteX5" fmla="*/ 9148202 w 9263865"/>
              <a:gd name="connsiteY5" fmla="*/ 3756260 h 5755810"/>
              <a:gd name="connsiteX6" fmla="*/ 7048952 w 9263865"/>
              <a:gd name="connsiteY6" fmla="*/ 5718666 h 5755810"/>
              <a:gd name="connsiteX7" fmla="*/ 813304 w 9263865"/>
              <a:gd name="connsiteY7" fmla="*/ 5235118 h 5755810"/>
              <a:gd name="connsiteX0" fmla="*/ 813304 w 9263865"/>
              <a:gd name="connsiteY0" fmla="*/ 5306562 h 5827254"/>
              <a:gd name="connsiteX1" fmla="*/ 133245 w 9263865"/>
              <a:gd name="connsiteY1" fmla="*/ 2065446 h 5827254"/>
              <a:gd name="connsiteX2" fmla="*/ 1726301 w 9263865"/>
              <a:gd name="connsiteY2" fmla="*/ 594844 h 5827254"/>
              <a:gd name="connsiteX3" fmla="*/ 4558721 w 9263865"/>
              <a:gd name="connsiteY3" fmla="*/ 300831 h 5827254"/>
              <a:gd name="connsiteX4" fmla="*/ 8470125 w 9263865"/>
              <a:gd name="connsiteY4" fmla="*/ 1633351 h 5827254"/>
              <a:gd name="connsiteX5" fmla="*/ 9148202 w 9263865"/>
              <a:gd name="connsiteY5" fmla="*/ 3827704 h 5827254"/>
              <a:gd name="connsiteX6" fmla="*/ 7048952 w 9263865"/>
              <a:gd name="connsiteY6" fmla="*/ 5790110 h 5827254"/>
              <a:gd name="connsiteX7" fmla="*/ 813304 w 9263865"/>
              <a:gd name="connsiteY7" fmla="*/ 5306562 h 5827254"/>
              <a:gd name="connsiteX0" fmla="*/ 794124 w 9272036"/>
              <a:gd name="connsiteY0" fmla="*/ 5306562 h 5625830"/>
              <a:gd name="connsiteX1" fmla="*/ 114065 w 9272036"/>
              <a:gd name="connsiteY1" fmla="*/ 2065446 h 5625830"/>
              <a:gd name="connsiteX2" fmla="*/ 1707121 w 9272036"/>
              <a:gd name="connsiteY2" fmla="*/ 594844 h 5625830"/>
              <a:gd name="connsiteX3" fmla="*/ 4539541 w 9272036"/>
              <a:gd name="connsiteY3" fmla="*/ 300831 h 5625830"/>
              <a:gd name="connsiteX4" fmla="*/ 8450945 w 9272036"/>
              <a:gd name="connsiteY4" fmla="*/ 1633351 h 5625830"/>
              <a:gd name="connsiteX5" fmla="*/ 9129022 w 9272036"/>
              <a:gd name="connsiteY5" fmla="*/ 3827704 h 5625830"/>
              <a:gd name="connsiteX6" fmla="*/ 6659069 w 9272036"/>
              <a:gd name="connsiteY6" fmla="*/ 5468834 h 5625830"/>
              <a:gd name="connsiteX7" fmla="*/ 794124 w 9272036"/>
              <a:gd name="connsiteY7" fmla="*/ 5306562 h 5625830"/>
              <a:gd name="connsiteX0" fmla="*/ 802930 w 9268075"/>
              <a:gd name="connsiteY0" fmla="*/ 5306562 h 5538858"/>
              <a:gd name="connsiteX1" fmla="*/ 122871 w 9268075"/>
              <a:gd name="connsiteY1" fmla="*/ 2065446 h 5538858"/>
              <a:gd name="connsiteX2" fmla="*/ 1715927 w 9268075"/>
              <a:gd name="connsiteY2" fmla="*/ 594844 h 5538858"/>
              <a:gd name="connsiteX3" fmla="*/ 4548347 w 9268075"/>
              <a:gd name="connsiteY3" fmla="*/ 300831 h 5538858"/>
              <a:gd name="connsiteX4" fmla="*/ 8459751 w 9268075"/>
              <a:gd name="connsiteY4" fmla="*/ 1633351 h 5538858"/>
              <a:gd name="connsiteX5" fmla="*/ 9137828 w 9268075"/>
              <a:gd name="connsiteY5" fmla="*/ 3827704 h 5538858"/>
              <a:gd name="connsiteX6" fmla="*/ 6840869 w 9268075"/>
              <a:gd name="connsiteY6" fmla="*/ 5246413 h 5538858"/>
              <a:gd name="connsiteX7" fmla="*/ 802930 w 9268075"/>
              <a:gd name="connsiteY7" fmla="*/ 5306562 h 5538858"/>
              <a:gd name="connsiteX0" fmla="*/ 802930 w 9268075"/>
              <a:gd name="connsiteY0" fmla="*/ 5306562 h 5538858"/>
              <a:gd name="connsiteX1" fmla="*/ 122871 w 9268075"/>
              <a:gd name="connsiteY1" fmla="*/ 2065446 h 5538858"/>
              <a:gd name="connsiteX2" fmla="*/ 1715927 w 9268075"/>
              <a:gd name="connsiteY2" fmla="*/ 594844 h 5538858"/>
              <a:gd name="connsiteX3" fmla="*/ 4548347 w 9268075"/>
              <a:gd name="connsiteY3" fmla="*/ 300831 h 5538858"/>
              <a:gd name="connsiteX4" fmla="*/ 8459751 w 9268075"/>
              <a:gd name="connsiteY4" fmla="*/ 1633351 h 5538858"/>
              <a:gd name="connsiteX5" fmla="*/ 9137828 w 9268075"/>
              <a:gd name="connsiteY5" fmla="*/ 3827704 h 5538858"/>
              <a:gd name="connsiteX6" fmla="*/ 6840869 w 9268075"/>
              <a:gd name="connsiteY6" fmla="*/ 5246413 h 5538858"/>
              <a:gd name="connsiteX7" fmla="*/ 802930 w 9268075"/>
              <a:gd name="connsiteY7" fmla="*/ 5306562 h 55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8075" h="5538858">
                <a:moveTo>
                  <a:pt x="802930" y="5306562"/>
                </a:moveTo>
                <a:cubicBezTo>
                  <a:pt x="-316736" y="4776401"/>
                  <a:pt x="32489" y="2784830"/>
                  <a:pt x="122871" y="2065446"/>
                </a:cubicBezTo>
                <a:cubicBezTo>
                  <a:pt x="1992627" y="2211035"/>
                  <a:pt x="978348" y="888946"/>
                  <a:pt x="1715927" y="594844"/>
                </a:cubicBezTo>
                <a:cubicBezTo>
                  <a:pt x="2453506" y="300742"/>
                  <a:pt x="3643623" y="-398274"/>
                  <a:pt x="4548347" y="300831"/>
                </a:cubicBezTo>
                <a:cubicBezTo>
                  <a:pt x="5548321" y="1380936"/>
                  <a:pt x="7650645" y="1047684"/>
                  <a:pt x="8459751" y="1633351"/>
                </a:cubicBezTo>
                <a:cubicBezTo>
                  <a:pt x="9293570" y="2466154"/>
                  <a:pt x="9407642" y="3225527"/>
                  <a:pt x="9137828" y="3827704"/>
                </a:cubicBezTo>
                <a:cubicBezTo>
                  <a:pt x="8868014" y="4429881"/>
                  <a:pt x="5645331" y="2976219"/>
                  <a:pt x="6840869" y="5246413"/>
                </a:cubicBezTo>
                <a:cubicBezTo>
                  <a:pt x="5545126" y="5301160"/>
                  <a:pt x="1922596" y="5836723"/>
                  <a:pt x="802930" y="5306562"/>
                </a:cubicBez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3A71A832-C91A-46E7-91C0-B570229AD799}"/>
              </a:ext>
            </a:extLst>
          </p:cNvPr>
          <p:cNvSpPr txBox="1"/>
          <p:nvPr/>
        </p:nvSpPr>
        <p:spPr>
          <a:xfrm>
            <a:off x="6714785" y="263589"/>
            <a:ext cx="1218603" cy="461665"/>
          </a:xfrm>
          <a:prstGeom prst="rect">
            <a:avLst/>
          </a:prstGeom>
          <a:noFill/>
        </p:spPr>
        <p:txBody>
          <a:bodyPr wrap="none" rtlCol="0">
            <a:spAutoFit/>
          </a:bodyPr>
          <a:lstStyle/>
          <a:p>
            <a:r>
              <a:rPr lang="en-MY" sz="2400" spc="-100" dirty="0">
                <a:solidFill>
                  <a:srgbClr val="419ED7"/>
                </a:solidFill>
                <a:latin typeface="Source Sans Pro Black" panose="020B0803030403020204" pitchFamily="34" charset="0"/>
              </a:rPr>
              <a:t>Wrap </a:t>
            </a:r>
            <a:r>
              <a:rPr lang="en-MY" sz="2400" spc="-100" dirty="0">
                <a:solidFill>
                  <a:srgbClr val="419ED7"/>
                </a:solidFill>
                <a:latin typeface="Source Sans Pro" panose="020B0503030403020204" pitchFamily="34" charset="0"/>
              </a:rPr>
              <a:t>up</a:t>
            </a:r>
            <a:endParaRPr lang="en-MY" sz="2400" spc="-100" dirty="0">
              <a:solidFill>
                <a:srgbClr val="419ED7"/>
              </a:solidFill>
              <a:latin typeface="Source Sans Pro Black" panose="020B0803030403020204" pitchFamily="34" charset="0"/>
            </a:endParaRPr>
          </a:p>
        </p:txBody>
      </p:sp>
      <p:cxnSp>
        <p:nvCxnSpPr>
          <p:cNvPr id="9" name="Straight Connector 8">
            <a:extLst>
              <a:ext uri="{FF2B5EF4-FFF2-40B4-BE49-F238E27FC236}">
                <a16:creationId xmlns:a16="http://schemas.microsoft.com/office/drawing/2014/main" id="{835A3E23-2929-4528-B421-DD7B608ADC64}"/>
              </a:ext>
            </a:extLst>
          </p:cNvPr>
          <p:cNvCxnSpPr>
            <a:cxnSpLocks/>
          </p:cNvCxnSpPr>
          <p:nvPr/>
        </p:nvCxnSpPr>
        <p:spPr>
          <a:xfrm>
            <a:off x="6703097" y="341981"/>
            <a:ext cx="0" cy="301752"/>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10" name="Wave 12">
            <a:extLst>
              <a:ext uri="{FF2B5EF4-FFF2-40B4-BE49-F238E27FC236}">
                <a16:creationId xmlns:a16="http://schemas.microsoft.com/office/drawing/2014/main" id="{48721A2A-41D0-4CBD-9BF7-FCA028789ABA}"/>
              </a:ext>
            </a:extLst>
          </p:cNvPr>
          <p:cNvSpPr/>
          <p:nvPr/>
        </p:nvSpPr>
        <p:spPr>
          <a:xfrm rot="621708" flipV="1">
            <a:off x="-1057114" y="3471072"/>
            <a:ext cx="7667527" cy="3344855"/>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 name="connsiteX0" fmla="*/ 1336727 w 8311934"/>
              <a:gd name="connsiteY0" fmla="*/ 9327 h 2796414"/>
              <a:gd name="connsiteX1" fmla="*/ 3076715 w 8311934"/>
              <a:gd name="connsiteY1" fmla="*/ 866577 h 2796414"/>
              <a:gd name="connsiteX2" fmla="*/ 8166451 w 8311934"/>
              <a:gd name="connsiteY2" fmla="*/ 1587128 h 2796414"/>
              <a:gd name="connsiteX3" fmla="*/ 6139264 w 8311934"/>
              <a:gd name="connsiteY3" fmla="*/ 1704410 h 2796414"/>
              <a:gd name="connsiteX4" fmla="*/ 4245027 w 8311934"/>
              <a:gd name="connsiteY4" fmla="*/ 1704777 h 2796414"/>
              <a:gd name="connsiteX5" fmla="*/ 0 w 8311934"/>
              <a:gd name="connsiteY5" fmla="*/ 2796414 h 2796414"/>
              <a:gd name="connsiteX6" fmla="*/ 1336727 w 8311934"/>
              <a:gd name="connsiteY6" fmla="*/ 9327 h 2796414"/>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3993582 w 8060489"/>
              <a:gd name="connsiteY4" fmla="*/ 1704777 h 3344855"/>
              <a:gd name="connsiteX5" fmla="*/ 0 w 8060489"/>
              <a:gd name="connsiteY5" fmla="*/ 3344855 h 3344855"/>
              <a:gd name="connsiteX6" fmla="*/ 1085282 w 8060489"/>
              <a:gd name="connsiteY6" fmla="*/ 9327 h 3344855"/>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3993582 w 8060489"/>
              <a:gd name="connsiteY4" fmla="*/ 1704777 h 3344855"/>
              <a:gd name="connsiteX5" fmla="*/ 0 w 8060489"/>
              <a:gd name="connsiteY5" fmla="*/ 3344855 h 3344855"/>
              <a:gd name="connsiteX6" fmla="*/ 1085282 w 8060489"/>
              <a:gd name="connsiteY6" fmla="*/ 9327 h 3344855"/>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4063329 w 8060489"/>
              <a:gd name="connsiteY4" fmla="*/ 2697336 h 3344855"/>
              <a:gd name="connsiteX5" fmla="*/ 0 w 8060489"/>
              <a:gd name="connsiteY5" fmla="*/ 3344855 h 3344855"/>
              <a:gd name="connsiteX6" fmla="*/ 1085282 w 8060489"/>
              <a:gd name="connsiteY6" fmla="*/ 9327 h 3344855"/>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4063329 w 8060489"/>
              <a:gd name="connsiteY4" fmla="*/ 2697336 h 3344855"/>
              <a:gd name="connsiteX5" fmla="*/ 0 w 8060489"/>
              <a:gd name="connsiteY5" fmla="*/ 3344855 h 3344855"/>
              <a:gd name="connsiteX6" fmla="*/ 1085282 w 8060489"/>
              <a:gd name="connsiteY6" fmla="*/ 9327 h 3344855"/>
              <a:gd name="connsiteX0" fmla="*/ 1085282 w 8062069"/>
              <a:gd name="connsiteY0" fmla="*/ 9327 h 3344855"/>
              <a:gd name="connsiteX1" fmla="*/ 2825270 w 8062069"/>
              <a:gd name="connsiteY1" fmla="*/ 866577 h 3344855"/>
              <a:gd name="connsiteX2" fmla="*/ 7915006 w 8062069"/>
              <a:gd name="connsiteY2" fmla="*/ 1587128 h 3344855"/>
              <a:gd name="connsiteX3" fmla="*/ 5913940 w 8062069"/>
              <a:gd name="connsiteY3" fmla="*/ 2111157 h 3344855"/>
              <a:gd name="connsiteX4" fmla="*/ 4063329 w 8062069"/>
              <a:gd name="connsiteY4" fmla="*/ 2697336 h 3344855"/>
              <a:gd name="connsiteX5" fmla="*/ 0 w 8062069"/>
              <a:gd name="connsiteY5" fmla="*/ 3344855 h 3344855"/>
              <a:gd name="connsiteX6" fmla="*/ 1085282 w 8062069"/>
              <a:gd name="connsiteY6" fmla="*/ 9327 h 3344855"/>
              <a:gd name="connsiteX0" fmla="*/ 1085282 w 8062069"/>
              <a:gd name="connsiteY0" fmla="*/ 9327 h 3344855"/>
              <a:gd name="connsiteX1" fmla="*/ 2825270 w 8062069"/>
              <a:gd name="connsiteY1" fmla="*/ 866577 h 3344855"/>
              <a:gd name="connsiteX2" fmla="*/ 7915006 w 8062069"/>
              <a:gd name="connsiteY2" fmla="*/ 1587128 h 3344855"/>
              <a:gd name="connsiteX3" fmla="*/ 5913940 w 8062069"/>
              <a:gd name="connsiteY3" fmla="*/ 2111157 h 3344855"/>
              <a:gd name="connsiteX4" fmla="*/ 4063329 w 8062069"/>
              <a:gd name="connsiteY4" fmla="*/ 2697336 h 3344855"/>
              <a:gd name="connsiteX5" fmla="*/ 0 w 8062069"/>
              <a:gd name="connsiteY5" fmla="*/ 3344855 h 3344855"/>
              <a:gd name="connsiteX6" fmla="*/ 1085282 w 8062069"/>
              <a:gd name="connsiteY6" fmla="*/ 9327 h 3344855"/>
              <a:gd name="connsiteX0" fmla="*/ 1085282 w 8061709"/>
              <a:gd name="connsiteY0" fmla="*/ 9327 h 3344855"/>
              <a:gd name="connsiteX1" fmla="*/ 2825270 w 8061709"/>
              <a:gd name="connsiteY1" fmla="*/ 866577 h 3344855"/>
              <a:gd name="connsiteX2" fmla="*/ 7915006 w 8061709"/>
              <a:gd name="connsiteY2" fmla="*/ 1587128 h 3344855"/>
              <a:gd name="connsiteX3" fmla="*/ 5913940 w 8061709"/>
              <a:gd name="connsiteY3" fmla="*/ 2111157 h 3344855"/>
              <a:gd name="connsiteX4" fmla="*/ 4063329 w 8061709"/>
              <a:gd name="connsiteY4" fmla="*/ 2697336 h 3344855"/>
              <a:gd name="connsiteX5" fmla="*/ 0 w 8061709"/>
              <a:gd name="connsiteY5" fmla="*/ 3344855 h 3344855"/>
              <a:gd name="connsiteX6" fmla="*/ 1085282 w 8061709"/>
              <a:gd name="connsiteY6" fmla="*/ 9327 h 3344855"/>
              <a:gd name="connsiteX0" fmla="*/ 1085282 w 8084296"/>
              <a:gd name="connsiteY0" fmla="*/ 9327 h 3344855"/>
              <a:gd name="connsiteX1" fmla="*/ 2825270 w 8084296"/>
              <a:gd name="connsiteY1" fmla="*/ 866577 h 3344855"/>
              <a:gd name="connsiteX2" fmla="*/ 7939042 w 8084296"/>
              <a:gd name="connsiteY2" fmla="*/ 1867879 h 3344855"/>
              <a:gd name="connsiteX3" fmla="*/ 5913940 w 8084296"/>
              <a:gd name="connsiteY3" fmla="*/ 2111157 h 3344855"/>
              <a:gd name="connsiteX4" fmla="*/ 4063329 w 8084296"/>
              <a:gd name="connsiteY4" fmla="*/ 2697336 h 3344855"/>
              <a:gd name="connsiteX5" fmla="*/ 0 w 8084296"/>
              <a:gd name="connsiteY5" fmla="*/ 3344855 h 3344855"/>
              <a:gd name="connsiteX6" fmla="*/ 1085282 w 8084296"/>
              <a:gd name="connsiteY6" fmla="*/ 9327 h 3344855"/>
              <a:gd name="connsiteX0" fmla="*/ 1085282 w 8084296"/>
              <a:gd name="connsiteY0" fmla="*/ 9327 h 3344855"/>
              <a:gd name="connsiteX1" fmla="*/ 2825270 w 8084296"/>
              <a:gd name="connsiteY1" fmla="*/ 866577 h 3344855"/>
              <a:gd name="connsiteX2" fmla="*/ 7939042 w 8084296"/>
              <a:gd name="connsiteY2" fmla="*/ 1867879 h 3344855"/>
              <a:gd name="connsiteX3" fmla="*/ 5913940 w 8084296"/>
              <a:gd name="connsiteY3" fmla="*/ 2111157 h 3344855"/>
              <a:gd name="connsiteX4" fmla="*/ 4063329 w 8084296"/>
              <a:gd name="connsiteY4" fmla="*/ 2697336 h 3344855"/>
              <a:gd name="connsiteX5" fmla="*/ 0 w 8084296"/>
              <a:gd name="connsiteY5" fmla="*/ 3344855 h 3344855"/>
              <a:gd name="connsiteX6" fmla="*/ 1085282 w 8084296"/>
              <a:gd name="connsiteY6" fmla="*/ 9327 h 3344855"/>
              <a:gd name="connsiteX0" fmla="*/ 1085282 w 7672615"/>
              <a:gd name="connsiteY0" fmla="*/ 9327 h 3344855"/>
              <a:gd name="connsiteX1" fmla="*/ 2825270 w 7672615"/>
              <a:gd name="connsiteY1" fmla="*/ 866577 h 3344855"/>
              <a:gd name="connsiteX2" fmla="*/ 7495199 w 7672615"/>
              <a:gd name="connsiteY2" fmla="*/ 1409876 h 3344855"/>
              <a:gd name="connsiteX3" fmla="*/ 5913940 w 7672615"/>
              <a:gd name="connsiteY3" fmla="*/ 2111157 h 3344855"/>
              <a:gd name="connsiteX4" fmla="*/ 4063329 w 7672615"/>
              <a:gd name="connsiteY4" fmla="*/ 2697336 h 3344855"/>
              <a:gd name="connsiteX5" fmla="*/ 0 w 7672615"/>
              <a:gd name="connsiteY5" fmla="*/ 3344855 h 3344855"/>
              <a:gd name="connsiteX6" fmla="*/ 1085282 w 7672615"/>
              <a:gd name="connsiteY6" fmla="*/ 9327 h 3344855"/>
              <a:gd name="connsiteX0" fmla="*/ 1085282 w 7667527"/>
              <a:gd name="connsiteY0" fmla="*/ 9327 h 3344855"/>
              <a:gd name="connsiteX1" fmla="*/ 2825270 w 7667527"/>
              <a:gd name="connsiteY1" fmla="*/ 866577 h 3344855"/>
              <a:gd name="connsiteX2" fmla="*/ 7495199 w 7667527"/>
              <a:gd name="connsiteY2" fmla="*/ 1409876 h 3344855"/>
              <a:gd name="connsiteX3" fmla="*/ 5854345 w 7667527"/>
              <a:gd name="connsiteY3" fmla="*/ 2024890 h 3344855"/>
              <a:gd name="connsiteX4" fmla="*/ 4063329 w 7667527"/>
              <a:gd name="connsiteY4" fmla="*/ 2697336 h 3344855"/>
              <a:gd name="connsiteX5" fmla="*/ 0 w 7667527"/>
              <a:gd name="connsiteY5" fmla="*/ 3344855 h 3344855"/>
              <a:gd name="connsiteX6" fmla="*/ 1085282 w 7667527"/>
              <a:gd name="connsiteY6" fmla="*/ 9327 h 334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527" h="3344855">
                <a:moveTo>
                  <a:pt x="1085282" y="9327"/>
                </a:moveTo>
                <a:cubicBezTo>
                  <a:pt x="1378455" y="-101798"/>
                  <a:pt x="1974370" y="815777"/>
                  <a:pt x="2825270" y="866577"/>
                </a:cubicBezTo>
                <a:cubicBezTo>
                  <a:pt x="3676170" y="784027"/>
                  <a:pt x="5320222" y="1014016"/>
                  <a:pt x="7495199" y="1409876"/>
                </a:cubicBezTo>
                <a:cubicBezTo>
                  <a:pt x="8173062" y="1511476"/>
                  <a:pt x="6688819" y="1916199"/>
                  <a:pt x="5854345" y="2024890"/>
                </a:cubicBezTo>
                <a:cubicBezTo>
                  <a:pt x="5158530" y="1961938"/>
                  <a:pt x="4646380" y="2038212"/>
                  <a:pt x="4063329" y="2697336"/>
                </a:cubicBezTo>
                <a:cubicBezTo>
                  <a:pt x="3212429" y="3408536"/>
                  <a:pt x="1225192" y="1417957"/>
                  <a:pt x="0" y="3344855"/>
                </a:cubicBezTo>
                <a:cubicBezTo>
                  <a:pt x="212426" y="2702415"/>
                  <a:pt x="872856" y="651767"/>
                  <a:pt x="1085282" y="9327"/>
                </a:cubicBez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4351519D-968E-4F1F-AA0A-8B965752C49F}"/>
              </a:ext>
            </a:extLst>
          </p:cNvPr>
          <p:cNvSpPr/>
          <p:nvPr/>
        </p:nvSpPr>
        <p:spPr>
          <a:xfrm>
            <a:off x="1206172" y="1807716"/>
            <a:ext cx="7720008" cy="2031325"/>
          </a:xfrm>
          <a:prstGeom prst="rect">
            <a:avLst/>
          </a:prstGeom>
        </p:spPr>
        <p:txBody>
          <a:bodyPr wrap="square">
            <a:spAutoFit/>
          </a:bodyPr>
          <a:lstStyle/>
          <a:p>
            <a:r>
              <a:rPr lang="en-US" i="1" dirty="0">
                <a:solidFill>
                  <a:schemeClr val="bg1"/>
                </a:solidFill>
                <a:latin typeface="Source Sans Pro" panose="020B0503030403020204" pitchFamily="34" charset="0"/>
                <a:ea typeface="Source Sans Pro" panose="020B0503030403020204" pitchFamily="34" charset="0"/>
              </a:rPr>
              <a:t>The future belongs to the </a:t>
            </a:r>
            <a:r>
              <a:rPr lang="en-US" b="1" i="1" dirty="0">
                <a:solidFill>
                  <a:srgbClr val="F3C144"/>
                </a:solidFill>
                <a:latin typeface="Source Sans Pro Black" panose="020B0803030403020204" pitchFamily="34" charset="0"/>
                <a:ea typeface="Source Sans Pro Black" panose="020B0803030403020204" pitchFamily="34" charset="0"/>
              </a:rPr>
              <a:t>brave and curious</a:t>
            </a:r>
            <a:r>
              <a:rPr lang="en-US" i="1" dirty="0">
                <a:solidFill>
                  <a:schemeClr val="bg1"/>
                </a:solidFill>
                <a:latin typeface="Source Sans Pro" panose="020B0503030403020204" pitchFamily="34" charset="0"/>
                <a:ea typeface="Source Sans Pro" panose="020B0503030403020204" pitchFamily="34" charset="0"/>
              </a:rPr>
              <a:t>. So if you’re serious about </a:t>
            </a:r>
            <a:br>
              <a:rPr lang="en-US" i="1" dirty="0">
                <a:solidFill>
                  <a:schemeClr val="bg1"/>
                </a:solidFill>
                <a:latin typeface="Source Sans Pro" panose="020B0503030403020204" pitchFamily="34" charset="0"/>
                <a:ea typeface="Source Sans Pro" panose="020B0503030403020204" pitchFamily="34" charset="0"/>
              </a:rPr>
            </a:br>
            <a:r>
              <a:rPr lang="en-US" i="1" dirty="0">
                <a:solidFill>
                  <a:schemeClr val="bg1"/>
                </a:solidFill>
                <a:latin typeface="Source Sans Pro" panose="020B0503030403020204" pitchFamily="34" charset="0"/>
                <a:ea typeface="Source Sans Pro" panose="020B0503030403020204" pitchFamily="34" charset="0"/>
              </a:rPr>
              <a:t>learning something new, follow these steps and you’ll be on the path to achieving your dreams by making your goals a top priority in your life.</a:t>
            </a:r>
          </a:p>
          <a:p>
            <a:endParaRPr lang="en-US" b="1" i="1" dirty="0">
              <a:solidFill>
                <a:schemeClr val="bg1"/>
              </a:solidFill>
              <a:latin typeface="Source Sans Pro Light" panose="020B0403030403020204" pitchFamily="34" charset="0"/>
              <a:ea typeface="Source Sans Pro Light" panose="020B0403030403020204" pitchFamily="34" charset="0"/>
            </a:endParaRPr>
          </a:p>
          <a:p>
            <a:r>
              <a:rPr lang="en-US" b="1" i="1" dirty="0">
                <a:solidFill>
                  <a:srgbClr val="F3C144"/>
                </a:solidFill>
                <a:latin typeface="Source Sans Pro Black" panose="020B0803030403020204" pitchFamily="34" charset="0"/>
                <a:ea typeface="Source Sans Pro Black" panose="020B0803030403020204" pitchFamily="34" charset="0"/>
              </a:rPr>
              <a:t>Speak up, connect, be passionate, be open minded, and regulate your self-control. </a:t>
            </a:r>
            <a:r>
              <a:rPr lang="en-US" i="1" dirty="0">
                <a:solidFill>
                  <a:schemeClr val="bg1"/>
                </a:solidFill>
                <a:latin typeface="Source Sans Pro" panose="020B0503030403020204" pitchFamily="34" charset="0"/>
                <a:ea typeface="Source Sans Pro" panose="020B0503030403020204" pitchFamily="34" charset="0"/>
              </a:rPr>
              <a:t>You’ll be surprised on how motivated you are to keep improving yourself as a human.</a:t>
            </a:r>
          </a:p>
        </p:txBody>
      </p:sp>
      <p:sp>
        <p:nvSpPr>
          <p:cNvPr id="12" name="Rectangle 11">
            <a:extLst>
              <a:ext uri="{FF2B5EF4-FFF2-40B4-BE49-F238E27FC236}">
                <a16:creationId xmlns:a16="http://schemas.microsoft.com/office/drawing/2014/main" id="{CC1BC5B7-AC85-4443-91F9-888568039B48}"/>
              </a:ext>
            </a:extLst>
          </p:cNvPr>
          <p:cNvSpPr/>
          <p:nvPr/>
        </p:nvSpPr>
        <p:spPr>
          <a:xfrm>
            <a:off x="1143000" y="1123950"/>
            <a:ext cx="455283" cy="1446550"/>
          </a:xfrm>
          <a:prstGeom prst="rect">
            <a:avLst/>
          </a:prstGeom>
        </p:spPr>
        <p:txBody>
          <a:bodyPr wrap="square">
            <a:spAutoFit/>
          </a:bodyPr>
          <a:lstStyle/>
          <a:p>
            <a:r>
              <a:rPr lang="en-US" sz="8800" b="1" i="1" dirty="0">
                <a:solidFill>
                  <a:schemeClr val="bg1"/>
                </a:solidFill>
                <a:latin typeface="Montserrat" panose="00000500000000000000" pitchFamily="2" charset="0"/>
              </a:rPr>
              <a:t>“</a:t>
            </a:r>
            <a:endParaRPr lang="en-US" sz="8800" i="1" dirty="0">
              <a:solidFill>
                <a:schemeClr val="bg1"/>
              </a:solidFill>
            </a:endParaRPr>
          </a:p>
        </p:txBody>
      </p:sp>
      <p:sp>
        <p:nvSpPr>
          <p:cNvPr id="13" name="Oval 12">
            <a:extLst>
              <a:ext uri="{FF2B5EF4-FFF2-40B4-BE49-F238E27FC236}">
                <a16:creationId xmlns:a16="http://schemas.microsoft.com/office/drawing/2014/main" id="{8421596C-CF52-4B3E-A98E-72D6397B3CFD}"/>
              </a:ext>
            </a:extLst>
          </p:cNvPr>
          <p:cNvSpPr/>
          <p:nvPr/>
        </p:nvSpPr>
        <p:spPr>
          <a:xfrm>
            <a:off x="-320040" y="-3122635"/>
            <a:ext cx="2926080" cy="2926080"/>
          </a:xfrm>
          <a:prstGeom prst="ellipse">
            <a:avLst/>
          </a:prstGeom>
          <a:solidFill>
            <a:srgbClr val="F6D17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39A52AE-1360-4E57-BE54-BD6E5E7E0F23}"/>
              </a:ext>
            </a:extLst>
          </p:cNvPr>
          <p:cNvSpPr>
            <a:spLocks/>
          </p:cNvSpPr>
          <p:nvPr/>
        </p:nvSpPr>
        <p:spPr bwMode="auto">
          <a:xfrm rot="9343461" flipH="1">
            <a:off x="7114224" y="-224100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Freeform: Shape 14">
            <a:extLst>
              <a:ext uri="{FF2B5EF4-FFF2-40B4-BE49-F238E27FC236}">
                <a16:creationId xmlns:a16="http://schemas.microsoft.com/office/drawing/2014/main" id="{300EEF1B-3E04-4158-89CD-16E6194A923A}"/>
              </a:ext>
            </a:extLst>
          </p:cNvPr>
          <p:cNvSpPr>
            <a:spLocks/>
          </p:cNvSpPr>
          <p:nvPr/>
        </p:nvSpPr>
        <p:spPr bwMode="auto">
          <a:xfrm rot="9343461" flipH="1">
            <a:off x="7669333" y="-304385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6" name="Freeform: Shape 15">
            <a:extLst>
              <a:ext uri="{FF2B5EF4-FFF2-40B4-BE49-F238E27FC236}">
                <a16:creationId xmlns:a16="http://schemas.microsoft.com/office/drawing/2014/main" id="{9DA4405B-5CBD-48F8-960C-4B25A9EA0771}"/>
              </a:ext>
            </a:extLst>
          </p:cNvPr>
          <p:cNvSpPr>
            <a:spLocks/>
          </p:cNvSpPr>
          <p:nvPr/>
        </p:nvSpPr>
        <p:spPr bwMode="auto">
          <a:xfrm flipH="1">
            <a:off x="-6350087" y="81915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Wave 12">
            <a:extLst>
              <a:ext uri="{FF2B5EF4-FFF2-40B4-BE49-F238E27FC236}">
                <a16:creationId xmlns:a16="http://schemas.microsoft.com/office/drawing/2014/main" id="{F9F48DC0-9717-46BB-9062-8BBD42020D4D}"/>
              </a:ext>
            </a:extLst>
          </p:cNvPr>
          <p:cNvSpPr/>
          <p:nvPr/>
        </p:nvSpPr>
        <p:spPr>
          <a:xfrm rot="621708" flipV="1">
            <a:off x="-6742647" y="461186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92873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C7B492-BBB3-4251-9711-7A81E851BE4D}"/>
              </a:ext>
            </a:extLst>
          </p:cNvPr>
          <p:cNvSpPr txBox="1"/>
          <p:nvPr/>
        </p:nvSpPr>
        <p:spPr>
          <a:xfrm>
            <a:off x="-1828800" y="1654942"/>
            <a:ext cx="4952995" cy="2031325"/>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The flexibility to create your own schedule is often one of the biggest appeals of taking online classes. </a:t>
            </a:r>
            <a:r>
              <a:rPr lang="en-US" sz="1800" b="1" dirty="0">
                <a:latin typeface="Source Sans Pro" panose="020B0503030403020204" pitchFamily="34" charset="0"/>
                <a:ea typeface="Source Sans Pro" panose="020B0503030403020204" pitchFamily="34" charset="0"/>
              </a:rPr>
              <a:t>But that freedom can also be a disaster </a:t>
            </a:r>
            <a:r>
              <a:rPr lang="en-US" sz="1800" dirty="0">
                <a:latin typeface="Source Sans Pro" panose="020B0503030403020204" pitchFamily="34" charset="0"/>
                <a:ea typeface="Source Sans Pro" panose="020B0503030403020204" pitchFamily="34" charset="0"/>
              </a:rPr>
              <a:t>if you do not have solid time management skills. Without them, you might easily to find yourself cramming before classes or handing in low quality assignments.</a:t>
            </a:r>
          </a:p>
        </p:txBody>
      </p:sp>
      <p:sp>
        <p:nvSpPr>
          <p:cNvPr id="19" name="Rectangle 18">
            <a:extLst>
              <a:ext uri="{FF2B5EF4-FFF2-40B4-BE49-F238E27FC236}">
                <a16:creationId xmlns:a16="http://schemas.microsoft.com/office/drawing/2014/main" id="{859C8951-6BBC-42DE-BF94-8E2F3735F95D}"/>
              </a:ext>
            </a:extLst>
          </p:cNvPr>
          <p:cNvSpPr/>
          <p:nvPr/>
        </p:nvSpPr>
        <p:spPr>
          <a:xfrm>
            <a:off x="0" y="0"/>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Time management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0523D029-432F-44C7-8838-DDD011B43C4B}"/>
              </a:ext>
            </a:extLst>
          </p:cNvPr>
          <p:cNvSpPr txBox="1"/>
          <p:nvPr/>
        </p:nvSpPr>
        <p:spPr>
          <a:xfrm>
            <a:off x="3661599" y="1931940"/>
            <a:ext cx="4952995" cy="1477328"/>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Though how you manage your time will depend on your schedule, learning style, and personality, </a:t>
            </a:r>
            <a:r>
              <a:rPr lang="en-US" sz="1800" b="1" dirty="0">
                <a:latin typeface="Source Sans Pro" panose="020B0503030403020204" pitchFamily="34" charset="0"/>
                <a:ea typeface="Source Sans Pro" panose="020B0503030403020204" pitchFamily="34" charset="0"/>
              </a:rPr>
              <a:t>here are some universally valuable tips </a:t>
            </a:r>
            <a:r>
              <a:rPr lang="en-US" sz="1800" dirty="0">
                <a:latin typeface="Source Sans Pro" panose="020B0503030403020204" pitchFamily="34" charset="0"/>
                <a:ea typeface="Source Sans Pro" panose="020B0503030403020204" pitchFamily="34" charset="0"/>
              </a:rPr>
              <a:t>to help you practice and improve your time management skills</a:t>
            </a:r>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005286"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pic>
        <p:nvPicPr>
          <p:cNvPr id="18" name="Picture 17" descr="A screenshot of a computer&#10;&#10;Description automatically generated">
            <a:extLst>
              <a:ext uri="{FF2B5EF4-FFF2-40B4-BE49-F238E27FC236}">
                <a16:creationId xmlns:a16="http://schemas.microsoft.com/office/drawing/2014/main" id="{1F29331C-4BD3-4643-84A7-AA34A13E614A}"/>
              </a:ext>
            </a:extLst>
          </p:cNvPr>
          <p:cNvPicPr>
            <a:picLocks noChangeAspect="1"/>
          </p:cNvPicPr>
          <p:nvPr/>
        </p:nvPicPr>
        <p:blipFill rotWithShape="1">
          <a:blip r:embed="rId2">
            <a:extLst>
              <a:ext uri="{28A0092B-C50C-407E-A947-70E740481C1C}">
                <a14:useLocalDpi xmlns:a14="http://schemas.microsoft.com/office/drawing/2010/main" val="0"/>
              </a:ext>
            </a:extLst>
          </a:blip>
          <a:srcRect b="7320"/>
          <a:stretch/>
        </p:blipFill>
        <p:spPr>
          <a:xfrm>
            <a:off x="563871" y="1316055"/>
            <a:ext cx="2709767" cy="2511389"/>
          </a:xfrm>
          <a:prstGeom prst="rect">
            <a:avLst/>
          </a:prstGeom>
        </p:spPr>
      </p:pic>
      <p:sp>
        <p:nvSpPr>
          <p:cNvPr id="20" name="Oval 19">
            <a:extLst>
              <a:ext uri="{FF2B5EF4-FFF2-40B4-BE49-F238E27FC236}">
                <a16:creationId xmlns:a16="http://schemas.microsoft.com/office/drawing/2014/main" id="{79FEDA70-75F1-4E61-A002-2CB04D4B39BF}"/>
              </a:ext>
            </a:extLst>
          </p:cNvPr>
          <p:cNvSpPr/>
          <p:nvPr/>
        </p:nvSpPr>
        <p:spPr>
          <a:xfrm>
            <a:off x="9144000" y="942855"/>
            <a:ext cx="548640" cy="54864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34C54593-4EC0-4B18-87BB-E85B3046C81A}"/>
              </a:ext>
            </a:extLst>
          </p:cNvPr>
          <p:cNvSpPr/>
          <p:nvPr/>
        </p:nvSpPr>
        <p:spPr>
          <a:xfrm>
            <a:off x="9906000" y="1845597"/>
            <a:ext cx="548640" cy="54864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CFAAA621-6AC6-4F2C-B304-75FB0053E84F}"/>
              </a:ext>
            </a:extLst>
          </p:cNvPr>
          <p:cNvSpPr/>
          <p:nvPr/>
        </p:nvSpPr>
        <p:spPr>
          <a:xfrm>
            <a:off x="10742466" y="2748339"/>
            <a:ext cx="548640" cy="54864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894699C3-9AAD-4820-BFEF-63ADAE1D9AD5}"/>
              </a:ext>
            </a:extLst>
          </p:cNvPr>
          <p:cNvSpPr/>
          <p:nvPr/>
        </p:nvSpPr>
        <p:spPr>
          <a:xfrm>
            <a:off x="11479255" y="3652005"/>
            <a:ext cx="548640" cy="54864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extBox 23">
            <a:extLst>
              <a:ext uri="{FF2B5EF4-FFF2-40B4-BE49-F238E27FC236}">
                <a16:creationId xmlns:a16="http://schemas.microsoft.com/office/drawing/2014/main" id="{05A83B06-BDA8-442D-9129-B068F11AF80B}"/>
              </a:ext>
            </a:extLst>
          </p:cNvPr>
          <p:cNvSpPr txBox="1"/>
          <p:nvPr/>
        </p:nvSpPr>
        <p:spPr>
          <a:xfrm>
            <a:off x="9839356" y="1047898"/>
            <a:ext cx="4115455" cy="338554"/>
          </a:xfrm>
          <a:prstGeom prst="rect">
            <a:avLst/>
          </a:prstGeom>
          <a:noFill/>
        </p:spPr>
        <p:txBody>
          <a:bodyPr wrap="square">
            <a:spAutoFit/>
          </a:bodyPr>
          <a:lstStyle/>
          <a:p>
            <a:pPr algn="just"/>
            <a:r>
              <a:rPr lang="en-US" sz="1600" b="1" dirty="0">
                <a:solidFill>
                  <a:srgbClr val="333333"/>
                </a:solidFill>
                <a:latin typeface="Open Sans" panose="020B0606030504020204" pitchFamily="34" charset="0"/>
              </a:rPr>
              <a:t>M</a:t>
            </a:r>
            <a:r>
              <a:rPr lang="en-US" sz="1600" b="1" i="0" dirty="0">
                <a:solidFill>
                  <a:srgbClr val="333333"/>
                </a:solidFill>
                <a:effectLst/>
                <a:latin typeface="Open Sans" panose="020B0606030504020204" pitchFamily="34" charset="0"/>
              </a:rPr>
              <a:t>ake note </a:t>
            </a:r>
            <a:r>
              <a:rPr lang="en-US" sz="1600" i="0" dirty="0">
                <a:solidFill>
                  <a:srgbClr val="333333"/>
                </a:solidFill>
                <a:effectLst/>
                <a:latin typeface="Open Sans" panose="020B0606030504020204" pitchFamily="34" charset="0"/>
              </a:rPr>
              <a:t>of major assignments</a:t>
            </a:r>
          </a:p>
        </p:txBody>
      </p:sp>
      <p:sp>
        <p:nvSpPr>
          <p:cNvPr id="25" name="TextBox 24">
            <a:extLst>
              <a:ext uri="{FF2B5EF4-FFF2-40B4-BE49-F238E27FC236}">
                <a16:creationId xmlns:a16="http://schemas.microsoft.com/office/drawing/2014/main" id="{4D4E32AA-E84D-4F0D-A370-226FC5A6B6D8}"/>
              </a:ext>
            </a:extLst>
          </p:cNvPr>
          <p:cNvSpPr txBox="1"/>
          <p:nvPr/>
        </p:nvSpPr>
        <p:spPr>
          <a:xfrm>
            <a:off x="10601356" y="1955240"/>
            <a:ext cx="9119286" cy="338554"/>
          </a:xfrm>
          <a:prstGeom prst="rect">
            <a:avLst/>
          </a:prstGeom>
          <a:noFill/>
        </p:spPr>
        <p:txBody>
          <a:bodyPr wrap="square">
            <a:spAutoFit/>
          </a:bodyPr>
          <a:lstStyle/>
          <a:p>
            <a:r>
              <a:rPr lang="en-US" sz="1600" i="0" dirty="0">
                <a:solidFill>
                  <a:srgbClr val="333333"/>
                </a:solidFill>
                <a:effectLst/>
                <a:latin typeface="Open Sans" panose="020B0606030504020204" pitchFamily="34" charset="0"/>
              </a:rPr>
              <a:t>Create a </a:t>
            </a:r>
            <a:r>
              <a:rPr lang="en-US" sz="1600" b="1" i="0" dirty="0">
                <a:solidFill>
                  <a:srgbClr val="333333"/>
                </a:solidFill>
                <a:effectLst/>
                <a:latin typeface="Open Sans" panose="020B0606030504020204" pitchFamily="34" charset="0"/>
              </a:rPr>
              <a:t>weekly schedule </a:t>
            </a:r>
            <a:r>
              <a:rPr lang="en-US" sz="1600" i="0" dirty="0">
                <a:solidFill>
                  <a:srgbClr val="333333"/>
                </a:solidFill>
                <a:effectLst/>
                <a:latin typeface="Open Sans" panose="020B0606030504020204" pitchFamily="34" charset="0"/>
              </a:rPr>
              <a:t>that you follow</a:t>
            </a:r>
            <a:endParaRPr lang="en-US" sz="1600" dirty="0"/>
          </a:p>
        </p:txBody>
      </p:sp>
      <p:sp>
        <p:nvSpPr>
          <p:cNvPr id="26" name="TextBox 25">
            <a:extLst>
              <a:ext uri="{FF2B5EF4-FFF2-40B4-BE49-F238E27FC236}">
                <a16:creationId xmlns:a16="http://schemas.microsoft.com/office/drawing/2014/main" id="{CBF3A611-B960-4F36-B61E-FBAF4C5FCF52}"/>
              </a:ext>
            </a:extLst>
          </p:cNvPr>
          <p:cNvSpPr txBox="1"/>
          <p:nvPr/>
        </p:nvSpPr>
        <p:spPr>
          <a:xfrm>
            <a:off x="11438238" y="2853382"/>
            <a:ext cx="9669162" cy="338554"/>
          </a:xfrm>
          <a:prstGeom prst="rect">
            <a:avLst/>
          </a:prstGeom>
          <a:noFill/>
        </p:spPr>
        <p:txBody>
          <a:bodyPr wrap="square">
            <a:spAutoFit/>
          </a:bodyPr>
          <a:lstStyle/>
          <a:p>
            <a:r>
              <a:rPr lang="en-US" sz="1600" dirty="0">
                <a:solidFill>
                  <a:srgbClr val="333333"/>
                </a:solidFill>
                <a:latin typeface="Open Sans" panose="020B0606030504020204" pitchFamily="34" charset="0"/>
              </a:rPr>
              <a:t>T</a:t>
            </a:r>
            <a:r>
              <a:rPr lang="en-US" sz="1600" i="0" dirty="0">
                <a:solidFill>
                  <a:srgbClr val="333333"/>
                </a:solidFill>
                <a:effectLst/>
                <a:latin typeface="Open Sans" panose="020B0606030504020204" pitchFamily="34" charset="0"/>
              </a:rPr>
              <a:t>ry </a:t>
            </a:r>
            <a:r>
              <a:rPr lang="en-US" sz="1600" b="1" i="0" dirty="0">
                <a:solidFill>
                  <a:srgbClr val="333333"/>
                </a:solidFill>
                <a:effectLst/>
                <a:latin typeface="Open Sans" panose="020B0606030504020204" pitchFamily="34" charset="0"/>
              </a:rPr>
              <a:t>time-blocking</a:t>
            </a:r>
            <a:endParaRPr lang="en-US" sz="1600" b="1" dirty="0"/>
          </a:p>
        </p:txBody>
      </p:sp>
      <p:sp>
        <p:nvSpPr>
          <p:cNvPr id="27" name="TextBox 26">
            <a:extLst>
              <a:ext uri="{FF2B5EF4-FFF2-40B4-BE49-F238E27FC236}">
                <a16:creationId xmlns:a16="http://schemas.microsoft.com/office/drawing/2014/main" id="{D166C8D9-BF58-40ED-9283-691EB40903C9}"/>
              </a:ext>
            </a:extLst>
          </p:cNvPr>
          <p:cNvSpPr txBox="1"/>
          <p:nvPr/>
        </p:nvSpPr>
        <p:spPr>
          <a:xfrm>
            <a:off x="12174611" y="3750910"/>
            <a:ext cx="5579989" cy="338554"/>
          </a:xfrm>
          <a:prstGeom prst="rect">
            <a:avLst/>
          </a:prstGeom>
          <a:noFill/>
        </p:spPr>
        <p:txBody>
          <a:bodyPr wrap="square">
            <a:spAutoFit/>
          </a:bodyPr>
          <a:lstStyle/>
          <a:p>
            <a:r>
              <a:rPr lang="en-US" sz="1600" b="1" i="0" dirty="0">
                <a:solidFill>
                  <a:srgbClr val="333333"/>
                </a:solidFill>
                <a:effectLst/>
                <a:latin typeface="Open Sans" panose="020B0606030504020204" pitchFamily="34" charset="0"/>
              </a:rPr>
              <a:t>Check in periodically </a:t>
            </a:r>
            <a:r>
              <a:rPr lang="en-US" sz="1600" i="0" dirty="0">
                <a:solidFill>
                  <a:srgbClr val="333333"/>
                </a:solidFill>
                <a:effectLst/>
                <a:latin typeface="Open Sans" panose="020B0606030504020204" pitchFamily="34" charset="0"/>
              </a:rPr>
              <a:t>throughout the term</a:t>
            </a:r>
            <a:endParaRPr lang="en-US" sz="1600" dirty="0"/>
          </a:p>
        </p:txBody>
      </p:sp>
    </p:spTree>
    <p:extLst>
      <p:ext uri="{BB962C8B-B14F-4D97-AF65-F5344CB8AC3E}">
        <p14:creationId xmlns:p14="http://schemas.microsoft.com/office/powerpoint/2010/main" val="85806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FAF3E4-CC4D-4BD8-91DA-B18F30AF70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6409"/>
          <a:stretch/>
        </p:blipFill>
        <p:spPr>
          <a:xfrm>
            <a:off x="1" y="-1"/>
            <a:ext cx="9162590" cy="5143501"/>
          </a:xfrm>
          <a:prstGeom prst="rect">
            <a:avLst/>
          </a:prstGeom>
        </p:spPr>
      </p:pic>
      <p:sp>
        <p:nvSpPr>
          <p:cNvPr id="6" name="Rectangle 5">
            <a:extLst>
              <a:ext uri="{FF2B5EF4-FFF2-40B4-BE49-F238E27FC236}">
                <a16:creationId xmlns:a16="http://schemas.microsoft.com/office/drawing/2014/main" id="{835EAC74-EFD5-4465-8036-0F3CF9B53212}"/>
              </a:ext>
            </a:extLst>
          </p:cNvPr>
          <p:cNvSpPr/>
          <p:nvPr/>
        </p:nvSpPr>
        <p:spPr>
          <a:xfrm>
            <a:off x="-228600" y="0"/>
            <a:ext cx="9391191" cy="5143500"/>
          </a:xfrm>
          <a:prstGeom prst="rect">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02C8B44-A200-4FBD-BDFE-818116AC6472}"/>
              </a:ext>
            </a:extLst>
          </p:cNvPr>
          <p:cNvSpPr/>
          <p:nvPr/>
        </p:nvSpPr>
        <p:spPr>
          <a:xfrm>
            <a:off x="1540915" y="93941"/>
            <a:ext cx="2926080" cy="2926080"/>
          </a:xfrm>
          <a:prstGeom prst="ellipse">
            <a:avLst/>
          </a:prstGeom>
          <a:solidFill>
            <a:srgbClr val="F6D17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D6610E-F18B-4C03-95DD-93CA214E1B57}"/>
              </a:ext>
            </a:extLst>
          </p:cNvPr>
          <p:cNvSpPr txBox="1"/>
          <p:nvPr/>
        </p:nvSpPr>
        <p:spPr>
          <a:xfrm>
            <a:off x="2186504" y="1200150"/>
            <a:ext cx="4430843" cy="923330"/>
          </a:xfrm>
          <a:prstGeom prst="rect">
            <a:avLst/>
          </a:prstGeom>
          <a:noFill/>
        </p:spPr>
        <p:txBody>
          <a:bodyPr wrap="square" rtlCol="0">
            <a:spAutoFit/>
          </a:bodyPr>
          <a:lstStyle/>
          <a:p>
            <a:r>
              <a:rPr lang="en-US" sz="5400" dirty="0">
                <a:solidFill>
                  <a:srgbClr val="419ED7"/>
                </a:solidFill>
                <a:latin typeface="Lobster" panose="00000500000000000000" pitchFamily="2" charset="0"/>
              </a:rPr>
              <a:t>Good luck,</a:t>
            </a:r>
          </a:p>
        </p:txBody>
      </p:sp>
      <p:sp>
        <p:nvSpPr>
          <p:cNvPr id="8" name="TextBox 7">
            <a:extLst>
              <a:ext uri="{FF2B5EF4-FFF2-40B4-BE49-F238E27FC236}">
                <a16:creationId xmlns:a16="http://schemas.microsoft.com/office/drawing/2014/main" id="{52C8092C-A6E2-4C37-B156-7DB9111D0027}"/>
              </a:ext>
            </a:extLst>
          </p:cNvPr>
          <p:cNvSpPr txBox="1"/>
          <p:nvPr/>
        </p:nvSpPr>
        <p:spPr>
          <a:xfrm>
            <a:off x="2531987" y="2074416"/>
            <a:ext cx="4249813" cy="369332"/>
          </a:xfrm>
          <a:prstGeom prst="rect">
            <a:avLst/>
          </a:prstGeom>
          <a:noFill/>
        </p:spPr>
        <p:txBody>
          <a:bodyPr wrap="square" rtlCol="0">
            <a:spAutoFit/>
          </a:bodyPr>
          <a:lstStyle/>
          <a:p>
            <a:r>
              <a:rPr lang="en-US" dirty="0">
                <a:solidFill>
                  <a:srgbClr val="419ED7"/>
                </a:solidFill>
                <a:latin typeface="Source Sans Pro Black" panose="020B0803030403020204" pitchFamily="34" charset="0"/>
                <a:ea typeface="Source Sans Pro Black" panose="020B0803030403020204" pitchFamily="34" charset="0"/>
              </a:rPr>
              <a:t>and thank you – for hearing me out</a:t>
            </a:r>
          </a:p>
        </p:txBody>
      </p:sp>
      <p:sp>
        <p:nvSpPr>
          <p:cNvPr id="9" name="Oval 6">
            <a:extLst>
              <a:ext uri="{FF2B5EF4-FFF2-40B4-BE49-F238E27FC236}">
                <a16:creationId xmlns:a16="http://schemas.microsoft.com/office/drawing/2014/main" id="{61FF7036-75A3-4BF5-BDB6-0F437D9D3C04}"/>
              </a:ext>
            </a:extLst>
          </p:cNvPr>
          <p:cNvSpPr/>
          <p:nvPr/>
        </p:nvSpPr>
        <p:spPr>
          <a:xfrm>
            <a:off x="-5000875" y="4599494"/>
            <a:ext cx="9268075" cy="5538858"/>
          </a:xfrm>
          <a:custGeom>
            <a:avLst/>
            <a:gdLst>
              <a:gd name="connsiteX0" fmla="*/ 0 w 2895600"/>
              <a:gd name="connsiteY0" fmla="*/ 1104900 h 2209800"/>
              <a:gd name="connsiteX1" fmla="*/ 1447800 w 2895600"/>
              <a:gd name="connsiteY1" fmla="*/ 0 h 2209800"/>
              <a:gd name="connsiteX2" fmla="*/ 2895600 w 2895600"/>
              <a:gd name="connsiteY2" fmla="*/ 1104900 h 2209800"/>
              <a:gd name="connsiteX3" fmla="*/ 1447800 w 2895600"/>
              <a:gd name="connsiteY3" fmla="*/ 2209800 h 2209800"/>
              <a:gd name="connsiteX4" fmla="*/ 0 w 2895600"/>
              <a:gd name="connsiteY4" fmla="*/ 1104900 h 2209800"/>
              <a:gd name="connsiteX0" fmla="*/ 428296 w 3323896"/>
              <a:gd name="connsiteY0" fmla="*/ 3165928 h 4270828"/>
              <a:gd name="connsiteX1" fmla="*/ 410153 w 3323896"/>
              <a:gd name="connsiteY1" fmla="*/ 0 h 4270828"/>
              <a:gd name="connsiteX2" fmla="*/ 3323896 w 3323896"/>
              <a:gd name="connsiteY2" fmla="*/ 3165928 h 4270828"/>
              <a:gd name="connsiteX3" fmla="*/ 1876096 w 3323896"/>
              <a:gd name="connsiteY3" fmla="*/ 4270828 h 4270828"/>
              <a:gd name="connsiteX4" fmla="*/ 428296 w 3323896"/>
              <a:gd name="connsiteY4" fmla="*/ 3165928 h 4270828"/>
              <a:gd name="connsiteX0" fmla="*/ 428296 w 3323896"/>
              <a:gd name="connsiteY0" fmla="*/ 3165928 h 4270828"/>
              <a:gd name="connsiteX1" fmla="*/ 410153 w 3323896"/>
              <a:gd name="connsiteY1" fmla="*/ 0 h 4270828"/>
              <a:gd name="connsiteX2" fmla="*/ 3323896 w 3323896"/>
              <a:gd name="connsiteY2" fmla="*/ 3165928 h 4270828"/>
              <a:gd name="connsiteX3" fmla="*/ 1876096 w 3323896"/>
              <a:gd name="connsiteY3" fmla="*/ 4270828 h 4270828"/>
              <a:gd name="connsiteX4" fmla="*/ 428296 w 3323896"/>
              <a:gd name="connsiteY4" fmla="*/ 3165928 h 4270828"/>
              <a:gd name="connsiteX0" fmla="*/ 428296 w 3363979"/>
              <a:gd name="connsiteY0" fmla="*/ 3553065 h 4657965"/>
              <a:gd name="connsiteX1" fmla="*/ 410153 w 3363979"/>
              <a:gd name="connsiteY1" fmla="*/ 387137 h 4657965"/>
              <a:gd name="connsiteX2" fmla="*/ 431925 w 3363979"/>
              <a:gd name="connsiteY2" fmla="*/ 402558 h 4657965"/>
              <a:gd name="connsiteX3" fmla="*/ 3323896 w 3363979"/>
              <a:gd name="connsiteY3" fmla="*/ 3553065 h 4657965"/>
              <a:gd name="connsiteX4" fmla="*/ 1876096 w 3363979"/>
              <a:gd name="connsiteY4" fmla="*/ 4657965 h 4657965"/>
              <a:gd name="connsiteX5" fmla="*/ 428296 w 3363979"/>
              <a:gd name="connsiteY5" fmla="*/ 3553065 h 4657965"/>
              <a:gd name="connsiteX0" fmla="*/ 166644 w 3102327"/>
              <a:gd name="connsiteY0" fmla="*/ 3379305 h 4484205"/>
              <a:gd name="connsiteX1" fmla="*/ 148501 w 3102327"/>
              <a:gd name="connsiteY1" fmla="*/ 213377 h 4484205"/>
              <a:gd name="connsiteX2" fmla="*/ 1218023 w 3102327"/>
              <a:gd name="connsiteY2" fmla="*/ 628848 h 4484205"/>
              <a:gd name="connsiteX3" fmla="*/ 3062244 w 3102327"/>
              <a:gd name="connsiteY3" fmla="*/ 3379305 h 4484205"/>
              <a:gd name="connsiteX4" fmla="*/ 1614444 w 3102327"/>
              <a:gd name="connsiteY4" fmla="*/ 4484205 h 4484205"/>
              <a:gd name="connsiteX5" fmla="*/ 166644 w 3102327"/>
              <a:gd name="connsiteY5" fmla="*/ 3379305 h 4484205"/>
              <a:gd name="connsiteX0" fmla="*/ 258803 w 3194486"/>
              <a:gd name="connsiteY0" fmla="*/ 3345343 h 4450243"/>
              <a:gd name="connsiteX1" fmla="*/ 240660 w 3194486"/>
              <a:gd name="connsiteY1" fmla="*/ 179415 h 4450243"/>
              <a:gd name="connsiteX2" fmla="*/ 2700832 w 3194486"/>
              <a:gd name="connsiteY2" fmla="*/ 709186 h 4450243"/>
              <a:gd name="connsiteX3" fmla="*/ 3154403 w 3194486"/>
              <a:gd name="connsiteY3" fmla="*/ 3345343 h 4450243"/>
              <a:gd name="connsiteX4" fmla="*/ 1706603 w 3194486"/>
              <a:gd name="connsiteY4" fmla="*/ 4450243 h 4450243"/>
              <a:gd name="connsiteX5" fmla="*/ 258803 w 3194486"/>
              <a:gd name="connsiteY5" fmla="*/ 3345343 h 4450243"/>
              <a:gd name="connsiteX0" fmla="*/ 258803 w 3194486"/>
              <a:gd name="connsiteY0" fmla="*/ 3379214 h 4484114"/>
              <a:gd name="connsiteX1" fmla="*/ 240660 w 3194486"/>
              <a:gd name="connsiteY1" fmla="*/ 213286 h 4484114"/>
              <a:gd name="connsiteX2" fmla="*/ 2700832 w 3194486"/>
              <a:gd name="connsiteY2" fmla="*/ 743057 h 4484114"/>
              <a:gd name="connsiteX3" fmla="*/ 3154403 w 3194486"/>
              <a:gd name="connsiteY3" fmla="*/ 3379214 h 4484114"/>
              <a:gd name="connsiteX4" fmla="*/ 1706603 w 3194486"/>
              <a:gd name="connsiteY4" fmla="*/ 4484114 h 4484114"/>
              <a:gd name="connsiteX5" fmla="*/ 258803 w 3194486"/>
              <a:gd name="connsiteY5" fmla="*/ 3379214 h 4484114"/>
              <a:gd name="connsiteX0" fmla="*/ 258803 w 3194486"/>
              <a:gd name="connsiteY0" fmla="*/ 3379214 h 4484114"/>
              <a:gd name="connsiteX1" fmla="*/ 240660 w 3194486"/>
              <a:gd name="connsiteY1" fmla="*/ 213286 h 4484114"/>
              <a:gd name="connsiteX2" fmla="*/ 2700832 w 3194486"/>
              <a:gd name="connsiteY2" fmla="*/ 743057 h 4484114"/>
              <a:gd name="connsiteX3" fmla="*/ 3154403 w 3194486"/>
              <a:gd name="connsiteY3" fmla="*/ 3379214 h 4484114"/>
              <a:gd name="connsiteX4" fmla="*/ 1706603 w 3194486"/>
              <a:gd name="connsiteY4" fmla="*/ 4484114 h 4484114"/>
              <a:gd name="connsiteX5" fmla="*/ 258803 w 3194486"/>
              <a:gd name="connsiteY5" fmla="*/ 3379214 h 4484114"/>
              <a:gd name="connsiteX0" fmla="*/ 250820 w 3186503"/>
              <a:gd name="connsiteY0" fmla="*/ 3412953 h 4517853"/>
              <a:gd name="connsiteX1" fmla="*/ 232677 w 3186503"/>
              <a:gd name="connsiteY1" fmla="*/ 247025 h 4517853"/>
              <a:gd name="connsiteX2" fmla="*/ 2578549 w 3186503"/>
              <a:gd name="connsiteY2" fmla="*/ 681546 h 4517853"/>
              <a:gd name="connsiteX3" fmla="*/ 3146420 w 3186503"/>
              <a:gd name="connsiteY3" fmla="*/ 3412953 h 4517853"/>
              <a:gd name="connsiteX4" fmla="*/ 1698620 w 3186503"/>
              <a:gd name="connsiteY4" fmla="*/ 4517853 h 4517853"/>
              <a:gd name="connsiteX5" fmla="*/ 250820 w 3186503"/>
              <a:gd name="connsiteY5" fmla="*/ 3412953 h 4517853"/>
              <a:gd name="connsiteX0" fmla="*/ 250820 w 3186503"/>
              <a:gd name="connsiteY0" fmla="*/ 3427998 h 4532898"/>
              <a:gd name="connsiteX1" fmla="*/ 232677 w 3186503"/>
              <a:gd name="connsiteY1" fmla="*/ 262070 h 4532898"/>
              <a:gd name="connsiteX2" fmla="*/ 2578549 w 3186503"/>
              <a:gd name="connsiteY2" fmla="*/ 696591 h 4532898"/>
              <a:gd name="connsiteX3" fmla="*/ 3146420 w 3186503"/>
              <a:gd name="connsiteY3" fmla="*/ 3427998 h 4532898"/>
              <a:gd name="connsiteX4" fmla="*/ 1698620 w 3186503"/>
              <a:gd name="connsiteY4" fmla="*/ 4532898 h 4532898"/>
              <a:gd name="connsiteX5" fmla="*/ 250820 w 3186503"/>
              <a:gd name="connsiteY5" fmla="*/ 3427998 h 4532898"/>
              <a:gd name="connsiteX0" fmla="*/ 250820 w 4990191"/>
              <a:gd name="connsiteY0" fmla="*/ 3427998 h 4597645"/>
              <a:gd name="connsiteX1" fmla="*/ 232677 w 4990191"/>
              <a:gd name="connsiteY1" fmla="*/ 262070 h 4597645"/>
              <a:gd name="connsiteX2" fmla="*/ 2578549 w 4990191"/>
              <a:gd name="connsiteY2" fmla="*/ 696591 h 4597645"/>
              <a:gd name="connsiteX3" fmla="*/ 4975220 w 4990191"/>
              <a:gd name="connsiteY3" fmla="*/ 1751598 h 4597645"/>
              <a:gd name="connsiteX4" fmla="*/ 1698620 w 4990191"/>
              <a:gd name="connsiteY4" fmla="*/ 4532898 h 4597645"/>
              <a:gd name="connsiteX5" fmla="*/ 250820 w 4990191"/>
              <a:gd name="connsiteY5" fmla="*/ 3427998 h 4597645"/>
              <a:gd name="connsiteX0" fmla="*/ 292449 w 5031820"/>
              <a:gd name="connsiteY0" fmla="*/ 4037850 h 5207497"/>
              <a:gd name="connsiteX1" fmla="*/ 274306 w 5031820"/>
              <a:gd name="connsiteY1" fmla="*/ 871922 h 5207497"/>
              <a:gd name="connsiteX2" fmla="*/ 3210728 w 5031820"/>
              <a:gd name="connsiteY2" fmla="*/ 334893 h 5207497"/>
              <a:gd name="connsiteX3" fmla="*/ 5016849 w 5031820"/>
              <a:gd name="connsiteY3" fmla="*/ 2361450 h 5207497"/>
              <a:gd name="connsiteX4" fmla="*/ 1740249 w 5031820"/>
              <a:gd name="connsiteY4" fmla="*/ 5142750 h 5207497"/>
              <a:gd name="connsiteX5" fmla="*/ 292449 w 5031820"/>
              <a:gd name="connsiteY5" fmla="*/ 4037850 h 5207497"/>
              <a:gd name="connsiteX0" fmla="*/ 292449 w 5031820"/>
              <a:gd name="connsiteY0" fmla="*/ 4004061 h 5173708"/>
              <a:gd name="connsiteX1" fmla="*/ 274306 w 5031820"/>
              <a:gd name="connsiteY1" fmla="*/ 838133 h 5173708"/>
              <a:gd name="connsiteX2" fmla="*/ 3210728 w 5031820"/>
              <a:gd name="connsiteY2" fmla="*/ 301104 h 5173708"/>
              <a:gd name="connsiteX3" fmla="*/ 5016849 w 5031820"/>
              <a:gd name="connsiteY3" fmla="*/ 2327661 h 5173708"/>
              <a:gd name="connsiteX4" fmla="*/ 1740249 w 5031820"/>
              <a:gd name="connsiteY4" fmla="*/ 5108961 h 5173708"/>
              <a:gd name="connsiteX5" fmla="*/ 292449 w 5031820"/>
              <a:gd name="connsiteY5" fmla="*/ 4004061 h 5173708"/>
              <a:gd name="connsiteX0" fmla="*/ 292449 w 5031820"/>
              <a:gd name="connsiteY0" fmla="*/ 4004061 h 5173708"/>
              <a:gd name="connsiteX1" fmla="*/ 274306 w 5031820"/>
              <a:gd name="connsiteY1" fmla="*/ 838133 h 5173708"/>
              <a:gd name="connsiteX2" fmla="*/ 3210728 w 5031820"/>
              <a:gd name="connsiteY2" fmla="*/ 301104 h 5173708"/>
              <a:gd name="connsiteX3" fmla="*/ 5016849 w 5031820"/>
              <a:gd name="connsiteY3" fmla="*/ 2327661 h 5173708"/>
              <a:gd name="connsiteX4" fmla="*/ 1740249 w 5031820"/>
              <a:gd name="connsiteY4" fmla="*/ 5108961 h 5173708"/>
              <a:gd name="connsiteX5" fmla="*/ 292449 w 5031820"/>
              <a:gd name="connsiteY5" fmla="*/ 4004061 h 5173708"/>
              <a:gd name="connsiteX0" fmla="*/ 292449 w 6608298"/>
              <a:gd name="connsiteY0" fmla="*/ 4004061 h 5242837"/>
              <a:gd name="connsiteX1" fmla="*/ 274306 w 6608298"/>
              <a:gd name="connsiteY1" fmla="*/ 838133 h 5242837"/>
              <a:gd name="connsiteX2" fmla="*/ 3210728 w 6608298"/>
              <a:gd name="connsiteY2" fmla="*/ 301104 h 5242837"/>
              <a:gd name="connsiteX3" fmla="*/ 6597999 w 6608298"/>
              <a:gd name="connsiteY3" fmla="*/ 1184661 h 5242837"/>
              <a:gd name="connsiteX4" fmla="*/ 1740249 w 6608298"/>
              <a:gd name="connsiteY4" fmla="*/ 5108961 h 5242837"/>
              <a:gd name="connsiteX5" fmla="*/ 292449 w 6608298"/>
              <a:gd name="connsiteY5" fmla="*/ 4004061 h 5242837"/>
              <a:gd name="connsiteX0" fmla="*/ 311493 w 6627342"/>
              <a:gd name="connsiteY0" fmla="*/ 4128482 h 5367258"/>
              <a:gd name="connsiteX1" fmla="*/ 293350 w 6627342"/>
              <a:gd name="connsiteY1" fmla="*/ 962554 h 5367258"/>
              <a:gd name="connsiteX2" fmla="*/ 3496472 w 6627342"/>
              <a:gd name="connsiteY2" fmla="*/ 273125 h 5367258"/>
              <a:gd name="connsiteX3" fmla="*/ 6617043 w 6627342"/>
              <a:gd name="connsiteY3" fmla="*/ 1309082 h 5367258"/>
              <a:gd name="connsiteX4" fmla="*/ 1759293 w 6627342"/>
              <a:gd name="connsiteY4" fmla="*/ 5233382 h 5367258"/>
              <a:gd name="connsiteX5" fmla="*/ 311493 w 6627342"/>
              <a:gd name="connsiteY5" fmla="*/ 4128482 h 5367258"/>
              <a:gd name="connsiteX0" fmla="*/ 311493 w 6627342"/>
              <a:gd name="connsiteY0" fmla="*/ 4136809 h 5375585"/>
              <a:gd name="connsiteX1" fmla="*/ 293350 w 6627342"/>
              <a:gd name="connsiteY1" fmla="*/ 970881 h 5375585"/>
              <a:gd name="connsiteX2" fmla="*/ 3496472 w 6627342"/>
              <a:gd name="connsiteY2" fmla="*/ 281452 h 5375585"/>
              <a:gd name="connsiteX3" fmla="*/ 6617043 w 6627342"/>
              <a:gd name="connsiteY3" fmla="*/ 1317409 h 5375585"/>
              <a:gd name="connsiteX4" fmla="*/ 1759293 w 6627342"/>
              <a:gd name="connsiteY4" fmla="*/ 5241709 h 5375585"/>
              <a:gd name="connsiteX5" fmla="*/ 311493 w 6627342"/>
              <a:gd name="connsiteY5" fmla="*/ 4136809 h 5375585"/>
              <a:gd name="connsiteX0" fmla="*/ 311493 w 6627342"/>
              <a:gd name="connsiteY0" fmla="*/ 4136809 h 5375585"/>
              <a:gd name="connsiteX1" fmla="*/ 293350 w 6627342"/>
              <a:gd name="connsiteY1" fmla="*/ 970881 h 5375585"/>
              <a:gd name="connsiteX2" fmla="*/ 3496472 w 6627342"/>
              <a:gd name="connsiteY2" fmla="*/ 281452 h 5375585"/>
              <a:gd name="connsiteX3" fmla="*/ 6617043 w 6627342"/>
              <a:gd name="connsiteY3" fmla="*/ 1317409 h 5375585"/>
              <a:gd name="connsiteX4" fmla="*/ 1759293 w 6627342"/>
              <a:gd name="connsiteY4" fmla="*/ 5241709 h 5375585"/>
              <a:gd name="connsiteX5" fmla="*/ 311493 w 6627342"/>
              <a:gd name="connsiteY5" fmla="*/ 4136809 h 5375585"/>
              <a:gd name="connsiteX0" fmla="*/ 311493 w 8379352"/>
              <a:gd name="connsiteY0" fmla="*/ 4136809 h 5397860"/>
              <a:gd name="connsiteX1" fmla="*/ 293350 w 8379352"/>
              <a:gd name="connsiteY1" fmla="*/ 970881 h 5397860"/>
              <a:gd name="connsiteX2" fmla="*/ 3496472 w 8379352"/>
              <a:gd name="connsiteY2" fmla="*/ 281452 h 5397860"/>
              <a:gd name="connsiteX3" fmla="*/ 8371703 w 8379352"/>
              <a:gd name="connsiteY3" fmla="*/ 971420 h 5397860"/>
              <a:gd name="connsiteX4" fmla="*/ 1759293 w 8379352"/>
              <a:gd name="connsiteY4" fmla="*/ 5241709 h 5397860"/>
              <a:gd name="connsiteX5" fmla="*/ 311493 w 8379352"/>
              <a:gd name="connsiteY5" fmla="*/ 4136809 h 5397860"/>
              <a:gd name="connsiteX0" fmla="*/ 717148 w 9214133"/>
              <a:gd name="connsiteY0" fmla="*/ 4136809 h 4194823"/>
              <a:gd name="connsiteX1" fmla="*/ 699005 w 9214133"/>
              <a:gd name="connsiteY1" fmla="*/ 970881 h 4194823"/>
              <a:gd name="connsiteX2" fmla="*/ 3902127 w 9214133"/>
              <a:gd name="connsiteY2" fmla="*/ 281452 h 4194823"/>
              <a:gd name="connsiteX3" fmla="*/ 8777358 w 9214133"/>
              <a:gd name="connsiteY3" fmla="*/ 971420 h 4194823"/>
              <a:gd name="connsiteX4" fmla="*/ 8442180 w 9214133"/>
              <a:gd name="connsiteY4" fmla="*/ 2869212 h 4194823"/>
              <a:gd name="connsiteX5" fmla="*/ 717148 w 9214133"/>
              <a:gd name="connsiteY5" fmla="*/ 4136809 h 4194823"/>
              <a:gd name="connsiteX0" fmla="*/ 717148 w 9131604"/>
              <a:gd name="connsiteY0" fmla="*/ 4136809 h 4194823"/>
              <a:gd name="connsiteX1" fmla="*/ 699005 w 9131604"/>
              <a:gd name="connsiteY1" fmla="*/ 970881 h 4194823"/>
              <a:gd name="connsiteX2" fmla="*/ 3902127 w 9131604"/>
              <a:gd name="connsiteY2" fmla="*/ 281452 h 4194823"/>
              <a:gd name="connsiteX3" fmla="*/ 8777358 w 9131604"/>
              <a:gd name="connsiteY3" fmla="*/ 971420 h 4194823"/>
              <a:gd name="connsiteX4" fmla="*/ 8442180 w 9131604"/>
              <a:gd name="connsiteY4" fmla="*/ 2869212 h 4194823"/>
              <a:gd name="connsiteX5" fmla="*/ 717148 w 9131604"/>
              <a:gd name="connsiteY5" fmla="*/ 4136809 h 4194823"/>
              <a:gd name="connsiteX0" fmla="*/ 717148 w 9131604"/>
              <a:gd name="connsiteY0" fmla="*/ 4136809 h 4194823"/>
              <a:gd name="connsiteX1" fmla="*/ 699005 w 9131604"/>
              <a:gd name="connsiteY1" fmla="*/ 970881 h 4194823"/>
              <a:gd name="connsiteX2" fmla="*/ 3902127 w 9131604"/>
              <a:gd name="connsiteY2" fmla="*/ 281452 h 4194823"/>
              <a:gd name="connsiteX3" fmla="*/ 8777358 w 9131604"/>
              <a:gd name="connsiteY3" fmla="*/ 971420 h 4194823"/>
              <a:gd name="connsiteX4" fmla="*/ 8442180 w 9131604"/>
              <a:gd name="connsiteY4" fmla="*/ 2869212 h 4194823"/>
              <a:gd name="connsiteX5" fmla="*/ 717148 w 9131604"/>
              <a:gd name="connsiteY5" fmla="*/ 4136809 h 4194823"/>
              <a:gd name="connsiteX0" fmla="*/ 717148 w 9131604"/>
              <a:gd name="connsiteY0" fmla="*/ 4136809 h 4194823"/>
              <a:gd name="connsiteX1" fmla="*/ 699005 w 9131604"/>
              <a:gd name="connsiteY1" fmla="*/ 970881 h 4194823"/>
              <a:gd name="connsiteX2" fmla="*/ 3902127 w 9131604"/>
              <a:gd name="connsiteY2" fmla="*/ 281452 h 4194823"/>
              <a:gd name="connsiteX3" fmla="*/ 8777358 w 9131604"/>
              <a:gd name="connsiteY3" fmla="*/ 971420 h 4194823"/>
              <a:gd name="connsiteX4" fmla="*/ 8442180 w 9131604"/>
              <a:gd name="connsiteY4" fmla="*/ 2869212 h 4194823"/>
              <a:gd name="connsiteX5" fmla="*/ 717148 w 9131604"/>
              <a:gd name="connsiteY5" fmla="*/ 4136809 h 4194823"/>
              <a:gd name="connsiteX0" fmla="*/ 717148 w 9427333"/>
              <a:gd name="connsiteY0" fmla="*/ 4136809 h 4194823"/>
              <a:gd name="connsiteX1" fmla="*/ 699005 w 9427333"/>
              <a:gd name="connsiteY1" fmla="*/ 970881 h 4194823"/>
              <a:gd name="connsiteX2" fmla="*/ 3902127 w 9427333"/>
              <a:gd name="connsiteY2" fmla="*/ 281452 h 4194823"/>
              <a:gd name="connsiteX3" fmla="*/ 8777358 w 9427333"/>
              <a:gd name="connsiteY3" fmla="*/ 971420 h 4194823"/>
              <a:gd name="connsiteX4" fmla="*/ 8442180 w 9427333"/>
              <a:gd name="connsiteY4" fmla="*/ 2869212 h 4194823"/>
              <a:gd name="connsiteX5" fmla="*/ 717148 w 9427333"/>
              <a:gd name="connsiteY5" fmla="*/ 4136809 h 4194823"/>
              <a:gd name="connsiteX0" fmla="*/ 720674 w 9454619"/>
              <a:gd name="connsiteY0" fmla="*/ 4136809 h 4380220"/>
              <a:gd name="connsiteX1" fmla="*/ 702531 w 9454619"/>
              <a:gd name="connsiteY1" fmla="*/ 970881 h 4380220"/>
              <a:gd name="connsiteX2" fmla="*/ 3905653 w 9454619"/>
              <a:gd name="connsiteY2" fmla="*/ 281452 h 4380220"/>
              <a:gd name="connsiteX3" fmla="*/ 8780884 w 9454619"/>
              <a:gd name="connsiteY3" fmla="*/ 971420 h 4380220"/>
              <a:gd name="connsiteX4" fmla="*/ 8495134 w 9454619"/>
              <a:gd name="connsiteY4" fmla="*/ 3808325 h 4380220"/>
              <a:gd name="connsiteX5" fmla="*/ 720674 w 9454619"/>
              <a:gd name="connsiteY5" fmla="*/ 4136809 h 4380220"/>
              <a:gd name="connsiteX0" fmla="*/ 720674 w 9030577"/>
              <a:gd name="connsiteY0" fmla="*/ 4136809 h 4355309"/>
              <a:gd name="connsiteX1" fmla="*/ 702531 w 9030577"/>
              <a:gd name="connsiteY1" fmla="*/ 970881 h 4355309"/>
              <a:gd name="connsiteX2" fmla="*/ 3905653 w 9030577"/>
              <a:gd name="connsiteY2" fmla="*/ 281452 h 4355309"/>
              <a:gd name="connsiteX3" fmla="*/ 7817057 w 9030577"/>
              <a:gd name="connsiteY3" fmla="*/ 1613972 h 4355309"/>
              <a:gd name="connsiteX4" fmla="*/ 8495134 w 9030577"/>
              <a:gd name="connsiteY4" fmla="*/ 3808325 h 4355309"/>
              <a:gd name="connsiteX5" fmla="*/ 720674 w 9030577"/>
              <a:gd name="connsiteY5" fmla="*/ 4136809 h 4355309"/>
              <a:gd name="connsiteX0" fmla="*/ 720674 w 9030577"/>
              <a:gd name="connsiteY0" fmla="*/ 4136809 h 4355309"/>
              <a:gd name="connsiteX1" fmla="*/ 702531 w 9030577"/>
              <a:gd name="connsiteY1" fmla="*/ 970881 h 4355309"/>
              <a:gd name="connsiteX2" fmla="*/ 3905653 w 9030577"/>
              <a:gd name="connsiteY2" fmla="*/ 281452 h 4355309"/>
              <a:gd name="connsiteX3" fmla="*/ 7817057 w 9030577"/>
              <a:gd name="connsiteY3" fmla="*/ 1613972 h 4355309"/>
              <a:gd name="connsiteX4" fmla="*/ 8495134 w 9030577"/>
              <a:gd name="connsiteY4" fmla="*/ 3808325 h 4355309"/>
              <a:gd name="connsiteX5" fmla="*/ 720674 w 9030577"/>
              <a:gd name="connsiteY5" fmla="*/ 4136809 h 4355309"/>
              <a:gd name="connsiteX0" fmla="*/ 720674 w 9061276"/>
              <a:gd name="connsiteY0" fmla="*/ 4136809 h 4298096"/>
              <a:gd name="connsiteX1" fmla="*/ 702531 w 9061276"/>
              <a:gd name="connsiteY1" fmla="*/ 970881 h 4298096"/>
              <a:gd name="connsiteX2" fmla="*/ 3905653 w 9061276"/>
              <a:gd name="connsiteY2" fmla="*/ 281452 h 4298096"/>
              <a:gd name="connsiteX3" fmla="*/ 7817057 w 9061276"/>
              <a:gd name="connsiteY3" fmla="*/ 1613972 h 4298096"/>
              <a:gd name="connsiteX4" fmla="*/ 8495134 w 9061276"/>
              <a:gd name="connsiteY4" fmla="*/ 3808325 h 4298096"/>
              <a:gd name="connsiteX5" fmla="*/ 8447903 w 9061276"/>
              <a:gd name="connsiteY5" fmla="*/ 3831916 h 4298096"/>
              <a:gd name="connsiteX6" fmla="*/ 720674 w 9061276"/>
              <a:gd name="connsiteY6" fmla="*/ 4136809 h 4298096"/>
              <a:gd name="connsiteX0" fmla="*/ 657649 w 8477904"/>
              <a:gd name="connsiteY0" fmla="*/ 4136809 h 4425041"/>
              <a:gd name="connsiteX1" fmla="*/ 639506 w 8477904"/>
              <a:gd name="connsiteY1" fmla="*/ 970881 h 4425041"/>
              <a:gd name="connsiteX2" fmla="*/ 3842628 w 8477904"/>
              <a:gd name="connsiteY2" fmla="*/ 281452 h 4425041"/>
              <a:gd name="connsiteX3" fmla="*/ 7754032 w 8477904"/>
              <a:gd name="connsiteY3" fmla="*/ 1613972 h 4425041"/>
              <a:gd name="connsiteX4" fmla="*/ 8432109 w 8477904"/>
              <a:gd name="connsiteY4" fmla="*/ 3808325 h 4425041"/>
              <a:gd name="connsiteX5" fmla="*/ 7544618 w 8477904"/>
              <a:gd name="connsiteY5" fmla="*/ 4425041 h 4425041"/>
              <a:gd name="connsiteX6" fmla="*/ 657649 w 8477904"/>
              <a:gd name="connsiteY6" fmla="*/ 4136809 h 4425041"/>
              <a:gd name="connsiteX0" fmla="*/ 614209 w 8460599"/>
              <a:gd name="connsiteY0" fmla="*/ 4136809 h 5166446"/>
              <a:gd name="connsiteX1" fmla="*/ 596066 w 8460599"/>
              <a:gd name="connsiteY1" fmla="*/ 970881 h 5166446"/>
              <a:gd name="connsiteX2" fmla="*/ 3799188 w 8460599"/>
              <a:gd name="connsiteY2" fmla="*/ 281452 h 5166446"/>
              <a:gd name="connsiteX3" fmla="*/ 7710592 w 8460599"/>
              <a:gd name="connsiteY3" fmla="*/ 1613972 h 5166446"/>
              <a:gd name="connsiteX4" fmla="*/ 8388669 w 8460599"/>
              <a:gd name="connsiteY4" fmla="*/ 3808325 h 5166446"/>
              <a:gd name="connsiteX5" fmla="*/ 6883340 w 8460599"/>
              <a:gd name="connsiteY5" fmla="*/ 5166446 h 5166446"/>
              <a:gd name="connsiteX6" fmla="*/ 614209 w 8460599"/>
              <a:gd name="connsiteY6" fmla="*/ 4136809 h 5166446"/>
              <a:gd name="connsiteX0" fmla="*/ 467853 w 8472919"/>
              <a:gd name="connsiteY0" fmla="*/ 4136809 h 5759570"/>
              <a:gd name="connsiteX1" fmla="*/ 449710 w 8472919"/>
              <a:gd name="connsiteY1" fmla="*/ 970881 h 5759570"/>
              <a:gd name="connsiteX2" fmla="*/ 3652832 w 8472919"/>
              <a:gd name="connsiteY2" fmla="*/ 281452 h 5759570"/>
              <a:gd name="connsiteX3" fmla="*/ 7564236 w 8472919"/>
              <a:gd name="connsiteY3" fmla="*/ 1613972 h 5759570"/>
              <a:gd name="connsiteX4" fmla="*/ 8242313 w 8472919"/>
              <a:gd name="connsiteY4" fmla="*/ 3808325 h 5759570"/>
              <a:gd name="connsiteX5" fmla="*/ 4586909 w 8472919"/>
              <a:gd name="connsiteY5" fmla="*/ 5759570 h 5759570"/>
              <a:gd name="connsiteX6" fmla="*/ 467853 w 8472919"/>
              <a:gd name="connsiteY6" fmla="*/ 4136809 h 5759570"/>
              <a:gd name="connsiteX0" fmla="*/ 720674 w 8725740"/>
              <a:gd name="connsiteY0" fmla="*/ 4136809 h 4355309"/>
              <a:gd name="connsiteX1" fmla="*/ 702531 w 8725740"/>
              <a:gd name="connsiteY1" fmla="*/ 970881 h 4355309"/>
              <a:gd name="connsiteX2" fmla="*/ 3905653 w 8725740"/>
              <a:gd name="connsiteY2" fmla="*/ 281452 h 4355309"/>
              <a:gd name="connsiteX3" fmla="*/ 7817057 w 8725740"/>
              <a:gd name="connsiteY3" fmla="*/ 1613972 h 4355309"/>
              <a:gd name="connsiteX4" fmla="*/ 8495134 w 8725740"/>
              <a:gd name="connsiteY4" fmla="*/ 3808325 h 4355309"/>
              <a:gd name="connsiteX5" fmla="*/ 720674 w 8725740"/>
              <a:gd name="connsiteY5" fmla="*/ 4136809 h 4355309"/>
              <a:gd name="connsiteX0" fmla="*/ 720674 w 9005004"/>
              <a:gd name="connsiteY0" fmla="*/ 4136809 h 4290072"/>
              <a:gd name="connsiteX1" fmla="*/ 702531 w 9005004"/>
              <a:gd name="connsiteY1" fmla="*/ 970881 h 4290072"/>
              <a:gd name="connsiteX2" fmla="*/ 3905653 w 9005004"/>
              <a:gd name="connsiteY2" fmla="*/ 281452 h 4290072"/>
              <a:gd name="connsiteX3" fmla="*/ 7817057 w 9005004"/>
              <a:gd name="connsiteY3" fmla="*/ 1613972 h 4290072"/>
              <a:gd name="connsiteX4" fmla="*/ 8495134 w 9005004"/>
              <a:gd name="connsiteY4" fmla="*/ 3808325 h 4290072"/>
              <a:gd name="connsiteX5" fmla="*/ 8372167 w 9005004"/>
              <a:gd name="connsiteY5" fmla="*/ 3794447 h 4290072"/>
              <a:gd name="connsiteX6" fmla="*/ 720674 w 9005004"/>
              <a:gd name="connsiteY6" fmla="*/ 4136809 h 4290072"/>
              <a:gd name="connsiteX0" fmla="*/ 644995 w 8459234"/>
              <a:gd name="connsiteY0" fmla="*/ 4136809 h 4982207"/>
              <a:gd name="connsiteX1" fmla="*/ 626852 w 8459234"/>
              <a:gd name="connsiteY1" fmla="*/ 970881 h 4982207"/>
              <a:gd name="connsiteX2" fmla="*/ 3829974 w 8459234"/>
              <a:gd name="connsiteY2" fmla="*/ 281452 h 4982207"/>
              <a:gd name="connsiteX3" fmla="*/ 7741378 w 8459234"/>
              <a:gd name="connsiteY3" fmla="*/ 1613972 h 4982207"/>
              <a:gd name="connsiteX4" fmla="*/ 8419455 w 8459234"/>
              <a:gd name="connsiteY4" fmla="*/ 3808325 h 4982207"/>
              <a:gd name="connsiteX5" fmla="*/ 7352592 w 8459234"/>
              <a:gd name="connsiteY5" fmla="*/ 4974318 h 4982207"/>
              <a:gd name="connsiteX6" fmla="*/ 644995 w 8459234"/>
              <a:gd name="connsiteY6" fmla="*/ 4136809 h 4982207"/>
              <a:gd name="connsiteX0" fmla="*/ 572899 w 8463022"/>
              <a:gd name="connsiteY0" fmla="*/ 4136809 h 5773139"/>
              <a:gd name="connsiteX1" fmla="*/ 554756 w 8463022"/>
              <a:gd name="connsiteY1" fmla="*/ 970881 h 5773139"/>
              <a:gd name="connsiteX2" fmla="*/ 3757878 w 8463022"/>
              <a:gd name="connsiteY2" fmla="*/ 281452 h 5773139"/>
              <a:gd name="connsiteX3" fmla="*/ 7669282 w 8463022"/>
              <a:gd name="connsiteY3" fmla="*/ 1613972 h 5773139"/>
              <a:gd name="connsiteX4" fmla="*/ 8347359 w 8463022"/>
              <a:gd name="connsiteY4" fmla="*/ 3808325 h 5773139"/>
              <a:gd name="connsiteX5" fmla="*/ 6248109 w 8463022"/>
              <a:gd name="connsiteY5" fmla="*/ 5770731 h 5773139"/>
              <a:gd name="connsiteX6" fmla="*/ 572899 w 8463022"/>
              <a:gd name="connsiteY6" fmla="*/ 4136809 h 5773139"/>
              <a:gd name="connsiteX0" fmla="*/ 572899 w 8463022"/>
              <a:gd name="connsiteY0" fmla="*/ 4136809 h 5773139"/>
              <a:gd name="connsiteX1" fmla="*/ 554756 w 8463022"/>
              <a:gd name="connsiteY1" fmla="*/ 970881 h 5773139"/>
              <a:gd name="connsiteX2" fmla="*/ 3757878 w 8463022"/>
              <a:gd name="connsiteY2" fmla="*/ 281452 h 5773139"/>
              <a:gd name="connsiteX3" fmla="*/ 7669282 w 8463022"/>
              <a:gd name="connsiteY3" fmla="*/ 1613972 h 5773139"/>
              <a:gd name="connsiteX4" fmla="*/ 8347359 w 8463022"/>
              <a:gd name="connsiteY4" fmla="*/ 3808325 h 5773139"/>
              <a:gd name="connsiteX5" fmla="*/ 6248109 w 8463022"/>
              <a:gd name="connsiteY5" fmla="*/ 5770731 h 5773139"/>
              <a:gd name="connsiteX6" fmla="*/ 572899 w 8463022"/>
              <a:gd name="connsiteY6" fmla="*/ 4136809 h 5773139"/>
              <a:gd name="connsiteX0" fmla="*/ 572899 w 8463022"/>
              <a:gd name="connsiteY0" fmla="*/ 4136809 h 5773139"/>
              <a:gd name="connsiteX1" fmla="*/ 554756 w 8463022"/>
              <a:gd name="connsiteY1" fmla="*/ 970881 h 5773139"/>
              <a:gd name="connsiteX2" fmla="*/ 3757878 w 8463022"/>
              <a:gd name="connsiteY2" fmla="*/ 281452 h 5773139"/>
              <a:gd name="connsiteX3" fmla="*/ 7669282 w 8463022"/>
              <a:gd name="connsiteY3" fmla="*/ 1613972 h 5773139"/>
              <a:gd name="connsiteX4" fmla="*/ 8347359 w 8463022"/>
              <a:gd name="connsiteY4" fmla="*/ 3808325 h 5773139"/>
              <a:gd name="connsiteX5" fmla="*/ 6248109 w 8463022"/>
              <a:gd name="connsiteY5" fmla="*/ 5770731 h 5773139"/>
              <a:gd name="connsiteX6" fmla="*/ 572899 w 8463022"/>
              <a:gd name="connsiteY6" fmla="*/ 4136809 h 5773139"/>
              <a:gd name="connsiteX0" fmla="*/ 420568 w 8871129"/>
              <a:gd name="connsiteY0" fmla="*/ 5323744 h 5891847"/>
              <a:gd name="connsiteX1" fmla="*/ 962863 w 8871129"/>
              <a:gd name="connsiteY1" fmla="*/ 1007442 h 5891847"/>
              <a:gd name="connsiteX2" fmla="*/ 4165985 w 8871129"/>
              <a:gd name="connsiteY2" fmla="*/ 318013 h 5891847"/>
              <a:gd name="connsiteX3" fmla="*/ 8077389 w 8871129"/>
              <a:gd name="connsiteY3" fmla="*/ 1650533 h 5891847"/>
              <a:gd name="connsiteX4" fmla="*/ 8755466 w 8871129"/>
              <a:gd name="connsiteY4" fmla="*/ 3844886 h 5891847"/>
              <a:gd name="connsiteX5" fmla="*/ 6656216 w 8871129"/>
              <a:gd name="connsiteY5" fmla="*/ 5807292 h 5891847"/>
              <a:gd name="connsiteX6" fmla="*/ 420568 w 8871129"/>
              <a:gd name="connsiteY6" fmla="*/ 5323744 h 5891847"/>
              <a:gd name="connsiteX0" fmla="*/ 469912 w 8920473"/>
              <a:gd name="connsiteY0" fmla="*/ 5321075 h 5889178"/>
              <a:gd name="connsiteX1" fmla="*/ 506544 w 8920473"/>
              <a:gd name="connsiteY1" fmla="*/ 5243289 h 5889178"/>
              <a:gd name="connsiteX2" fmla="*/ 1012207 w 8920473"/>
              <a:gd name="connsiteY2" fmla="*/ 1004773 h 5889178"/>
              <a:gd name="connsiteX3" fmla="*/ 4215329 w 8920473"/>
              <a:gd name="connsiteY3" fmla="*/ 315344 h 5889178"/>
              <a:gd name="connsiteX4" fmla="*/ 8126733 w 8920473"/>
              <a:gd name="connsiteY4" fmla="*/ 1647864 h 5889178"/>
              <a:gd name="connsiteX5" fmla="*/ 8804810 w 8920473"/>
              <a:gd name="connsiteY5" fmla="*/ 3842217 h 5889178"/>
              <a:gd name="connsiteX6" fmla="*/ 6705560 w 8920473"/>
              <a:gd name="connsiteY6" fmla="*/ 5804623 h 5889178"/>
              <a:gd name="connsiteX7" fmla="*/ 469912 w 8920473"/>
              <a:gd name="connsiteY7" fmla="*/ 5321075 h 5889178"/>
              <a:gd name="connsiteX0" fmla="*/ 766523 w 9217084"/>
              <a:gd name="connsiteY0" fmla="*/ 5275599 h 5768199"/>
              <a:gd name="connsiteX1" fmla="*/ 160604 w 9217084"/>
              <a:gd name="connsiteY1" fmla="*/ 3715002 h 5768199"/>
              <a:gd name="connsiteX2" fmla="*/ 1308818 w 9217084"/>
              <a:gd name="connsiteY2" fmla="*/ 959297 h 5768199"/>
              <a:gd name="connsiteX3" fmla="*/ 4511940 w 9217084"/>
              <a:gd name="connsiteY3" fmla="*/ 269868 h 5768199"/>
              <a:gd name="connsiteX4" fmla="*/ 8423344 w 9217084"/>
              <a:gd name="connsiteY4" fmla="*/ 1602388 h 5768199"/>
              <a:gd name="connsiteX5" fmla="*/ 9101421 w 9217084"/>
              <a:gd name="connsiteY5" fmla="*/ 3796741 h 5768199"/>
              <a:gd name="connsiteX6" fmla="*/ 7002171 w 9217084"/>
              <a:gd name="connsiteY6" fmla="*/ 5759147 h 5768199"/>
              <a:gd name="connsiteX7" fmla="*/ 766523 w 9217084"/>
              <a:gd name="connsiteY7" fmla="*/ 5275599 h 5768199"/>
              <a:gd name="connsiteX0" fmla="*/ 1274010 w 9724571"/>
              <a:gd name="connsiteY0" fmla="*/ 5228016 h 5761720"/>
              <a:gd name="connsiteX1" fmla="*/ 25540 w 9724571"/>
              <a:gd name="connsiteY1" fmla="*/ 1640911 h 5761720"/>
              <a:gd name="connsiteX2" fmla="*/ 1816305 w 9724571"/>
              <a:gd name="connsiteY2" fmla="*/ 911714 h 5761720"/>
              <a:gd name="connsiteX3" fmla="*/ 5019427 w 9724571"/>
              <a:gd name="connsiteY3" fmla="*/ 222285 h 5761720"/>
              <a:gd name="connsiteX4" fmla="*/ 8930831 w 9724571"/>
              <a:gd name="connsiteY4" fmla="*/ 1554805 h 5761720"/>
              <a:gd name="connsiteX5" fmla="*/ 9608908 w 9724571"/>
              <a:gd name="connsiteY5" fmla="*/ 3749158 h 5761720"/>
              <a:gd name="connsiteX6" fmla="*/ 7509658 w 9724571"/>
              <a:gd name="connsiteY6" fmla="*/ 5711564 h 5761720"/>
              <a:gd name="connsiteX7" fmla="*/ 1274010 w 9724571"/>
              <a:gd name="connsiteY7" fmla="*/ 5228016 h 5761720"/>
              <a:gd name="connsiteX0" fmla="*/ 1274010 w 9724571"/>
              <a:gd name="connsiteY0" fmla="*/ 5228016 h 5761720"/>
              <a:gd name="connsiteX1" fmla="*/ 25540 w 9724571"/>
              <a:gd name="connsiteY1" fmla="*/ 1640911 h 5761720"/>
              <a:gd name="connsiteX2" fmla="*/ 1816305 w 9724571"/>
              <a:gd name="connsiteY2" fmla="*/ 911714 h 5761720"/>
              <a:gd name="connsiteX3" fmla="*/ 5019427 w 9724571"/>
              <a:gd name="connsiteY3" fmla="*/ 222285 h 5761720"/>
              <a:gd name="connsiteX4" fmla="*/ 8930831 w 9724571"/>
              <a:gd name="connsiteY4" fmla="*/ 1554805 h 5761720"/>
              <a:gd name="connsiteX5" fmla="*/ 9608908 w 9724571"/>
              <a:gd name="connsiteY5" fmla="*/ 3749158 h 5761720"/>
              <a:gd name="connsiteX6" fmla="*/ 7509658 w 9724571"/>
              <a:gd name="connsiteY6" fmla="*/ 5711564 h 5761720"/>
              <a:gd name="connsiteX7" fmla="*/ 1274010 w 9724571"/>
              <a:gd name="connsiteY7" fmla="*/ 5228016 h 5761720"/>
              <a:gd name="connsiteX0" fmla="*/ 813304 w 9263865"/>
              <a:gd name="connsiteY0" fmla="*/ 5235118 h 5755810"/>
              <a:gd name="connsiteX1" fmla="*/ 133245 w 9263865"/>
              <a:gd name="connsiteY1" fmla="*/ 1994002 h 5755810"/>
              <a:gd name="connsiteX2" fmla="*/ 1355599 w 9263865"/>
              <a:gd name="connsiteY2" fmla="*/ 918816 h 5755810"/>
              <a:gd name="connsiteX3" fmla="*/ 4558721 w 9263865"/>
              <a:gd name="connsiteY3" fmla="*/ 229387 h 5755810"/>
              <a:gd name="connsiteX4" fmla="*/ 8470125 w 9263865"/>
              <a:gd name="connsiteY4" fmla="*/ 1561907 h 5755810"/>
              <a:gd name="connsiteX5" fmla="*/ 9148202 w 9263865"/>
              <a:gd name="connsiteY5" fmla="*/ 3756260 h 5755810"/>
              <a:gd name="connsiteX6" fmla="*/ 7048952 w 9263865"/>
              <a:gd name="connsiteY6" fmla="*/ 5718666 h 5755810"/>
              <a:gd name="connsiteX7" fmla="*/ 813304 w 9263865"/>
              <a:gd name="connsiteY7" fmla="*/ 5235118 h 5755810"/>
              <a:gd name="connsiteX0" fmla="*/ 813304 w 9263865"/>
              <a:gd name="connsiteY0" fmla="*/ 5235118 h 5755810"/>
              <a:gd name="connsiteX1" fmla="*/ 133245 w 9263865"/>
              <a:gd name="connsiteY1" fmla="*/ 1994002 h 5755810"/>
              <a:gd name="connsiteX2" fmla="*/ 1355599 w 9263865"/>
              <a:gd name="connsiteY2" fmla="*/ 918816 h 5755810"/>
              <a:gd name="connsiteX3" fmla="*/ 4558721 w 9263865"/>
              <a:gd name="connsiteY3" fmla="*/ 229387 h 5755810"/>
              <a:gd name="connsiteX4" fmla="*/ 8470125 w 9263865"/>
              <a:gd name="connsiteY4" fmla="*/ 1561907 h 5755810"/>
              <a:gd name="connsiteX5" fmla="*/ 9148202 w 9263865"/>
              <a:gd name="connsiteY5" fmla="*/ 3756260 h 5755810"/>
              <a:gd name="connsiteX6" fmla="*/ 7048952 w 9263865"/>
              <a:gd name="connsiteY6" fmla="*/ 5718666 h 5755810"/>
              <a:gd name="connsiteX7" fmla="*/ 813304 w 9263865"/>
              <a:gd name="connsiteY7" fmla="*/ 5235118 h 5755810"/>
              <a:gd name="connsiteX0" fmla="*/ 813304 w 9263865"/>
              <a:gd name="connsiteY0" fmla="*/ 5306562 h 5827254"/>
              <a:gd name="connsiteX1" fmla="*/ 133245 w 9263865"/>
              <a:gd name="connsiteY1" fmla="*/ 2065446 h 5827254"/>
              <a:gd name="connsiteX2" fmla="*/ 1726301 w 9263865"/>
              <a:gd name="connsiteY2" fmla="*/ 594844 h 5827254"/>
              <a:gd name="connsiteX3" fmla="*/ 4558721 w 9263865"/>
              <a:gd name="connsiteY3" fmla="*/ 300831 h 5827254"/>
              <a:gd name="connsiteX4" fmla="*/ 8470125 w 9263865"/>
              <a:gd name="connsiteY4" fmla="*/ 1633351 h 5827254"/>
              <a:gd name="connsiteX5" fmla="*/ 9148202 w 9263865"/>
              <a:gd name="connsiteY5" fmla="*/ 3827704 h 5827254"/>
              <a:gd name="connsiteX6" fmla="*/ 7048952 w 9263865"/>
              <a:gd name="connsiteY6" fmla="*/ 5790110 h 5827254"/>
              <a:gd name="connsiteX7" fmla="*/ 813304 w 9263865"/>
              <a:gd name="connsiteY7" fmla="*/ 5306562 h 5827254"/>
              <a:gd name="connsiteX0" fmla="*/ 794124 w 9272036"/>
              <a:gd name="connsiteY0" fmla="*/ 5306562 h 5625830"/>
              <a:gd name="connsiteX1" fmla="*/ 114065 w 9272036"/>
              <a:gd name="connsiteY1" fmla="*/ 2065446 h 5625830"/>
              <a:gd name="connsiteX2" fmla="*/ 1707121 w 9272036"/>
              <a:gd name="connsiteY2" fmla="*/ 594844 h 5625830"/>
              <a:gd name="connsiteX3" fmla="*/ 4539541 w 9272036"/>
              <a:gd name="connsiteY3" fmla="*/ 300831 h 5625830"/>
              <a:gd name="connsiteX4" fmla="*/ 8450945 w 9272036"/>
              <a:gd name="connsiteY4" fmla="*/ 1633351 h 5625830"/>
              <a:gd name="connsiteX5" fmla="*/ 9129022 w 9272036"/>
              <a:gd name="connsiteY5" fmla="*/ 3827704 h 5625830"/>
              <a:gd name="connsiteX6" fmla="*/ 6659069 w 9272036"/>
              <a:gd name="connsiteY6" fmla="*/ 5468834 h 5625830"/>
              <a:gd name="connsiteX7" fmla="*/ 794124 w 9272036"/>
              <a:gd name="connsiteY7" fmla="*/ 5306562 h 5625830"/>
              <a:gd name="connsiteX0" fmla="*/ 802930 w 9268075"/>
              <a:gd name="connsiteY0" fmla="*/ 5306562 h 5538858"/>
              <a:gd name="connsiteX1" fmla="*/ 122871 w 9268075"/>
              <a:gd name="connsiteY1" fmla="*/ 2065446 h 5538858"/>
              <a:gd name="connsiteX2" fmla="*/ 1715927 w 9268075"/>
              <a:gd name="connsiteY2" fmla="*/ 594844 h 5538858"/>
              <a:gd name="connsiteX3" fmla="*/ 4548347 w 9268075"/>
              <a:gd name="connsiteY3" fmla="*/ 300831 h 5538858"/>
              <a:gd name="connsiteX4" fmla="*/ 8459751 w 9268075"/>
              <a:gd name="connsiteY4" fmla="*/ 1633351 h 5538858"/>
              <a:gd name="connsiteX5" fmla="*/ 9137828 w 9268075"/>
              <a:gd name="connsiteY5" fmla="*/ 3827704 h 5538858"/>
              <a:gd name="connsiteX6" fmla="*/ 6840869 w 9268075"/>
              <a:gd name="connsiteY6" fmla="*/ 5246413 h 5538858"/>
              <a:gd name="connsiteX7" fmla="*/ 802930 w 9268075"/>
              <a:gd name="connsiteY7" fmla="*/ 5306562 h 5538858"/>
              <a:gd name="connsiteX0" fmla="*/ 802930 w 9268075"/>
              <a:gd name="connsiteY0" fmla="*/ 5306562 h 5538858"/>
              <a:gd name="connsiteX1" fmla="*/ 122871 w 9268075"/>
              <a:gd name="connsiteY1" fmla="*/ 2065446 h 5538858"/>
              <a:gd name="connsiteX2" fmla="*/ 1715927 w 9268075"/>
              <a:gd name="connsiteY2" fmla="*/ 594844 h 5538858"/>
              <a:gd name="connsiteX3" fmla="*/ 4548347 w 9268075"/>
              <a:gd name="connsiteY3" fmla="*/ 300831 h 5538858"/>
              <a:gd name="connsiteX4" fmla="*/ 8459751 w 9268075"/>
              <a:gd name="connsiteY4" fmla="*/ 1633351 h 5538858"/>
              <a:gd name="connsiteX5" fmla="*/ 9137828 w 9268075"/>
              <a:gd name="connsiteY5" fmla="*/ 3827704 h 5538858"/>
              <a:gd name="connsiteX6" fmla="*/ 6840869 w 9268075"/>
              <a:gd name="connsiteY6" fmla="*/ 5246413 h 5538858"/>
              <a:gd name="connsiteX7" fmla="*/ 802930 w 9268075"/>
              <a:gd name="connsiteY7" fmla="*/ 5306562 h 553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8075" h="5538858">
                <a:moveTo>
                  <a:pt x="802930" y="5306562"/>
                </a:moveTo>
                <a:cubicBezTo>
                  <a:pt x="-316736" y="4776401"/>
                  <a:pt x="32489" y="2784830"/>
                  <a:pt x="122871" y="2065446"/>
                </a:cubicBezTo>
                <a:cubicBezTo>
                  <a:pt x="1992627" y="2211035"/>
                  <a:pt x="978348" y="888946"/>
                  <a:pt x="1715927" y="594844"/>
                </a:cubicBezTo>
                <a:cubicBezTo>
                  <a:pt x="2453506" y="300742"/>
                  <a:pt x="3643623" y="-398274"/>
                  <a:pt x="4548347" y="300831"/>
                </a:cubicBezTo>
                <a:cubicBezTo>
                  <a:pt x="5548321" y="1380936"/>
                  <a:pt x="7650645" y="1047684"/>
                  <a:pt x="8459751" y="1633351"/>
                </a:cubicBezTo>
                <a:cubicBezTo>
                  <a:pt x="9293570" y="2466154"/>
                  <a:pt x="9407642" y="3225527"/>
                  <a:pt x="9137828" y="3827704"/>
                </a:cubicBezTo>
                <a:cubicBezTo>
                  <a:pt x="8868014" y="4429881"/>
                  <a:pt x="5645331" y="2976219"/>
                  <a:pt x="6840869" y="5246413"/>
                </a:cubicBezTo>
                <a:cubicBezTo>
                  <a:pt x="5545126" y="5301160"/>
                  <a:pt x="1922596" y="5836723"/>
                  <a:pt x="802930" y="5306562"/>
                </a:cubicBezTo>
                <a:close/>
              </a:path>
            </a:pathLst>
          </a:cu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Wave 12">
            <a:extLst>
              <a:ext uri="{FF2B5EF4-FFF2-40B4-BE49-F238E27FC236}">
                <a16:creationId xmlns:a16="http://schemas.microsoft.com/office/drawing/2014/main" id="{9B29A61A-869F-431A-B1D6-F490568CE018}"/>
              </a:ext>
            </a:extLst>
          </p:cNvPr>
          <p:cNvSpPr/>
          <p:nvPr/>
        </p:nvSpPr>
        <p:spPr>
          <a:xfrm rot="621708" flipV="1">
            <a:off x="-5933914" y="7937216"/>
            <a:ext cx="7667527" cy="3344855"/>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 name="connsiteX0" fmla="*/ 1336727 w 8311934"/>
              <a:gd name="connsiteY0" fmla="*/ 9327 h 2796414"/>
              <a:gd name="connsiteX1" fmla="*/ 3076715 w 8311934"/>
              <a:gd name="connsiteY1" fmla="*/ 866577 h 2796414"/>
              <a:gd name="connsiteX2" fmla="*/ 8166451 w 8311934"/>
              <a:gd name="connsiteY2" fmla="*/ 1587128 h 2796414"/>
              <a:gd name="connsiteX3" fmla="*/ 6139264 w 8311934"/>
              <a:gd name="connsiteY3" fmla="*/ 1704410 h 2796414"/>
              <a:gd name="connsiteX4" fmla="*/ 4245027 w 8311934"/>
              <a:gd name="connsiteY4" fmla="*/ 1704777 h 2796414"/>
              <a:gd name="connsiteX5" fmla="*/ 0 w 8311934"/>
              <a:gd name="connsiteY5" fmla="*/ 2796414 h 2796414"/>
              <a:gd name="connsiteX6" fmla="*/ 1336727 w 8311934"/>
              <a:gd name="connsiteY6" fmla="*/ 9327 h 2796414"/>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3993582 w 8060489"/>
              <a:gd name="connsiteY4" fmla="*/ 1704777 h 3344855"/>
              <a:gd name="connsiteX5" fmla="*/ 0 w 8060489"/>
              <a:gd name="connsiteY5" fmla="*/ 3344855 h 3344855"/>
              <a:gd name="connsiteX6" fmla="*/ 1085282 w 8060489"/>
              <a:gd name="connsiteY6" fmla="*/ 9327 h 3344855"/>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3993582 w 8060489"/>
              <a:gd name="connsiteY4" fmla="*/ 1704777 h 3344855"/>
              <a:gd name="connsiteX5" fmla="*/ 0 w 8060489"/>
              <a:gd name="connsiteY5" fmla="*/ 3344855 h 3344855"/>
              <a:gd name="connsiteX6" fmla="*/ 1085282 w 8060489"/>
              <a:gd name="connsiteY6" fmla="*/ 9327 h 3344855"/>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4063329 w 8060489"/>
              <a:gd name="connsiteY4" fmla="*/ 2697336 h 3344855"/>
              <a:gd name="connsiteX5" fmla="*/ 0 w 8060489"/>
              <a:gd name="connsiteY5" fmla="*/ 3344855 h 3344855"/>
              <a:gd name="connsiteX6" fmla="*/ 1085282 w 8060489"/>
              <a:gd name="connsiteY6" fmla="*/ 9327 h 3344855"/>
              <a:gd name="connsiteX0" fmla="*/ 1085282 w 8060489"/>
              <a:gd name="connsiteY0" fmla="*/ 9327 h 3344855"/>
              <a:gd name="connsiteX1" fmla="*/ 2825270 w 8060489"/>
              <a:gd name="connsiteY1" fmla="*/ 866577 h 3344855"/>
              <a:gd name="connsiteX2" fmla="*/ 7915006 w 8060489"/>
              <a:gd name="connsiteY2" fmla="*/ 1587128 h 3344855"/>
              <a:gd name="connsiteX3" fmla="*/ 5887819 w 8060489"/>
              <a:gd name="connsiteY3" fmla="*/ 1704410 h 3344855"/>
              <a:gd name="connsiteX4" fmla="*/ 4063329 w 8060489"/>
              <a:gd name="connsiteY4" fmla="*/ 2697336 h 3344855"/>
              <a:gd name="connsiteX5" fmla="*/ 0 w 8060489"/>
              <a:gd name="connsiteY5" fmla="*/ 3344855 h 3344855"/>
              <a:gd name="connsiteX6" fmla="*/ 1085282 w 8060489"/>
              <a:gd name="connsiteY6" fmla="*/ 9327 h 3344855"/>
              <a:gd name="connsiteX0" fmla="*/ 1085282 w 8062069"/>
              <a:gd name="connsiteY0" fmla="*/ 9327 h 3344855"/>
              <a:gd name="connsiteX1" fmla="*/ 2825270 w 8062069"/>
              <a:gd name="connsiteY1" fmla="*/ 866577 h 3344855"/>
              <a:gd name="connsiteX2" fmla="*/ 7915006 w 8062069"/>
              <a:gd name="connsiteY2" fmla="*/ 1587128 h 3344855"/>
              <a:gd name="connsiteX3" fmla="*/ 5913940 w 8062069"/>
              <a:gd name="connsiteY3" fmla="*/ 2111157 h 3344855"/>
              <a:gd name="connsiteX4" fmla="*/ 4063329 w 8062069"/>
              <a:gd name="connsiteY4" fmla="*/ 2697336 h 3344855"/>
              <a:gd name="connsiteX5" fmla="*/ 0 w 8062069"/>
              <a:gd name="connsiteY5" fmla="*/ 3344855 h 3344855"/>
              <a:gd name="connsiteX6" fmla="*/ 1085282 w 8062069"/>
              <a:gd name="connsiteY6" fmla="*/ 9327 h 3344855"/>
              <a:gd name="connsiteX0" fmla="*/ 1085282 w 8062069"/>
              <a:gd name="connsiteY0" fmla="*/ 9327 h 3344855"/>
              <a:gd name="connsiteX1" fmla="*/ 2825270 w 8062069"/>
              <a:gd name="connsiteY1" fmla="*/ 866577 h 3344855"/>
              <a:gd name="connsiteX2" fmla="*/ 7915006 w 8062069"/>
              <a:gd name="connsiteY2" fmla="*/ 1587128 h 3344855"/>
              <a:gd name="connsiteX3" fmla="*/ 5913940 w 8062069"/>
              <a:gd name="connsiteY3" fmla="*/ 2111157 h 3344855"/>
              <a:gd name="connsiteX4" fmla="*/ 4063329 w 8062069"/>
              <a:gd name="connsiteY4" fmla="*/ 2697336 h 3344855"/>
              <a:gd name="connsiteX5" fmla="*/ 0 w 8062069"/>
              <a:gd name="connsiteY5" fmla="*/ 3344855 h 3344855"/>
              <a:gd name="connsiteX6" fmla="*/ 1085282 w 8062069"/>
              <a:gd name="connsiteY6" fmla="*/ 9327 h 3344855"/>
              <a:gd name="connsiteX0" fmla="*/ 1085282 w 8061709"/>
              <a:gd name="connsiteY0" fmla="*/ 9327 h 3344855"/>
              <a:gd name="connsiteX1" fmla="*/ 2825270 w 8061709"/>
              <a:gd name="connsiteY1" fmla="*/ 866577 h 3344855"/>
              <a:gd name="connsiteX2" fmla="*/ 7915006 w 8061709"/>
              <a:gd name="connsiteY2" fmla="*/ 1587128 h 3344855"/>
              <a:gd name="connsiteX3" fmla="*/ 5913940 w 8061709"/>
              <a:gd name="connsiteY3" fmla="*/ 2111157 h 3344855"/>
              <a:gd name="connsiteX4" fmla="*/ 4063329 w 8061709"/>
              <a:gd name="connsiteY4" fmla="*/ 2697336 h 3344855"/>
              <a:gd name="connsiteX5" fmla="*/ 0 w 8061709"/>
              <a:gd name="connsiteY5" fmla="*/ 3344855 h 3344855"/>
              <a:gd name="connsiteX6" fmla="*/ 1085282 w 8061709"/>
              <a:gd name="connsiteY6" fmla="*/ 9327 h 3344855"/>
              <a:gd name="connsiteX0" fmla="*/ 1085282 w 8084296"/>
              <a:gd name="connsiteY0" fmla="*/ 9327 h 3344855"/>
              <a:gd name="connsiteX1" fmla="*/ 2825270 w 8084296"/>
              <a:gd name="connsiteY1" fmla="*/ 866577 h 3344855"/>
              <a:gd name="connsiteX2" fmla="*/ 7939042 w 8084296"/>
              <a:gd name="connsiteY2" fmla="*/ 1867879 h 3344855"/>
              <a:gd name="connsiteX3" fmla="*/ 5913940 w 8084296"/>
              <a:gd name="connsiteY3" fmla="*/ 2111157 h 3344855"/>
              <a:gd name="connsiteX4" fmla="*/ 4063329 w 8084296"/>
              <a:gd name="connsiteY4" fmla="*/ 2697336 h 3344855"/>
              <a:gd name="connsiteX5" fmla="*/ 0 w 8084296"/>
              <a:gd name="connsiteY5" fmla="*/ 3344855 h 3344855"/>
              <a:gd name="connsiteX6" fmla="*/ 1085282 w 8084296"/>
              <a:gd name="connsiteY6" fmla="*/ 9327 h 3344855"/>
              <a:gd name="connsiteX0" fmla="*/ 1085282 w 8084296"/>
              <a:gd name="connsiteY0" fmla="*/ 9327 h 3344855"/>
              <a:gd name="connsiteX1" fmla="*/ 2825270 w 8084296"/>
              <a:gd name="connsiteY1" fmla="*/ 866577 h 3344855"/>
              <a:gd name="connsiteX2" fmla="*/ 7939042 w 8084296"/>
              <a:gd name="connsiteY2" fmla="*/ 1867879 h 3344855"/>
              <a:gd name="connsiteX3" fmla="*/ 5913940 w 8084296"/>
              <a:gd name="connsiteY3" fmla="*/ 2111157 h 3344855"/>
              <a:gd name="connsiteX4" fmla="*/ 4063329 w 8084296"/>
              <a:gd name="connsiteY4" fmla="*/ 2697336 h 3344855"/>
              <a:gd name="connsiteX5" fmla="*/ 0 w 8084296"/>
              <a:gd name="connsiteY5" fmla="*/ 3344855 h 3344855"/>
              <a:gd name="connsiteX6" fmla="*/ 1085282 w 8084296"/>
              <a:gd name="connsiteY6" fmla="*/ 9327 h 3344855"/>
              <a:gd name="connsiteX0" fmla="*/ 1085282 w 7672615"/>
              <a:gd name="connsiteY0" fmla="*/ 9327 h 3344855"/>
              <a:gd name="connsiteX1" fmla="*/ 2825270 w 7672615"/>
              <a:gd name="connsiteY1" fmla="*/ 866577 h 3344855"/>
              <a:gd name="connsiteX2" fmla="*/ 7495199 w 7672615"/>
              <a:gd name="connsiteY2" fmla="*/ 1409876 h 3344855"/>
              <a:gd name="connsiteX3" fmla="*/ 5913940 w 7672615"/>
              <a:gd name="connsiteY3" fmla="*/ 2111157 h 3344855"/>
              <a:gd name="connsiteX4" fmla="*/ 4063329 w 7672615"/>
              <a:gd name="connsiteY4" fmla="*/ 2697336 h 3344855"/>
              <a:gd name="connsiteX5" fmla="*/ 0 w 7672615"/>
              <a:gd name="connsiteY5" fmla="*/ 3344855 h 3344855"/>
              <a:gd name="connsiteX6" fmla="*/ 1085282 w 7672615"/>
              <a:gd name="connsiteY6" fmla="*/ 9327 h 3344855"/>
              <a:gd name="connsiteX0" fmla="*/ 1085282 w 7667527"/>
              <a:gd name="connsiteY0" fmla="*/ 9327 h 3344855"/>
              <a:gd name="connsiteX1" fmla="*/ 2825270 w 7667527"/>
              <a:gd name="connsiteY1" fmla="*/ 866577 h 3344855"/>
              <a:gd name="connsiteX2" fmla="*/ 7495199 w 7667527"/>
              <a:gd name="connsiteY2" fmla="*/ 1409876 h 3344855"/>
              <a:gd name="connsiteX3" fmla="*/ 5854345 w 7667527"/>
              <a:gd name="connsiteY3" fmla="*/ 2024890 h 3344855"/>
              <a:gd name="connsiteX4" fmla="*/ 4063329 w 7667527"/>
              <a:gd name="connsiteY4" fmla="*/ 2697336 h 3344855"/>
              <a:gd name="connsiteX5" fmla="*/ 0 w 7667527"/>
              <a:gd name="connsiteY5" fmla="*/ 3344855 h 3344855"/>
              <a:gd name="connsiteX6" fmla="*/ 1085282 w 7667527"/>
              <a:gd name="connsiteY6" fmla="*/ 9327 h 334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7527" h="3344855">
                <a:moveTo>
                  <a:pt x="1085282" y="9327"/>
                </a:moveTo>
                <a:cubicBezTo>
                  <a:pt x="1378455" y="-101798"/>
                  <a:pt x="1974370" y="815777"/>
                  <a:pt x="2825270" y="866577"/>
                </a:cubicBezTo>
                <a:cubicBezTo>
                  <a:pt x="3676170" y="784027"/>
                  <a:pt x="5320222" y="1014016"/>
                  <a:pt x="7495199" y="1409876"/>
                </a:cubicBezTo>
                <a:cubicBezTo>
                  <a:pt x="8173062" y="1511476"/>
                  <a:pt x="6688819" y="1916199"/>
                  <a:pt x="5854345" y="2024890"/>
                </a:cubicBezTo>
                <a:cubicBezTo>
                  <a:pt x="5158530" y="1961938"/>
                  <a:pt x="4646380" y="2038212"/>
                  <a:pt x="4063329" y="2697336"/>
                </a:cubicBezTo>
                <a:cubicBezTo>
                  <a:pt x="3212429" y="3408536"/>
                  <a:pt x="1225192" y="1417957"/>
                  <a:pt x="0" y="3344855"/>
                </a:cubicBezTo>
                <a:cubicBezTo>
                  <a:pt x="212426" y="2702415"/>
                  <a:pt x="872856" y="651767"/>
                  <a:pt x="1085282" y="9327"/>
                </a:cubicBez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573124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xEl>
                                              <p:pRg st="0" end="0"/>
                                            </p:txEl>
                                          </p:spTgt>
                                        </p:tgtEl>
                                      </p:cBhvr>
                                    </p:animEffect>
                                  </p:childTnLst>
                                </p:cTn>
                              </p:par>
                            </p:childTnLst>
                          </p:cTn>
                        </p:par>
                        <p:par>
                          <p:cTn id="12" fill="hold">
                            <p:stCondLst>
                              <p:cond delay="9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B4B53720-640B-46C5-9146-B346853C21BB}"/>
              </a:ext>
            </a:extLst>
          </p:cNvPr>
          <p:cNvSpPr txBox="1"/>
          <p:nvPr/>
        </p:nvSpPr>
        <p:spPr>
          <a:xfrm>
            <a:off x="-10443394" y="1654942"/>
            <a:ext cx="4952995" cy="2031325"/>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The flexibility to create your own schedule is often one of the biggest appeals of taking online classes. </a:t>
            </a:r>
            <a:r>
              <a:rPr lang="en-US" sz="1800" b="1" dirty="0">
                <a:latin typeface="Source Sans Pro" panose="020B0503030403020204" pitchFamily="34" charset="0"/>
                <a:ea typeface="Source Sans Pro" panose="020B0503030403020204" pitchFamily="34" charset="0"/>
              </a:rPr>
              <a:t>But that freedom can also be a disaster </a:t>
            </a:r>
            <a:r>
              <a:rPr lang="en-US" sz="1800" dirty="0">
                <a:latin typeface="Source Sans Pro" panose="020B0503030403020204" pitchFamily="34" charset="0"/>
                <a:ea typeface="Source Sans Pro" panose="020B0503030403020204" pitchFamily="34" charset="0"/>
              </a:rPr>
              <a:t>if you do not have solid time management skills. Without them, you might easily to find yourself cramming before classes or handing in low quality assignments.</a:t>
            </a:r>
          </a:p>
        </p:txBody>
      </p:sp>
      <p:sp>
        <p:nvSpPr>
          <p:cNvPr id="34" name="TextBox 33">
            <a:extLst>
              <a:ext uri="{FF2B5EF4-FFF2-40B4-BE49-F238E27FC236}">
                <a16:creationId xmlns:a16="http://schemas.microsoft.com/office/drawing/2014/main" id="{3560E3C7-E841-43CE-AC94-D5E126937BCD}"/>
              </a:ext>
            </a:extLst>
          </p:cNvPr>
          <p:cNvSpPr txBox="1"/>
          <p:nvPr/>
        </p:nvSpPr>
        <p:spPr>
          <a:xfrm>
            <a:off x="-4952995" y="1931940"/>
            <a:ext cx="4952995" cy="1477328"/>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dirty="0">
                <a:latin typeface="Source Sans Pro" panose="020B0503030403020204" pitchFamily="34" charset="0"/>
                <a:ea typeface="Source Sans Pro" panose="020B0503030403020204" pitchFamily="34" charset="0"/>
              </a:rPr>
              <a:t>Though how you manage your time will depend on your schedule, learning style, and personality, </a:t>
            </a:r>
            <a:r>
              <a:rPr lang="en-US" sz="1800" b="1" dirty="0">
                <a:latin typeface="Source Sans Pro" panose="020B0503030403020204" pitchFamily="34" charset="0"/>
                <a:ea typeface="Source Sans Pro" panose="020B0503030403020204" pitchFamily="34" charset="0"/>
              </a:rPr>
              <a:t>here are some universally valuable tips </a:t>
            </a:r>
            <a:r>
              <a:rPr lang="en-US" sz="1800" dirty="0">
                <a:latin typeface="Source Sans Pro" panose="020B0503030403020204" pitchFamily="34" charset="0"/>
                <a:ea typeface="Source Sans Pro" panose="020B0503030403020204" pitchFamily="34" charset="0"/>
              </a:rPr>
              <a:t>to help you practice and improve your time management skills</a:t>
            </a:r>
          </a:p>
        </p:txBody>
      </p:sp>
      <p:sp>
        <p:nvSpPr>
          <p:cNvPr id="31" name="Rectangle 30">
            <a:extLst>
              <a:ext uri="{FF2B5EF4-FFF2-40B4-BE49-F238E27FC236}">
                <a16:creationId xmlns:a16="http://schemas.microsoft.com/office/drawing/2014/main" id="{BE6983EB-C4AF-4C70-BF11-260DC0744EFA}"/>
              </a:ext>
            </a:extLst>
          </p:cNvPr>
          <p:cNvSpPr/>
          <p:nvPr/>
        </p:nvSpPr>
        <p:spPr>
          <a:xfrm>
            <a:off x="0" y="0"/>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4779482" y="263589"/>
            <a:ext cx="3831115" cy="461665"/>
          </a:xfrm>
          <a:prstGeom prst="rect">
            <a:avLst/>
          </a:prstGeom>
          <a:noFill/>
        </p:spPr>
        <p:txBody>
          <a:bodyPr wrap="square" rtlCol="0">
            <a:spAutoFit/>
          </a:bodyPr>
          <a:lstStyle/>
          <a:p>
            <a:pPr algn="r"/>
            <a:r>
              <a:rPr lang="en-MY" sz="2400" spc="-100" dirty="0">
                <a:solidFill>
                  <a:srgbClr val="419ED7"/>
                </a:solidFill>
                <a:latin typeface="Source Sans Pro Black" panose="020B0803030403020204" pitchFamily="34" charset="0"/>
                <a:ea typeface="Source Sans Pro Black" panose="020B0803030403020204" pitchFamily="34" charset="0"/>
              </a:rPr>
              <a:t>Time management</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6005286"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6E55C5F8-D4F7-4459-8706-64835CD25F90}"/>
              </a:ext>
            </a:extLst>
          </p:cNvPr>
          <p:cNvSpPr/>
          <p:nvPr/>
        </p:nvSpPr>
        <p:spPr>
          <a:xfrm>
            <a:off x="3657600" y="942855"/>
            <a:ext cx="548640" cy="54864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525F6B8-3DEE-4E56-BA26-871FBB4B30E5}"/>
              </a:ext>
            </a:extLst>
          </p:cNvPr>
          <p:cNvSpPr/>
          <p:nvPr/>
        </p:nvSpPr>
        <p:spPr>
          <a:xfrm>
            <a:off x="3657600" y="1845597"/>
            <a:ext cx="548640" cy="54864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B828B9AF-2E70-4B08-8F61-13700535FB30}"/>
              </a:ext>
            </a:extLst>
          </p:cNvPr>
          <p:cNvSpPr/>
          <p:nvPr/>
        </p:nvSpPr>
        <p:spPr>
          <a:xfrm>
            <a:off x="3657600" y="2748339"/>
            <a:ext cx="548640" cy="54864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DEBA84A8-B4BD-4A58-A1B6-7733358B252F}"/>
              </a:ext>
            </a:extLst>
          </p:cNvPr>
          <p:cNvSpPr/>
          <p:nvPr/>
        </p:nvSpPr>
        <p:spPr>
          <a:xfrm>
            <a:off x="3657600" y="3652005"/>
            <a:ext cx="548640" cy="54864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TextBox 22">
            <a:extLst>
              <a:ext uri="{FF2B5EF4-FFF2-40B4-BE49-F238E27FC236}">
                <a16:creationId xmlns:a16="http://schemas.microsoft.com/office/drawing/2014/main" id="{20DC5EC8-06A3-42F7-94CF-6FC87C65D86D}"/>
              </a:ext>
            </a:extLst>
          </p:cNvPr>
          <p:cNvSpPr txBox="1"/>
          <p:nvPr/>
        </p:nvSpPr>
        <p:spPr>
          <a:xfrm>
            <a:off x="4352956" y="1047898"/>
            <a:ext cx="4115455" cy="338554"/>
          </a:xfrm>
          <a:prstGeom prst="rect">
            <a:avLst/>
          </a:prstGeom>
          <a:noFill/>
        </p:spPr>
        <p:txBody>
          <a:bodyPr wrap="square">
            <a:spAutoFit/>
          </a:bodyPr>
          <a:lstStyle/>
          <a:p>
            <a:pPr algn="just"/>
            <a:r>
              <a:rPr lang="en-US" sz="1600" b="1" dirty="0">
                <a:solidFill>
                  <a:srgbClr val="333333"/>
                </a:solidFill>
                <a:latin typeface="Open Sans" panose="020B0606030504020204" pitchFamily="34" charset="0"/>
              </a:rPr>
              <a:t>M</a:t>
            </a:r>
            <a:r>
              <a:rPr lang="en-US" sz="1600" b="1" i="0" dirty="0">
                <a:solidFill>
                  <a:srgbClr val="333333"/>
                </a:solidFill>
                <a:effectLst/>
                <a:latin typeface="Open Sans" panose="020B0606030504020204" pitchFamily="34" charset="0"/>
              </a:rPr>
              <a:t>ake note </a:t>
            </a:r>
            <a:r>
              <a:rPr lang="en-US" sz="1600" i="0" dirty="0">
                <a:solidFill>
                  <a:srgbClr val="333333"/>
                </a:solidFill>
                <a:effectLst/>
                <a:latin typeface="Open Sans" panose="020B0606030504020204" pitchFamily="34" charset="0"/>
              </a:rPr>
              <a:t>of major assignments</a:t>
            </a:r>
          </a:p>
        </p:txBody>
      </p:sp>
      <p:sp>
        <p:nvSpPr>
          <p:cNvPr id="25" name="TextBox 24">
            <a:extLst>
              <a:ext uri="{FF2B5EF4-FFF2-40B4-BE49-F238E27FC236}">
                <a16:creationId xmlns:a16="http://schemas.microsoft.com/office/drawing/2014/main" id="{D370DE7E-39C7-41A6-877B-618BC7A11212}"/>
              </a:ext>
            </a:extLst>
          </p:cNvPr>
          <p:cNvSpPr txBox="1"/>
          <p:nvPr/>
        </p:nvSpPr>
        <p:spPr>
          <a:xfrm>
            <a:off x="4352956" y="1955240"/>
            <a:ext cx="9119286" cy="338554"/>
          </a:xfrm>
          <a:prstGeom prst="rect">
            <a:avLst/>
          </a:prstGeom>
          <a:noFill/>
        </p:spPr>
        <p:txBody>
          <a:bodyPr wrap="square">
            <a:spAutoFit/>
          </a:bodyPr>
          <a:lstStyle/>
          <a:p>
            <a:r>
              <a:rPr lang="en-US" sz="1600" i="0" dirty="0">
                <a:solidFill>
                  <a:srgbClr val="333333"/>
                </a:solidFill>
                <a:effectLst/>
                <a:latin typeface="Open Sans" panose="020B0606030504020204" pitchFamily="34" charset="0"/>
              </a:rPr>
              <a:t>Create a </a:t>
            </a:r>
            <a:r>
              <a:rPr lang="en-US" sz="1600" b="1" i="0" dirty="0">
                <a:solidFill>
                  <a:srgbClr val="333333"/>
                </a:solidFill>
                <a:effectLst/>
                <a:latin typeface="Open Sans" panose="020B0606030504020204" pitchFamily="34" charset="0"/>
              </a:rPr>
              <a:t>weekly schedule </a:t>
            </a:r>
            <a:r>
              <a:rPr lang="en-US" sz="1600" i="0" dirty="0">
                <a:solidFill>
                  <a:srgbClr val="333333"/>
                </a:solidFill>
                <a:effectLst/>
                <a:latin typeface="Open Sans" panose="020B0606030504020204" pitchFamily="34" charset="0"/>
              </a:rPr>
              <a:t>that you follow</a:t>
            </a:r>
            <a:endParaRPr lang="en-US" sz="1600" dirty="0"/>
          </a:p>
        </p:txBody>
      </p:sp>
      <p:sp>
        <p:nvSpPr>
          <p:cNvPr id="27" name="TextBox 26">
            <a:extLst>
              <a:ext uri="{FF2B5EF4-FFF2-40B4-BE49-F238E27FC236}">
                <a16:creationId xmlns:a16="http://schemas.microsoft.com/office/drawing/2014/main" id="{81EA2549-0AB5-45A6-8EBB-7C6FABD203F0}"/>
              </a:ext>
            </a:extLst>
          </p:cNvPr>
          <p:cNvSpPr txBox="1"/>
          <p:nvPr/>
        </p:nvSpPr>
        <p:spPr>
          <a:xfrm>
            <a:off x="4414800" y="2859673"/>
            <a:ext cx="9669162" cy="338554"/>
          </a:xfrm>
          <a:prstGeom prst="rect">
            <a:avLst/>
          </a:prstGeom>
          <a:noFill/>
        </p:spPr>
        <p:txBody>
          <a:bodyPr wrap="square">
            <a:spAutoFit/>
          </a:bodyPr>
          <a:lstStyle/>
          <a:p>
            <a:r>
              <a:rPr lang="en-US" sz="1600" dirty="0">
                <a:solidFill>
                  <a:srgbClr val="333333"/>
                </a:solidFill>
                <a:latin typeface="Open Sans" panose="020B0606030504020204" pitchFamily="34" charset="0"/>
              </a:rPr>
              <a:t>T</a:t>
            </a:r>
            <a:r>
              <a:rPr lang="en-US" sz="1600" i="0" dirty="0">
                <a:solidFill>
                  <a:srgbClr val="333333"/>
                </a:solidFill>
                <a:effectLst/>
                <a:latin typeface="Open Sans" panose="020B0606030504020204" pitchFamily="34" charset="0"/>
              </a:rPr>
              <a:t>ry </a:t>
            </a:r>
            <a:r>
              <a:rPr lang="en-US" sz="1600" b="1" i="0" dirty="0">
                <a:solidFill>
                  <a:srgbClr val="333333"/>
                </a:solidFill>
                <a:effectLst/>
                <a:latin typeface="Open Sans" panose="020B0606030504020204" pitchFamily="34" charset="0"/>
              </a:rPr>
              <a:t>time-blocking</a:t>
            </a:r>
            <a:endParaRPr lang="en-US" sz="1600" b="1" dirty="0"/>
          </a:p>
        </p:txBody>
      </p:sp>
      <p:sp>
        <p:nvSpPr>
          <p:cNvPr id="29" name="TextBox 28">
            <a:extLst>
              <a:ext uri="{FF2B5EF4-FFF2-40B4-BE49-F238E27FC236}">
                <a16:creationId xmlns:a16="http://schemas.microsoft.com/office/drawing/2014/main" id="{ACC9842D-121B-4E51-8421-1FA84EA44E01}"/>
              </a:ext>
            </a:extLst>
          </p:cNvPr>
          <p:cNvSpPr txBox="1"/>
          <p:nvPr/>
        </p:nvSpPr>
        <p:spPr>
          <a:xfrm>
            <a:off x="4352956" y="3750910"/>
            <a:ext cx="5579989" cy="338554"/>
          </a:xfrm>
          <a:prstGeom prst="rect">
            <a:avLst/>
          </a:prstGeom>
          <a:noFill/>
        </p:spPr>
        <p:txBody>
          <a:bodyPr wrap="square">
            <a:spAutoFit/>
          </a:bodyPr>
          <a:lstStyle/>
          <a:p>
            <a:r>
              <a:rPr lang="en-US" sz="1600" b="1" i="0" dirty="0">
                <a:solidFill>
                  <a:srgbClr val="333333"/>
                </a:solidFill>
                <a:effectLst/>
                <a:latin typeface="Open Sans" panose="020B0606030504020204" pitchFamily="34" charset="0"/>
              </a:rPr>
              <a:t>Check in periodically </a:t>
            </a:r>
            <a:r>
              <a:rPr lang="en-US" sz="1600" i="0" dirty="0">
                <a:solidFill>
                  <a:srgbClr val="333333"/>
                </a:solidFill>
                <a:effectLst/>
                <a:latin typeface="Open Sans" panose="020B0606030504020204" pitchFamily="34" charset="0"/>
              </a:rPr>
              <a:t>throughout the term</a:t>
            </a:r>
            <a:endParaRPr lang="en-US" sz="1600" dirty="0"/>
          </a:p>
        </p:txBody>
      </p:sp>
      <p:pic>
        <p:nvPicPr>
          <p:cNvPr id="30" name="Picture 29" descr="A screenshot of a computer&#10;&#10;Description automatically generated">
            <a:extLst>
              <a:ext uri="{FF2B5EF4-FFF2-40B4-BE49-F238E27FC236}">
                <a16:creationId xmlns:a16="http://schemas.microsoft.com/office/drawing/2014/main" id="{8803B5E1-291E-4C54-92E5-3D2AE246379B}"/>
              </a:ext>
            </a:extLst>
          </p:cNvPr>
          <p:cNvPicPr>
            <a:picLocks noChangeAspect="1"/>
          </p:cNvPicPr>
          <p:nvPr/>
        </p:nvPicPr>
        <p:blipFill rotWithShape="1">
          <a:blip r:embed="rId3">
            <a:extLst>
              <a:ext uri="{28A0092B-C50C-407E-A947-70E740481C1C}">
                <a14:useLocalDpi xmlns:a14="http://schemas.microsoft.com/office/drawing/2010/main" val="0"/>
              </a:ext>
            </a:extLst>
          </a:blip>
          <a:srcRect b="7320"/>
          <a:stretch/>
        </p:blipFill>
        <p:spPr>
          <a:xfrm>
            <a:off x="563871" y="1316055"/>
            <a:ext cx="2709767" cy="2511389"/>
          </a:xfrm>
          <a:prstGeom prst="rect">
            <a:avLst/>
          </a:prstGeom>
        </p:spPr>
      </p:pic>
      <p:pic>
        <p:nvPicPr>
          <p:cNvPr id="50" name="Graphic 49" descr="Magnifying glass">
            <a:extLst>
              <a:ext uri="{FF2B5EF4-FFF2-40B4-BE49-F238E27FC236}">
                <a16:creationId xmlns:a16="http://schemas.microsoft.com/office/drawing/2014/main" id="{81931A5C-2E62-44DA-ADAC-93514D9284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99137" y="3686267"/>
            <a:ext cx="457200" cy="457200"/>
          </a:xfrm>
          <a:prstGeom prst="rect">
            <a:avLst/>
          </a:prstGeom>
        </p:spPr>
      </p:pic>
      <p:pic>
        <p:nvPicPr>
          <p:cNvPr id="52" name="Graphic 51" descr="Daily calendar">
            <a:extLst>
              <a:ext uri="{FF2B5EF4-FFF2-40B4-BE49-F238E27FC236}">
                <a16:creationId xmlns:a16="http://schemas.microsoft.com/office/drawing/2014/main" id="{254CBA0E-D9B2-40B0-BFEB-BB71EAE633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12975" y="1885026"/>
            <a:ext cx="457200" cy="457200"/>
          </a:xfrm>
          <a:prstGeom prst="rect">
            <a:avLst/>
          </a:prstGeom>
        </p:spPr>
      </p:pic>
      <p:pic>
        <p:nvPicPr>
          <p:cNvPr id="54" name="Graphic 53" descr="Stopwatch 75%">
            <a:extLst>
              <a:ext uri="{FF2B5EF4-FFF2-40B4-BE49-F238E27FC236}">
                <a16:creationId xmlns:a16="http://schemas.microsoft.com/office/drawing/2014/main" id="{72544412-0140-4A2C-B8F4-173E804D27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03328" y="2788692"/>
            <a:ext cx="457200" cy="457200"/>
          </a:xfrm>
          <a:prstGeom prst="rect">
            <a:avLst/>
          </a:prstGeom>
        </p:spPr>
      </p:pic>
      <p:pic>
        <p:nvPicPr>
          <p:cNvPr id="56" name="Graphic 55" descr="Clipboard Partially Checked">
            <a:extLst>
              <a:ext uri="{FF2B5EF4-FFF2-40B4-BE49-F238E27FC236}">
                <a16:creationId xmlns:a16="http://schemas.microsoft.com/office/drawing/2014/main" id="{1541D282-8D05-4043-925C-D35347F1AC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12975" y="982284"/>
            <a:ext cx="457200" cy="457200"/>
          </a:xfrm>
          <a:prstGeom prst="rect">
            <a:avLst/>
          </a:prstGeom>
        </p:spPr>
      </p:pic>
    </p:spTree>
    <p:extLst>
      <p:ext uri="{BB962C8B-B14F-4D97-AF65-F5344CB8AC3E}">
        <p14:creationId xmlns:p14="http://schemas.microsoft.com/office/powerpoint/2010/main" val="129240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523D029-432F-44C7-8838-DDD011B43C4B}"/>
              </a:ext>
            </a:extLst>
          </p:cNvPr>
          <p:cNvSpPr txBox="1"/>
          <p:nvPr/>
        </p:nvSpPr>
        <p:spPr>
          <a:xfrm>
            <a:off x="-4952995" y="1694587"/>
            <a:ext cx="4952995" cy="1754326"/>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Setting up a regular workspace or office will also </a:t>
            </a:r>
            <a:r>
              <a:rPr lang="en-US" sz="1800" b="1" dirty="0">
                <a:latin typeface="Source Sans Pro" panose="020B0503030403020204" pitchFamily="34" charset="0"/>
                <a:ea typeface="Source Sans Pro" panose="020B0503030403020204" pitchFamily="34" charset="0"/>
              </a:rPr>
              <a:t>help you to stay organized</a:t>
            </a:r>
            <a:r>
              <a:rPr lang="en-US" sz="1800" dirty="0">
                <a:latin typeface="Source Sans Pro" panose="020B0503030403020204" pitchFamily="34" charset="0"/>
                <a:ea typeface="Source Sans Pro" panose="020B0503030403020204" pitchFamily="34" charset="0"/>
              </a:rPr>
              <a:t>. Knowing exactly where important dates, files, forms, syllabi, books, and assignments live will help keep you on track towards hitting your goals. When setting up your study space</a:t>
            </a:r>
          </a:p>
        </p:txBody>
      </p:sp>
      <p:sp>
        <p:nvSpPr>
          <p:cNvPr id="3" name="TextBox 2">
            <a:extLst>
              <a:ext uri="{FF2B5EF4-FFF2-40B4-BE49-F238E27FC236}">
                <a16:creationId xmlns:a16="http://schemas.microsoft.com/office/drawing/2014/main" id="{83C7B492-BBB3-4251-9711-7A81E851BE4D}"/>
              </a:ext>
            </a:extLst>
          </p:cNvPr>
          <p:cNvSpPr txBox="1"/>
          <p:nvPr/>
        </p:nvSpPr>
        <p:spPr>
          <a:xfrm>
            <a:off x="533405" y="1428750"/>
            <a:ext cx="4952995" cy="2308324"/>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Set up a dedicated learning environment for studying</a:t>
            </a:r>
            <a:r>
              <a:rPr lang="en-US" sz="1800" dirty="0">
                <a:latin typeface="Source Sans Pro" panose="020B0503030403020204" pitchFamily="34" charset="0"/>
                <a:ea typeface="Source Sans Pro" panose="020B0503030403020204" pitchFamily="34" charset="0"/>
              </a:rPr>
              <a:t>. By completing your work there repeatedly, you’ll begin to establish a routine. Experiment to discover which type of setting boosts your productivity. Wherever you choose, make sure there’s high-speed internet access so you’re not trying to take an online course over a lagging connection.</a:t>
            </a:r>
          </a:p>
        </p:txBody>
      </p:sp>
      <p:sp>
        <p:nvSpPr>
          <p:cNvPr id="18" name="Rectangle 17">
            <a:extLst>
              <a:ext uri="{FF2B5EF4-FFF2-40B4-BE49-F238E27FC236}">
                <a16:creationId xmlns:a16="http://schemas.microsoft.com/office/drawing/2014/main" id="{23C3B0D0-5E93-4519-9D58-588B8A5FA805}"/>
              </a:ext>
            </a:extLst>
          </p:cNvPr>
          <p:cNvSpPr/>
          <p:nvPr/>
        </p:nvSpPr>
        <p:spPr>
          <a:xfrm>
            <a:off x="5738701" y="11162"/>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2" name="Picture 21" descr="A close up of a toy&#10;&#10;Description automatically generated">
            <a:extLst>
              <a:ext uri="{FF2B5EF4-FFF2-40B4-BE49-F238E27FC236}">
                <a16:creationId xmlns:a16="http://schemas.microsoft.com/office/drawing/2014/main" id="{78C609D0-2C7A-4821-A389-7253E960EA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066" t="18890" r="20374" b="9949"/>
          <a:stretch/>
        </p:blipFill>
        <p:spPr>
          <a:xfrm>
            <a:off x="5486400" y="1330115"/>
            <a:ext cx="3515447" cy="2483270"/>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074265" y="263589"/>
            <a:ext cx="353633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Create </a:t>
            </a:r>
            <a:r>
              <a:rPr lang="en-MY" sz="2400" spc="-100" dirty="0">
                <a:solidFill>
                  <a:srgbClr val="419ED7"/>
                </a:solidFill>
                <a:latin typeface="Source Sans Pro Black" panose="020B0803030403020204" pitchFamily="34" charset="0"/>
                <a:ea typeface="Source Sans Pro Black" panose="020B0803030403020204" pitchFamily="34" charset="0"/>
              </a:rPr>
              <a:t>regular study space</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1054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179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523D029-432F-44C7-8838-DDD011B43C4B}"/>
              </a:ext>
            </a:extLst>
          </p:cNvPr>
          <p:cNvSpPr txBox="1"/>
          <p:nvPr/>
        </p:nvSpPr>
        <p:spPr>
          <a:xfrm>
            <a:off x="533400" y="1694587"/>
            <a:ext cx="4952995" cy="1754326"/>
          </a:xfrm>
          <a:prstGeom prst="rect">
            <a:avLst/>
          </a:prstGeom>
        </p:spPr>
        <p:txBody>
          <a:bodyPr wrap="square">
            <a:spAutoFit/>
          </a:bodyPr>
          <a:lstStyle>
            <a:defPPr>
              <a:defRPr lang="en-US"/>
            </a:defPPr>
            <a:lvl1pPr lvl="0" algn="just">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r>
              <a:rPr lang="en-US" sz="1800" dirty="0">
                <a:latin typeface="Source Sans Pro" panose="020B0503030403020204" pitchFamily="34" charset="0"/>
                <a:ea typeface="Source Sans Pro" panose="020B0503030403020204" pitchFamily="34" charset="0"/>
              </a:rPr>
              <a:t>Setting up a regular workspace or office will also </a:t>
            </a:r>
            <a:r>
              <a:rPr lang="en-US" sz="1800" b="1" dirty="0">
                <a:latin typeface="Source Sans Pro" panose="020B0503030403020204" pitchFamily="34" charset="0"/>
                <a:ea typeface="Source Sans Pro" panose="020B0503030403020204" pitchFamily="34" charset="0"/>
              </a:rPr>
              <a:t>help you to stay organized</a:t>
            </a:r>
            <a:r>
              <a:rPr lang="en-US" sz="1800" dirty="0">
                <a:latin typeface="Source Sans Pro" panose="020B0503030403020204" pitchFamily="34" charset="0"/>
                <a:ea typeface="Source Sans Pro" panose="020B0503030403020204" pitchFamily="34" charset="0"/>
              </a:rPr>
              <a:t>. Knowing exactly where important dates, files, forms, syllabi, books, and assignments live will help keep you on track towards hitting your goals. When setting up your study space</a:t>
            </a:r>
          </a:p>
        </p:txBody>
      </p:sp>
      <p:sp>
        <p:nvSpPr>
          <p:cNvPr id="3" name="TextBox 2">
            <a:extLst>
              <a:ext uri="{FF2B5EF4-FFF2-40B4-BE49-F238E27FC236}">
                <a16:creationId xmlns:a16="http://schemas.microsoft.com/office/drawing/2014/main" id="{83C7B492-BBB3-4251-9711-7A81E851BE4D}"/>
              </a:ext>
            </a:extLst>
          </p:cNvPr>
          <p:cNvSpPr txBox="1"/>
          <p:nvPr/>
        </p:nvSpPr>
        <p:spPr>
          <a:xfrm>
            <a:off x="6019800" y="1428750"/>
            <a:ext cx="4952995" cy="2308324"/>
          </a:xfrm>
          <a:prstGeom prst="rect">
            <a:avLst/>
          </a:prstGeom>
        </p:spPr>
        <p:txBody>
          <a:bodyPr wrap="square">
            <a:spAutoFit/>
          </a:bodyPr>
          <a:lstStyle>
            <a:defPPr>
              <a:defRPr lang="en-US"/>
            </a:defPPr>
            <a:lvl1pPr lvl="0">
              <a:defRPr sz="2000">
                <a:solidFill>
                  <a:schemeClr val="tx1">
                    <a:lumMod val="75000"/>
                    <a:lumOff val="25000"/>
                  </a:schemeClr>
                </a:solidFill>
                <a:latin typeface="Source Sans Pro Light" panose="020B0403030403020204" pitchFamily="34" charset="0"/>
                <a:ea typeface="Source Sans Pro Light" panose="020B0403030403020204" pitchFamily="34" charset="0"/>
              </a:defRPr>
            </a:lvl1pPr>
          </a:lstStyle>
          <a:p>
            <a:pPr algn="just"/>
            <a:r>
              <a:rPr lang="en-US" sz="1800" b="1" dirty="0">
                <a:latin typeface="Source Sans Pro" panose="020B0503030403020204" pitchFamily="34" charset="0"/>
                <a:ea typeface="Source Sans Pro" panose="020B0503030403020204" pitchFamily="34" charset="0"/>
              </a:rPr>
              <a:t>Set up a dedicated learning environment for studying</a:t>
            </a:r>
            <a:r>
              <a:rPr lang="en-US" sz="1800" dirty="0">
                <a:latin typeface="Source Sans Pro" panose="020B0503030403020204" pitchFamily="34" charset="0"/>
                <a:ea typeface="Source Sans Pro" panose="020B0503030403020204" pitchFamily="34" charset="0"/>
              </a:rPr>
              <a:t>. By completing your work there repeatedly, you’ll begin to establish a routine. Experiment to discover which type of setting boosts your productivity. Wherever you choose, make sure there’s high-speed internet access so you’re not trying to take an online course over a lagging connection.</a:t>
            </a:r>
          </a:p>
        </p:txBody>
      </p:sp>
      <p:sp>
        <p:nvSpPr>
          <p:cNvPr id="18" name="Rectangle 17">
            <a:extLst>
              <a:ext uri="{FF2B5EF4-FFF2-40B4-BE49-F238E27FC236}">
                <a16:creationId xmlns:a16="http://schemas.microsoft.com/office/drawing/2014/main" id="{23C3B0D0-5E93-4519-9D58-588B8A5FA805}"/>
              </a:ext>
            </a:extLst>
          </p:cNvPr>
          <p:cNvSpPr/>
          <p:nvPr/>
        </p:nvSpPr>
        <p:spPr>
          <a:xfrm>
            <a:off x="5738701" y="11162"/>
            <a:ext cx="340327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2" name="Picture 21" descr="A close up of a toy&#10;&#10;Description automatically generated">
            <a:extLst>
              <a:ext uri="{FF2B5EF4-FFF2-40B4-BE49-F238E27FC236}">
                <a16:creationId xmlns:a16="http://schemas.microsoft.com/office/drawing/2014/main" id="{78C609D0-2C7A-4821-A389-7253E960EA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066" t="18890" r="20374" b="9949"/>
          <a:stretch/>
        </p:blipFill>
        <p:spPr>
          <a:xfrm>
            <a:off x="5486400" y="1330115"/>
            <a:ext cx="3515447" cy="2483270"/>
          </a:xfrm>
          <a:prstGeom prst="rect">
            <a:avLst/>
          </a:prstGeom>
        </p:spPr>
      </p:pic>
      <p:sp>
        <p:nvSpPr>
          <p:cNvPr id="4" name="Freeform: Shape 3">
            <a:extLst>
              <a:ext uri="{FF2B5EF4-FFF2-40B4-BE49-F238E27FC236}">
                <a16:creationId xmlns:a16="http://schemas.microsoft.com/office/drawing/2014/main" id="{C5B8AE47-3E02-4077-BCCB-BCDA500F18C7}"/>
              </a:ext>
            </a:extLst>
          </p:cNvPr>
          <p:cNvSpPr>
            <a:spLocks/>
          </p:cNvSpPr>
          <p:nvPr/>
        </p:nvSpPr>
        <p:spPr bwMode="auto">
          <a:xfrm rot="9255938" flipH="1">
            <a:off x="6941893" y="-1813912"/>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AE20C6C8-EBB0-4B8E-81E3-EBAEE9CA3E7E}"/>
              </a:ext>
            </a:extLst>
          </p:cNvPr>
          <p:cNvSpPr>
            <a:spLocks/>
          </p:cNvSpPr>
          <p:nvPr/>
        </p:nvSpPr>
        <p:spPr bwMode="auto">
          <a:xfrm rot="9255938" flipH="1">
            <a:off x="7497002" y="-2616765"/>
            <a:ext cx="6426288" cy="472501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 name="connsiteX0" fmla="*/ 1821995 w 8586218"/>
              <a:gd name="connsiteY0" fmla="*/ 5626857 h 7041527"/>
              <a:gd name="connsiteX1" fmla="*/ 5249321 w 8586218"/>
              <a:gd name="connsiteY1" fmla="*/ 699246 h 7041527"/>
              <a:gd name="connsiteX2" fmla="*/ 8450352 w 8586218"/>
              <a:gd name="connsiteY2" fmla="*/ 292780 h 7041527"/>
              <a:gd name="connsiteX3" fmla="*/ 8586218 w 8586218"/>
              <a:gd name="connsiteY3" fmla="*/ 6963053 h 7041527"/>
              <a:gd name="connsiteX4" fmla="*/ 725429 w 8586218"/>
              <a:gd name="connsiteY4" fmla="*/ 7041527 h 7041527"/>
              <a:gd name="connsiteX5" fmla="*/ 0 w 8586218"/>
              <a:gd name="connsiteY5" fmla="*/ 6757907 h 7041527"/>
              <a:gd name="connsiteX6" fmla="*/ 1821995 w 8586218"/>
              <a:gd name="connsiteY6" fmla="*/ 5626857 h 7041527"/>
              <a:gd name="connsiteX0" fmla="*/ 1821995 w 8586218"/>
              <a:gd name="connsiteY0" fmla="*/ 6869155 h 8283825"/>
              <a:gd name="connsiteX1" fmla="*/ 5249321 w 8586218"/>
              <a:gd name="connsiteY1" fmla="*/ 1941544 h 8283825"/>
              <a:gd name="connsiteX2" fmla="*/ 5847423 w 8586218"/>
              <a:gd name="connsiteY2" fmla="*/ 86144 h 8283825"/>
              <a:gd name="connsiteX3" fmla="*/ 8586218 w 8586218"/>
              <a:gd name="connsiteY3" fmla="*/ 8205351 h 8283825"/>
              <a:gd name="connsiteX4" fmla="*/ 725429 w 8586218"/>
              <a:gd name="connsiteY4" fmla="*/ 8283825 h 8283825"/>
              <a:gd name="connsiteX5" fmla="*/ 0 w 8586218"/>
              <a:gd name="connsiteY5" fmla="*/ 8000205 h 8283825"/>
              <a:gd name="connsiteX6" fmla="*/ 1821995 w 8586218"/>
              <a:gd name="connsiteY6" fmla="*/ 6869155 h 8283825"/>
              <a:gd name="connsiteX0" fmla="*/ 1821995 w 8586218"/>
              <a:gd name="connsiteY0" fmla="*/ 6895525 h 8310195"/>
              <a:gd name="connsiteX1" fmla="*/ 5471920 w 8586218"/>
              <a:gd name="connsiteY1" fmla="*/ 1599241 h 8310195"/>
              <a:gd name="connsiteX2" fmla="*/ 5847423 w 8586218"/>
              <a:gd name="connsiteY2" fmla="*/ 112514 h 8310195"/>
              <a:gd name="connsiteX3" fmla="*/ 8586218 w 8586218"/>
              <a:gd name="connsiteY3" fmla="*/ 8231721 h 8310195"/>
              <a:gd name="connsiteX4" fmla="*/ 725429 w 8586218"/>
              <a:gd name="connsiteY4" fmla="*/ 8310195 h 8310195"/>
              <a:gd name="connsiteX5" fmla="*/ 0 w 8586218"/>
              <a:gd name="connsiteY5" fmla="*/ 8026575 h 8310195"/>
              <a:gd name="connsiteX6" fmla="*/ 1821995 w 8586218"/>
              <a:gd name="connsiteY6" fmla="*/ 6895525 h 8310195"/>
              <a:gd name="connsiteX0" fmla="*/ 1821995 w 8586218"/>
              <a:gd name="connsiteY0" fmla="*/ 6854871 h 8269541"/>
              <a:gd name="connsiteX1" fmla="*/ 5471920 w 8586218"/>
              <a:gd name="connsiteY1" fmla="*/ 1558587 h 8269541"/>
              <a:gd name="connsiteX2" fmla="*/ 5847423 w 8586218"/>
              <a:gd name="connsiteY2" fmla="*/ 71860 h 8269541"/>
              <a:gd name="connsiteX3" fmla="*/ 8586218 w 8586218"/>
              <a:gd name="connsiteY3" fmla="*/ 8191067 h 8269541"/>
              <a:gd name="connsiteX4" fmla="*/ 725429 w 8586218"/>
              <a:gd name="connsiteY4" fmla="*/ 8269541 h 8269541"/>
              <a:gd name="connsiteX5" fmla="*/ 0 w 8586218"/>
              <a:gd name="connsiteY5" fmla="*/ 7985921 h 8269541"/>
              <a:gd name="connsiteX6" fmla="*/ 1821995 w 8586218"/>
              <a:gd name="connsiteY6" fmla="*/ 6854871 h 8269541"/>
              <a:gd name="connsiteX0" fmla="*/ 1821995 w 8586218"/>
              <a:gd name="connsiteY0" fmla="*/ 7079985 h 8494655"/>
              <a:gd name="connsiteX1" fmla="*/ 5471920 w 8586218"/>
              <a:gd name="connsiteY1" fmla="*/ 1783701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079985 h 8494655"/>
              <a:gd name="connsiteX1" fmla="*/ 5093409 w 8586218"/>
              <a:gd name="connsiteY1" fmla="*/ 2254994 h 8494655"/>
              <a:gd name="connsiteX2" fmla="*/ 5419215 w 8586218"/>
              <a:gd name="connsiteY2" fmla="*/ 1768049 h 8494655"/>
              <a:gd name="connsiteX3" fmla="*/ 5847423 w 8586218"/>
              <a:gd name="connsiteY3" fmla="*/ 296974 h 8494655"/>
              <a:gd name="connsiteX4" fmla="*/ 8586218 w 8586218"/>
              <a:gd name="connsiteY4" fmla="*/ 8416181 h 8494655"/>
              <a:gd name="connsiteX5" fmla="*/ 725429 w 8586218"/>
              <a:gd name="connsiteY5" fmla="*/ 8494655 h 8494655"/>
              <a:gd name="connsiteX6" fmla="*/ 0 w 8586218"/>
              <a:gd name="connsiteY6" fmla="*/ 8211035 h 8494655"/>
              <a:gd name="connsiteX7" fmla="*/ 1821995 w 8586218"/>
              <a:gd name="connsiteY7" fmla="*/ 7079985 h 8494655"/>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5093409 w 8586218"/>
              <a:gd name="connsiteY1" fmla="*/ 2275678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 name="connsiteX0" fmla="*/ 1821995 w 8586218"/>
              <a:gd name="connsiteY0" fmla="*/ 7100669 h 8515339"/>
              <a:gd name="connsiteX1" fmla="*/ 2778463 w 8586218"/>
              <a:gd name="connsiteY1" fmla="*/ 3970160 h 8515339"/>
              <a:gd name="connsiteX2" fmla="*/ 5160981 w 8586218"/>
              <a:gd name="connsiteY2" fmla="*/ 1584272 h 8515339"/>
              <a:gd name="connsiteX3" fmla="*/ 5847423 w 8586218"/>
              <a:gd name="connsiteY3" fmla="*/ 317658 h 8515339"/>
              <a:gd name="connsiteX4" fmla="*/ 8586218 w 8586218"/>
              <a:gd name="connsiteY4" fmla="*/ 8436865 h 8515339"/>
              <a:gd name="connsiteX5" fmla="*/ 725429 w 8586218"/>
              <a:gd name="connsiteY5" fmla="*/ 8515339 h 8515339"/>
              <a:gd name="connsiteX6" fmla="*/ 0 w 8586218"/>
              <a:gd name="connsiteY6" fmla="*/ 8231719 h 8515339"/>
              <a:gd name="connsiteX7" fmla="*/ 1821995 w 8586218"/>
              <a:gd name="connsiteY7" fmla="*/ 7100669 h 851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86218" h="8515339">
                <a:moveTo>
                  <a:pt x="1821995" y="7100669"/>
                </a:moveTo>
                <a:cubicBezTo>
                  <a:pt x="2285072" y="6390409"/>
                  <a:pt x="2221965" y="4889560"/>
                  <a:pt x="2778463" y="3970160"/>
                </a:cubicBezTo>
                <a:cubicBezTo>
                  <a:pt x="3334961" y="3050761"/>
                  <a:pt x="4985580" y="2563535"/>
                  <a:pt x="5160981" y="1584272"/>
                </a:cubicBezTo>
                <a:cubicBezTo>
                  <a:pt x="5223565" y="1336484"/>
                  <a:pt x="5319589" y="-790364"/>
                  <a:pt x="5847423" y="317658"/>
                </a:cubicBezTo>
                <a:lnTo>
                  <a:pt x="8586218" y="8436865"/>
                </a:lnTo>
                <a:lnTo>
                  <a:pt x="725429" y="8515339"/>
                </a:lnTo>
                <a:cubicBezTo>
                  <a:pt x="725524" y="8464394"/>
                  <a:pt x="-95" y="8282664"/>
                  <a:pt x="0" y="8231719"/>
                </a:cubicBezTo>
                <a:cubicBezTo>
                  <a:pt x="7744" y="8166994"/>
                  <a:pt x="1358918" y="7810929"/>
                  <a:pt x="1821995" y="7100669"/>
                </a:cubicBezTo>
                <a:close/>
              </a:path>
            </a:pathLst>
          </a:custGeom>
          <a:solidFill>
            <a:srgbClr val="2A89C4"/>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6" name="Group 5">
            <a:extLst>
              <a:ext uri="{FF2B5EF4-FFF2-40B4-BE49-F238E27FC236}">
                <a16:creationId xmlns:a16="http://schemas.microsoft.com/office/drawing/2014/main" id="{7A96BB99-AB3D-43F1-A0A7-CC5A1D6846CB}"/>
              </a:ext>
            </a:extLst>
          </p:cNvPr>
          <p:cNvGrpSpPr/>
          <p:nvPr/>
        </p:nvGrpSpPr>
        <p:grpSpPr>
          <a:xfrm>
            <a:off x="3886855" y="4799757"/>
            <a:ext cx="1370290" cy="182880"/>
            <a:chOff x="7381134" y="1320692"/>
            <a:chExt cx="1370290" cy="182880"/>
          </a:xfrm>
        </p:grpSpPr>
        <p:sp>
          <p:nvSpPr>
            <p:cNvPr id="7" name="Oval 6">
              <a:extLst>
                <a:ext uri="{FF2B5EF4-FFF2-40B4-BE49-F238E27FC236}">
                  <a16:creationId xmlns:a16="http://schemas.microsoft.com/office/drawing/2014/main" id="{7A0E7A3F-E46A-422D-B6B2-BAC65372D5A9}"/>
                </a:ext>
              </a:extLst>
            </p:cNvPr>
            <p:cNvSpPr/>
            <p:nvPr/>
          </p:nvSpPr>
          <p:spPr>
            <a:xfrm>
              <a:off x="7381134" y="1320692"/>
              <a:ext cx="182880" cy="182880"/>
            </a:xfrm>
            <a:prstGeom prst="ellipse">
              <a:avLst/>
            </a:prstGeom>
            <a:solidFill>
              <a:srgbClr val="F3C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CCB0B0-0B04-4EBB-B874-CB74C2927C96}"/>
                </a:ext>
              </a:extLst>
            </p:cNvPr>
            <p:cNvSpPr/>
            <p:nvPr/>
          </p:nvSpPr>
          <p:spPr>
            <a:xfrm>
              <a:off x="7679805" y="1320692"/>
              <a:ext cx="182880" cy="182880"/>
            </a:xfrm>
            <a:prstGeom prst="ellipse">
              <a:avLst/>
            </a:prstGeom>
            <a:solidFill>
              <a:srgbClr val="F3B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A8E43E6-2033-4F40-9CEF-8BFF362E432D}"/>
                </a:ext>
              </a:extLst>
            </p:cNvPr>
            <p:cNvSpPr/>
            <p:nvPr/>
          </p:nvSpPr>
          <p:spPr>
            <a:xfrm>
              <a:off x="7976783" y="1320692"/>
              <a:ext cx="182880" cy="182880"/>
            </a:xfrm>
            <a:prstGeom prst="ellipse">
              <a:avLst/>
            </a:prstGeom>
            <a:solidFill>
              <a:srgbClr val="41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4AD8B00-6388-4806-8ACB-2B521F617B7C}"/>
                </a:ext>
              </a:extLst>
            </p:cNvPr>
            <p:cNvSpPr/>
            <p:nvPr/>
          </p:nvSpPr>
          <p:spPr>
            <a:xfrm>
              <a:off x="8273761" y="1320692"/>
              <a:ext cx="182880" cy="182880"/>
            </a:xfrm>
            <a:prstGeom prst="ellipse">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AD65D84-DDA6-4463-8891-A06B3C44FC7B}"/>
                </a:ext>
              </a:extLst>
            </p:cNvPr>
            <p:cNvSpPr/>
            <p:nvPr/>
          </p:nvSpPr>
          <p:spPr>
            <a:xfrm>
              <a:off x="8568544" y="1320692"/>
              <a:ext cx="182880" cy="182880"/>
            </a:xfrm>
            <a:prstGeom prst="ellipse">
              <a:avLst/>
            </a:prstGeom>
            <a:solidFill>
              <a:srgbClr val="2A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A3DF5269-EE87-41B0-BC33-87AD975983EA}"/>
              </a:ext>
            </a:extLst>
          </p:cNvPr>
          <p:cNvSpPr txBox="1"/>
          <p:nvPr/>
        </p:nvSpPr>
        <p:spPr>
          <a:xfrm>
            <a:off x="5074265" y="263589"/>
            <a:ext cx="3536332" cy="461665"/>
          </a:xfrm>
          <a:prstGeom prst="rect">
            <a:avLst/>
          </a:prstGeom>
          <a:noFill/>
        </p:spPr>
        <p:txBody>
          <a:bodyPr wrap="square" rtlCol="0">
            <a:spAutoFit/>
          </a:bodyPr>
          <a:lstStyle/>
          <a:p>
            <a:pPr algn="r"/>
            <a:r>
              <a:rPr lang="en-MY" sz="2400" spc="-100" dirty="0">
                <a:solidFill>
                  <a:srgbClr val="419ED7"/>
                </a:solidFill>
                <a:latin typeface="Source Sans Pro" panose="020B0503030403020204" pitchFamily="34" charset="0"/>
                <a:ea typeface="Source Sans Pro" panose="020B0503030403020204" pitchFamily="34" charset="0"/>
              </a:rPr>
              <a:t>Create </a:t>
            </a:r>
            <a:r>
              <a:rPr lang="en-MY" sz="2400" spc="-100" dirty="0">
                <a:solidFill>
                  <a:srgbClr val="419ED7"/>
                </a:solidFill>
                <a:latin typeface="Source Sans Pro Black" panose="020B0803030403020204" pitchFamily="34" charset="0"/>
                <a:ea typeface="Source Sans Pro Black" panose="020B0803030403020204" pitchFamily="34" charset="0"/>
              </a:rPr>
              <a:t>regular study space</a:t>
            </a:r>
          </a:p>
        </p:txBody>
      </p:sp>
      <p:sp>
        <p:nvSpPr>
          <p:cNvPr id="14" name="Freeform: Shape 13">
            <a:extLst>
              <a:ext uri="{FF2B5EF4-FFF2-40B4-BE49-F238E27FC236}">
                <a16:creationId xmlns:a16="http://schemas.microsoft.com/office/drawing/2014/main" id="{8C12B2E0-766F-4C3A-8432-8C6696A86C09}"/>
              </a:ext>
            </a:extLst>
          </p:cNvPr>
          <p:cNvSpPr>
            <a:spLocks/>
          </p:cNvSpPr>
          <p:nvPr/>
        </p:nvSpPr>
        <p:spPr bwMode="auto">
          <a:xfrm rot="20343247" flipH="1">
            <a:off x="-4114161" y="2172520"/>
            <a:ext cx="6426288" cy="4482005"/>
          </a:xfrm>
          <a:custGeom>
            <a:avLst/>
            <a:gdLst>
              <a:gd name="connsiteX0" fmla="*/ 4314008 w 7782980"/>
              <a:gd name="connsiteY0" fmla="*/ 479 h 3948132"/>
              <a:gd name="connsiteX1" fmla="*/ 6682702 w 7782980"/>
              <a:gd name="connsiteY1" fmla="*/ 668754 h 3948132"/>
              <a:gd name="connsiteX2" fmla="*/ 7782980 w 7782980"/>
              <a:gd name="connsiteY2" fmla="*/ 1698457 h 3948132"/>
              <a:gd name="connsiteX3" fmla="*/ 7782980 w 7782980"/>
              <a:gd name="connsiteY3" fmla="*/ 3948132 h 3948132"/>
              <a:gd name="connsiteX4" fmla="*/ 0 w 7782980"/>
              <a:gd name="connsiteY4" fmla="*/ 3948132 h 3948132"/>
              <a:gd name="connsiteX5" fmla="*/ 286 w 7782980"/>
              <a:gd name="connsiteY5" fmla="*/ 3795298 h 3948132"/>
              <a:gd name="connsiteX6" fmla="*/ 51539 w 7782980"/>
              <a:gd name="connsiteY6" fmla="*/ 3605917 h 3948132"/>
              <a:gd name="connsiteX7" fmla="*/ 1255060 w 7782980"/>
              <a:gd name="connsiteY7" fmla="*/ 2750289 h 3948132"/>
              <a:gd name="connsiteX8" fmla="*/ 2269793 w 7782980"/>
              <a:gd name="connsiteY8" fmla="*/ 1123122 h 3948132"/>
              <a:gd name="connsiteX9" fmla="*/ 4314008 w 7782980"/>
              <a:gd name="connsiteY9" fmla="*/ 479 h 3948132"/>
              <a:gd name="connsiteX0" fmla="*/ 4314008 w 7782980"/>
              <a:gd name="connsiteY0" fmla="*/ 2305727 h 6253380"/>
              <a:gd name="connsiteX1" fmla="*/ 5768302 w 7782980"/>
              <a:gd name="connsiteY1" fmla="*/ 44374 h 6253380"/>
              <a:gd name="connsiteX2" fmla="*/ 7782980 w 7782980"/>
              <a:gd name="connsiteY2" fmla="*/ 4003705 h 6253380"/>
              <a:gd name="connsiteX3" fmla="*/ 7782980 w 7782980"/>
              <a:gd name="connsiteY3" fmla="*/ 6253380 h 6253380"/>
              <a:gd name="connsiteX4" fmla="*/ 0 w 7782980"/>
              <a:gd name="connsiteY4" fmla="*/ 6253380 h 6253380"/>
              <a:gd name="connsiteX5" fmla="*/ 286 w 7782980"/>
              <a:gd name="connsiteY5" fmla="*/ 6100546 h 6253380"/>
              <a:gd name="connsiteX6" fmla="*/ 51539 w 7782980"/>
              <a:gd name="connsiteY6" fmla="*/ 5911165 h 6253380"/>
              <a:gd name="connsiteX7" fmla="*/ 1255060 w 7782980"/>
              <a:gd name="connsiteY7" fmla="*/ 5055537 h 6253380"/>
              <a:gd name="connsiteX8" fmla="*/ 2269793 w 7782980"/>
              <a:gd name="connsiteY8" fmla="*/ 3428370 h 6253380"/>
              <a:gd name="connsiteX9" fmla="*/ 4314008 w 7782980"/>
              <a:gd name="connsiteY9" fmla="*/ 2305727 h 6253380"/>
              <a:gd name="connsiteX0" fmla="*/ 4314008 w 7782980"/>
              <a:gd name="connsiteY0" fmla="*/ 2311523 h 6259176"/>
              <a:gd name="connsiteX1" fmla="*/ 5768302 w 7782980"/>
              <a:gd name="connsiteY1" fmla="*/ 50170 h 6259176"/>
              <a:gd name="connsiteX2" fmla="*/ 7782980 w 7782980"/>
              <a:gd name="connsiteY2" fmla="*/ 4009501 h 6259176"/>
              <a:gd name="connsiteX3" fmla="*/ 7782980 w 7782980"/>
              <a:gd name="connsiteY3" fmla="*/ 6259176 h 6259176"/>
              <a:gd name="connsiteX4" fmla="*/ 0 w 7782980"/>
              <a:gd name="connsiteY4" fmla="*/ 6259176 h 6259176"/>
              <a:gd name="connsiteX5" fmla="*/ 286 w 7782980"/>
              <a:gd name="connsiteY5" fmla="*/ 6106342 h 6259176"/>
              <a:gd name="connsiteX6" fmla="*/ 51539 w 7782980"/>
              <a:gd name="connsiteY6" fmla="*/ 5916961 h 6259176"/>
              <a:gd name="connsiteX7" fmla="*/ 1255060 w 7782980"/>
              <a:gd name="connsiteY7" fmla="*/ 5061333 h 6259176"/>
              <a:gd name="connsiteX8" fmla="*/ 2269793 w 7782980"/>
              <a:gd name="connsiteY8" fmla="*/ 3434166 h 6259176"/>
              <a:gd name="connsiteX9" fmla="*/ 4314008 w 7782980"/>
              <a:gd name="connsiteY9" fmla="*/ 2311523 h 6259176"/>
              <a:gd name="connsiteX0" fmla="*/ 4314008 w 7855552"/>
              <a:gd name="connsiteY0" fmla="*/ 2326501 h 6274154"/>
              <a:gd name="connsiteX1" fmla="*/ 5768302 w 7855552"/>
              <a:gd name="connsiteY1" fmla="*/ 65148 h 6274154"/>
              <a:gd name="connsiteX2" fmla="*/ 7855552 w 7855552"/>
              <a:gd name="connsiteY2" fmla="*/ 780963 h 6274154"/>
              <a:gd name="connsiteX3" fmla="*/ 7782980 w 7855552"/>
              <a:gd name="connsiteY3" fmla="*/ 6274154 h 6274154"/>
              <a:gd name="connsiteX4" fmla="*/ 0 w 7855552"/>
              <a:gd name="connsiteY4" fmla="*/ 6274154 h 6274154"/>
              <a:gd name="connsiteX5" fmla="*/ 286 w 7855552"/>
              <a:gd name="connsiteY5" fmla="*/ 6121320 h 6274154"/>
              <a:gd name="connsiteX6" fmla="*/ 51539 w 7855552"/>
              <a:gd name="connsiteY6" fmla="*/ 5931939 h 6274154"/>
              <a:gd name="connsiteX7" fmla="*/ 1255060 w 7855552"/>
              <a:gd name="connsiteY7" fmla="*/ 5076311 h 6274154"/>
              <a:gd name="connsiteX8" fmla="*/ 2269793 w 7855552"/>
              <a:gd name="connsiteY8" fmla="*/ 3449144 h 6274154"/>
              <a:gd name="connsiteX9" fmla="*/ 4314008 w 7855552"/>
              <a:gd name="connsiteY9" fmla="*/ 2326501 h 6274154"/>
              <a:gd name="connsiteX0" fmla="*/ 4314008 w 7855552"/>
              <a:gd name="connsiteY0" fmla="*/ 2722379 h 6670032"/>
              <a:gd name="connsiteX1" fmla="*/ 6073102 w 7855552"/>
              <a:gd name="connsiteY1" fmla="*/ 42508 h 6670032"/>
              <a:gd name="connsiteX2" fmla="*/ 7855552 w 7855552"/>
              <a:gd name="connsiteY2" fmla="*/ 1176841 h 6670032"/>
              <a:gd name="connsiteX3" fmla="*/ 7782980 w 7855552"/>
              <a:gd name="connsiteY3" fmla="*/ 6670032 h 6670032"/>
              <a:gd name="connsiteX4" fmla="*/ 0 w 7855552"/>
              <a:gd name="connsiteY4" fmla="*/ 6670032 h 6670032"/>
              <a:gd name="connsiteX5" fmla="*/ 286 w 7855552"/>
              <a:gd name="connsiteY5" fmla="*/ 6517198 h 6670032"/>
              <a:gd name="connsiteX6" fmla="*/ 51539 w 7855552"/>
              <a:gd name="connsiteY6" fmla="*/ 6327817 h 6670032"/>
              <a:gd name="connsiteX7" fmla="*/ 1255060 w 7855552"/>
              <a:gd name="connsiteY7" fmla="*/ 5472189 h 6670032"/>
              <a:gd name="connsiteX8" fmla="*/ 2269793 w 7855552"/>
              <a:gd name="connsiteY8" fmla="*/ 3845022 h 6670032"/>
              <a:gd name="connsiteX9" fmla="*/ 4314008 w 7855552"/>
              <a:gd name="connsiteY9" fmla="*/ 2722379 h 6670032"/>
              <a:gd name="connsiteX0" fmla="*/ 4314008 w 7855552"/>
              <a:gd name="connsiteY0" fmla="*/ 2683387 h 6631040"/>
              <a:gd name="connsiteX1" fmla="*/ 6073102 w 7855552"/>
              <a:gd name="connsiteY1" fmla="*/ 3516 h 6631040"/>
              <a:gd name="connsiteX2" fmla="*/ 7855552 w 7855552"/>
              <a:gd name="connsiteY2" fmla="*/ 1137849 h 6631040"/>
              <a:gd name="connsiteX3" fmla="*/ 7782980 w 7855552"/>
              <a:gd name="connsiteY3" fmla="*/ 6631040 h 6631040"/>
              <a:gd name="connsiteX4" fmla="*/ 0 w 7855552"/>
              <a:gd name="connsiteY4" fmla="*/ 6631040 h 6631040"/>
              <a:gd name="connsiteX5" fmla="*/ 286 w 7855552"/>
              <a:gd name="connsiteY5" fmla="*/ 6478206 h 6631040"/>
              <a:gd name="connsiteX6" fmla="*/ 51539 w 7855552"/>
              <a:gd name="connsiteY6" fmla="*/ 6288825 h 6631040"/>
              <a:gd name="connsiteX7" fmla="*/ 1255060 w 7855552"/>
              <a:gd name="connsiteY7" fmla="*/ 5433197 h 6631040"/>
              <a:gd name="connsiteX8" fmla="*/ 2269793 w 7855552"/>
              <a:gd name="connsiteY8" fmla="*/ 3806030 h 6631040"/>
              <a:gd name="connsiteX9" fmla="*/ 4314008 w 7855552"/>
              <a:gd name="connsiteY9" fmla="*/ 2683387 h 6631040"/>
              <a:gd name="connsiteX0" fmla="*/ 4952637 w 7855552"/>
              <a:gd name="connsiteY0" fmla="*/ 1006133 h 6627859"/>
              <a:gd name="connsiteX1" fmla="*/ 6073102 w 7855552"/>
              <a:gd name="connsiteY1" fmla="*/ 335 h 6627859"/>
              <a:gd name="connsiteX2" fmla="*/ 7855552 w 7855552"/>
              <a:gd name="connsiteY2" fmla="*/ 1134668 h 6627859"/>
              <a:gd name="connsiteX3" fmla="*/ 7782980 w 7855552"/>
              <a:gd name="connsiteY3" fmla="*/ 6627859 h 6627859"/>
              <a:gd name="connsiteX4" fmla="*/ 0 w 7855552"/>
              <a:gd name="connsiteY4" fmla="*/ 6627859 h 6627859"/>
              <a:gd name="connsiteX5" fmla="*/ 286 w 7855552"/>
              <a:gd name="connsiteY5" fmla="*/ 6475025 h 6627859"/>
              <a:gd name="connsiteX6" fmla="*/ 51539 w 7855552"/>
              <a:gd name="connsiteY6" fmla="*/ 6285644 h 6627859"/>
              <a:gd name="connsiteX7" fmla="*/ 1255060 w 7855552"/>
              <a:gd name="connsiteY7" fmla="*/ 5430016 h 6627859"/>
              <a:gd name="connsiteX8" fmla="*/ 2269793 w 7855552"/>
              <a:gd name="connsiteY8" fmla="*/ 3802849 h 6627859"/>
              <a:gd name="connsiteX9" fmla="*/ 4952637 w 7855552"/>
              <a:gd name="connsiteY9" fmla="*/ 1006133 h 6627859"/>
              <a:gd name="connsiteX0" fmla="*/ 2269793 w 7855552"/>
              <a:gd name="connsiteY0" fmla="*/ 3901922 h 6726932"/>
              <a:gd name="connsiteX1" fmla="*/ 6073102 w 7855552"/>
              <a:gd name="connsiteY1" fmla="*/ 99408 h 6726932"/>
              <a:gd name="connsiteX2" fmla="*/ 7855552 w 7855552"/>
              <a:gd name="connsiteY2" fmla="*/ 1233741 h 6726932"/>
              <a:gd name="connsiteX3" fmla="*/ 7782980 w 7855552"/>
              <a:gd name="connsiteY3" fmla="*/ 6726932 h 6726932"/>
              <a:gd name="connsiteX4" fmla="*/ 0 w 7855552"/>
              <a:gd name="connsiteY4" fmla="*/ 6726932 h 6726932"/>
              <a:gd name="connsiteX5" fmla="*/ 286 w 7855552"/>
              <a:gd name="connsiteY5" fmla="*/ 6574098 h 6726932"/>
              <a:gd name="connsiteX6" fmla="*/ 51539 w 7855552"/>
              <a:gd name="connsiteY6" fmla="*/ 6384717 h 6726932"/>
              <a:gd name="connsiteX7" fmla="*/ 1255060 w 7855552"/>
              <a:gd name="connsiteY7" fmla="*/ 5529089 h 6726932"/>
              <a:gd name="connsiteX8" fmla="*/ 2269793 w 7855552"/>
              <a:gd name="connsiteY8" fmla="*/ 3901922 h 672693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782980 w 7855552"/>
              <a:gd name="connsiteY3" fmla="*/ 6636592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3996993 w 7855552"/>
              <a:gd name="connsiteY0" fmla="*/ 1771306 h 6636592"/>
              <a:gd name="connsiteX1" fmla="*/ 6073102 w 7855552"/>
              <a:gd name="connsiteY1" fmla="*/ 9068 h 6636592"/>
              <a:gd name="connsiteX2" fmla="*/ 7855552 w 7855552"/>
              <a:gd name="connsiteY2" fmla="*/ 1143401 h 6636592"/>
              <a:gd name="connsiteX3" fmla="*/ 7826522 w 7855552"/>
              <a:gd name="connsiteY3" fmla="*/ 6610435 h 6636592"/>
              <a:gd name="connsiteX4" fmla="*/ 0 w 7855552"/>
              <a:gd name="connsiteY4" fmla="*/ 6636592 h 6636592"/>
              <a:gd name="connsiteX5" fmla="*/ 286 w 7855552"/>
              <a:gd name="connsiteY5" fmla="*/ 6483758 h 6636592"/>
              <a:gd name="connsiteX6" fmla="*/ 51539 w 7855552"/>
              <a:gd name="connsiteY6" fmla="*/ 6294377 h 6636592"/>
              <a:gd name="connsiteX7" fmla="*/ 1255060 w 7855552"/>
              <a:gd name="connsiteY7" fmla="*/ 5438749 h 6636592"/>
              <a:gd name="connsiteX8" fmla="*/ 3996993 w 7855552"/>
              <a:gd name="connsiteY8" fmla="*/ 1771306 h 6636592"/>
              <a:gd name="connsiteX0" fmla="*/ 4214707 w 7855552"/>
              <a:gd name="connsiteY0" fmla="*/ 3433297 h 6702983"/>
              <a:gd name="connsiteX1" fmla="*/ 6073102 w 7855552"/>
              <a:gd name="connsiteY1" fmla="*/ 75459 h 6702983"/>
              <a:gd name="connsiteX2" fmla="*/ 7855552 w 7855552"/>
              <a:gd name="connsiteY2" fmla="*/ 1209792 h 6702983"/>
              <a:gd name="connsiteX3" fmla="*/ 7826522 w 7855552"/>
              <a:gd name="connsiteY3" fmla="*/ 6676826 h 6702983"/>
              <a:gd name="connsiteX4" fmla="*/ 0 w 7855552"/>
              <a:gd name="connsiteY4" fmla="*/ 6702983 h 6702983"/>
              <a:gd name="connsiteX5" fmla="*/ 286 w 7855552"/>
              <a:gd name="connsiteY5" fmla="*/ 6550149 h 6702983"/>
              <a:gd name="connsiteX6" fmla="*/ 51539 w 7855552"/>
              <a:gd name="connsiteY6" fmla="*/ 6360768 h 6702983"/>
              <a:gd name="connsiteX7" fmla="*/ 1255060 w 7855552"/>
              <a:gd name="connsiteY7" fmla="*/ 5505140 h 6702983"/>
              <a:gd name="connsiteX8" fmla="*/ 4214707 w 7855552"/>
              <a:gd name="connsiteY8" fmla="*/ 3433297 h 6702983"/>
              <a:gd name="connsiteX0" fmla="*/ 1255060 w 7855552"/>
              <a:gd name="connsiteY0" fmla="*/ 5626295 h 6824138"/>
              <a:gd name="connsiteX1" fmla="*/ 6073102 w 7855552"/>
              <a:gd name="connsiteY1" fmla="*/ 196614 h 6824138"/>
              <a:gd name="connsiteX2" fmla="*/ 7855552 w 7855552"/>
              <a:gd name="connsiteY2" fmla="*/ 1330947 h 6824138"/>
              <a:gd name="connsiteX3" fmla="*/ 7826522 w 7855552"/>
              <a:gd name="connsiteY3" fmla="*/ 6797981 h 6824138"/>
              <a:gd name="connsiteX4" fmla="*/ 0 w 7855552"/>
              <a:gd name="connsiteY4" fmla="*/ 6824138 h 6824138"/>
              <a:gd name="connsiteX5" fmla="*/ 286 w 7855552"/>
              <a:gd name="connsiteY5" fmla="*/ 6671304 h 6824138"/>
              <a:gd name="connsiteX6" fmla="*/ 51539 w 7855552"/>
              <a:gd name="connsiteY6" fmla="*/ 6481923 h 6824138"/>
              <a:gd name="connsiteX7" fmla="*/ 1255060 w 7855552"/>
              <a:gd name="connsiteY7" fmla="*/ 5626295 h 6824138"/>
              <a:gd name="connsiteX0" fmla="*/ 4099037 w 8101472"/>
              <a:gd name="connsiteY0" fmla="*/ 1911299 h 6676283"/>
              <a:gd name="connsiteX1" fmla="*/ 6319022 w 8101472"/>
              <a:gd name="connsiteY1" fmla="*/ 12867 h 6676283"/>
              <a:gd name="connsiteX2" fmla="*/ 8101472 w 8101472"/>
              <a:gd name="connsiteY2" fmla="*/ 1147200 h 6676283"/>
              <a:gd name="connsiteX3" fmla="*/ 8072442 w 8101472"/>
              <a:gd name="connsiteY3" fmla="*/ 6614234 h 6676283"/>
              <a:gd name="connsiteX4" fmla="*/ 245920 w 8101472"/>
              <a:gd name="connsiteY4" fmla="*/ 6640391 h 6676283"/>
              <a:gd name="connsiteX5" fmla="*/ 246206 w 8101472"/>
              <a:gd name="connsiteY5" fmla="*/ 6487557 h 6676283"/>
              <a:gd name="connsiteX6" fmla="*/ 297459 w 8101472"/>
              <a:gd name="connsiteY6" fmla="*/ 6298176 h 6676283"/>
              <a:gd name="connsiteX7" fmla="*/ 4099037 w 8101472"/>
              <a:gd name="connsiteY7" fmla="*/ 1911299 h 6676283"/>
              <a:gd name="connsiteX0" fmla="*/ 4099037 w 8101472"/>
              <a:gd name="connsiteY0" fmla="*/ 3342203 h 8107189"/>
              <a:gd name="connsiteX1" fmla="*/ 6289993 w 8101472"/>
              <a:gd name="connsiteY1" fmla="*/ 5114 h 8107189"/>
              <a:gd name="connsiteX2" fmla="*/ 8101472 w 8101472"/>
              <a:gd name="connsiteY2" fmla="*/ 2578104 h 8107189"/>
              <a:gd name="connsiteX3" fmla="*/ 8072442 w 8101472"/>
              <a:gd name="connsiteY3" fmla="*/ 8045138 h 8107189"/>
              <a:gd name="connsiteX4" fmla="*/ 245920 w 8101472"/>
              <a:gd name="connsiteY4" fmla="*/ 8071295 h 8107189"/>
              <a:gd name="connsiteX5" fmla="*/ 246206 w 8101472"/>
              <a:gd name="connsiteY5" fmla="*/ 7918461 h 8107189"/>
              <a:gd name="connsiteX6" fmla="*/ 297459 w 8101472"/>
              <a:gd name="connsiteY6" fmla="*/ 7729080 h 8107189"/>
              <a:gd name="connsiteX7" fmla="*/ 4099037 w 8101472"/>
              <a:gd name="connsiteY7" fmla="*/ 3342203 h 8107189"/>
              <a:gd name="connsiteX0" fmla="*/ 4099037 w 8101472"/>
              <a:gd name="connsiteY0" fmla="*/ 3376769 h 8141753"/>
              <a:gd name="connsiteX1" fmla="*/ 6289993 w 8101472"/>
              <a:gd name="connsiteY1" fmla="*/ 39680 h 8141753"/>
              <a:gd name="connsiteX2" fmla="*/ 8101472 w 8101472"/>
              <a:gd name="connsiteY2" fmla="*/ 2612670 h 8141753"/>
              <a:gd name="connsiteX3" fmla="*/ 8072442 w 8101472"/>
              <a:gd name="connsiteY3" fmla="*/ 8079704 h 8141753"/>
              <a:gd name="connsiteX4" fmla="*/ 245920 w 8101472"/>
              <a:gd name="connsiteY4" fmla="*/ 8105861 h 8141753"/>
              <a:gd name="connsiteX5" fmla="*/ 246206 w 8101472"/>
              <a:gd name="connsiteY5" fmla="*/ 7953027 h 8141753"/>
              <a:gd name="connsiteX6" fmla="*/ 297459 w 8101472"/>
              <a:gd name="connsiteY6" fmla="*/ 7763646 h 8141753"/>
              <a:gd name="connsiteX7" fmla="*/ 4099037 w 8101472"/>
              <a:gd name="connsiteY7" fmla="*/ 3376769 h 8141753"/>
              <a:gd name="connsiteX0" fmla="*/ 3522315 w 8061778"/>
              <a:gd name="connsiteY0" fmla="*/ 3051416 h 8125149"/>
              <a:gd name="connsiteX1" fmla="*/ 6250299 w 8061778"/>
              <a:gd name="connsiteY1" fmla="*/ 2059 h 8125149"/>
              <a:gd name="connsiteX2" fmla="*/ 8061778 w 8061778"/>
              <a:gd name="connsiteY2" fmla="*/ 2575049 h 8125149"/>
              <a:gd name="connsiteX3" fmla="*/ 8032748 w 8061778"/>
              <a:gd name="connsiteY3" fmla="*/ 8042083 h 8125149"/>
              <a:gd name="connsiteX4" fmla="*/ 206226 w 8061778"/>
              <a:gd name="connsiteY4" fmla="*/ 8068240 h 8125149"/>
              <a:gd name="connsiteX5" fmla="*/ 206512 w 8061778"/>
              <a:gd name="connsiteY5" fmla="*/ 7915406 h 8125149"/>
              <a:gd name="connsiteX6" fmla="*/ 257765 w 8061778"/>
              <a:gd name="connsiteY6" fmla="*/ 7726025 h 8125149"/>
              <a:gd name="connsiteX7" fmla="*/ 3522315 w 8061778"/>
              <a:gd name="connsiteY7" fmla="*/ 3051416 h 8125149"/>
              <a:gd name="connsiteX0" fmla="*/ 459567 w 8263580"/>
              <a:gd name="connsiteY0" fmla="*/ 7876794 h 8500084"/>
              <a:gd name="connsiteX1" fmla="*/ 6452101 w 8263580"/>
              <a:gd name="connsiteY1" fmla="*/ 152828 h 8500084"/>
              <a:gd name="connsiteX2" fmla="*/ 8263580 w 8263580"/>
              <a:gd name="connsiteY2" fmla="*/ 2725818 h 8500084"/>
              <a:gd name="connsiteX3" fmla="*/ 8234550 w 8263580"/>
              <a:gd name="connsiteY3" fmla="*/ 8192852 h 8500084"/>
              <a:gd name="connsiteX4" fmla="*/ 408028 w 8263580"/>
              <a:gd name="connsiteY4" fmla="*/ 8219009 h 8500084"/>
              <a:gd name="connsiteX5" fmla="*/ 408314 w 8263580"/>
              <a:gd name="connsiteY5" fmla="*/ 8066175 h 8500084"/>
              <a:gd name="connsiteX6" fmla="*/ 459567 w 8263580"/>
              <a:gd name="connsiteY6" fmla="*/ 7876794 h 8500084"/>
              <a:gd name="connsiteX0" fmla="*/ 1256224 w 7855552"/>
              <a:gd name="connsiteY0" fmla="*/ 7110834 h 8185455"/>
              <a:gd name="connsiteX1" fmla="*/ 6044073 w 7855552"/>
              <a:gd name="connsiteY1" fmla="*/ 119275 h 8185455"/>
              <a:gd name="connsiteX2" fmla="*/ 7855552 w 7855552"/>
              <a:gd name="connsiteY2" fmla="*/ 2692265 h 8185455"/>
              <a:gd name="connsiteX3" fmla="*/ 7826522 w 7855552"/>
              <a:gd name="connsiteY3" fmla="*/ 8159299 h 8185455"/>
              <a:gd name="connsiteX4" fmla="*/ 0 w 7855552"/>
              <a:gd name="connsiteY4" fmla="*/ 8185456 h 8185455"/>
              <a:gd name="connsiteX5" fmla="*/ 286 w 7855552"/>
              <a:gd name="connsiteY5" fmla="*/ 8032622 h 8185455"/>
              <a:gd name="connsiteX6" fmla="*/ 1256224 w 7855552"/>
              <a:gd name="connsiteY6" fmla="*/ 7110834 h 8185455"/>
              <a:gd name="connsiteX0" fmla="*/ 1256224 w 7884581"/>
              <a:gd name="connsiteY0" fmla="*/ 7206106 h 8280729"/>
              <a:gd name="connsiteX1" fmla="*/ 6044073 w 7884581"/>
              <a:gd name="connsiteY1" fmla="*/ 214547 h 8280729"/>
              <a:gd name="connsiteX2" fmla="*/ 7884581 w 7884581"/>
              <a:gd name="connsiteY2" fmla="*/ 1872029 h 8280729"/>
              <a:gd name="connsiteX3" fmla="*/ 7826522 w 7884581"/>
              <a:gd name="connsiteY3" fmla="*/ 8254571 h 8280729"/>
              <a:gd name="connsiteX4" fmla="*/ 0 w 7884581"/>
              <a:gd name="connsiteY4" fmla="*/ 8280728 h 8280729"/>
              <a:gd name="connsiteX5" fmla="*/ 286 w 7884581"/>
              <a:gd name="connsiteY5" fmla="*/ 8127894 h 8280729"/>
              <a:gd name="connsiteX6" fmla="*/ 1256224 w 7884581"/>
              <a:gd name="connsiteY6" fmla="*/ 7206106 h 8280729"/>
              <a:gd name="connsiteX0" fmla="*/ 1256224 w 7884581"/>
              <a:gd name="connsiteY0" fmla="*/ 6662721 h 7737342"/>
              <a:gd name="connsiteX1" fmla="*/ 5361902 w 7884581"/>
              <a:gd name="connsiteY1" fmla="*/ 272780 h 7737342"/>
              <a:gd name="connsiteX2" fmla="*/ 7884581 w 7884581"/>
              <a:gd name="connsiteY2" fmla="*/ 1328644 h 7737342"/>
              <a:gd name="connsiteX3" fmla="*/ 7826522 w 7884581"/>
              <a:gd name="connsiteY3" fmla="*/ 7711186 h 7737342"/>
              <a:gd name="connsiteX4" fmla="*/ 0 w 7884581"/>
              <a:gd name="connsiteY4" fmla="*/ 7737343 h 7737342"/>
              <a:gd name="connsiteX5" fmla="*/ 286 w 7884581"/>
              <a:gd name="connsiteY5" fmla="*/ 7584509 h 7737342"/>
              <a:gd name="connsiteX6" fmla="*/ 1256224 w 7884581"/>
              <a:gd name="connsiteY6" fmla="*/ 6662721 h 7737342"/>
              <a:gd name="connsiteX0" fmla="*/ 1676852 w 8305209"/>
              <a:gd name="connsiteY0" fmla="*/ 6662721 h 7904985"/>
              <a:gd name="connsiteX1" fmla="*/ 5782530 w 8305209"/>
              <a:gd name="connsiteY1" fmla="*/ 272780 h 7904985"/>
              <a:gd name="connsiteX2" fmla="*/ 8305209 w 8305209"/>
              <a:gd name="connsiteY2" fmla="*/ 1328644 h 7904985"/>
              <a:gd name="connsiteX3" fmla="*/ 8247150 w 8305209"/>
              <a:gd name="connsiteY3" fmla="*/ 7711186 h 7904985"/>
              <a:gd name="connsiteX4" fmla="*/ 420628 w 8305209"/>
              <a:gd name="connsiteY4" fmla="*/ 7737343 h 7904985"/>
              <a:gd name="connsiteX5" fmla="*/ 0 w 8305209"/>
              <a:gd name="connsiteY5" fmla="*/ 7898399 h 7904985"/>
              <a:gd name="connsiteX6" fmla="*/ 1676852 w 8305209"/>
              <a:gd name="connsiteY6" fmla="*/ 6662721 h 7904985"/>
              <a:gd name="connsiteX0" fmla="*/ 1676852 w 8305209"/>
              <a:gd name="connsiteY0" fmla="*/ 6662721 h 8077391"/>
              <a:gd name="connsiteX1" fmla="*/ 5782530 w 8305209"/>
              <a:gd name="connsiteY1" fmla="*/ 272780 h 8077391"/>
              <a:gd name="connsiteX2" fmla="*/ 8305209 w 8305209"/>
              <a:gd name="connsiteY2" fmla="*/ 1328644 h 8077391"/>
              <a:gd name="connsiteX3" fmla="*/ 8247150 w 8305209"/>
              <a:gd name="connsiteY3" fmla="*/ 7711186 h 8077391"/>
              <a:gd name="connsiteX4" fmla="*/ 580286 w 8305209"/>
              <a:gd name="connsiteY4" fmla="*/ 8077391 h 8077391"/>
              <a:gd name="connsiteX5" fmla="*/ 0 w 8305209"/>
              <a:gd name="connsiteY5" fmla="*/ 7898399 h 8077391"/>
              <a:gd name="connsiteX6" fmla="*/ 1676852 w 8305209"/>
              <a:gd name="connsiteY6" fmla="*/ 6662721 h 8077391"/>
              <a:gd name="connsiteX0" fmla="*/ 1821995 w 8450352"/>
              <a:gd name="connsiteY0" fmla="*/ 6662721 h 8077391"/>
              <a:gd name="connsiteX1" fmla="*/ 5927673 w 8450352"/>
              <a:gd name="connsiteY1" fmla="*/ 272780 h 8077391"/>
              <a:gd name="connsiteX2" fmla="*/ 8450352 w 8450352"/>
              <a:gd name="connsiteY2" fmla="*/ 1328644 h 8077391"/>
              <a:gd name="connsiteX3" fmla="*/ 8392293 w 8450352"/>
              <a:gd name="connsiteY3" fmla="*/ 7711186 h 8077391"/>
              <a:gd name="connsiteX4" fmla="*/ 725429 w 8450352"/>
              <a:gd name="connsiteY4" fmla="*/ 8077391 h 8077391"/>
              <a:gd name="connsiteX5" fmla="*/ 0 w 8450352"/>
              <a:gd name="connsiteY5" fmla="*/ 7793771 h 8077391"/>
              <a:gd name="connsiteX6" fmla="*/ 1821995 w 8450352"/>
              <a:gd name="connsiteY6" fmla="*/ 6662721 h 8077391"/>
              <a:gd name="connsiteX0" fmla="*/ 1821995 w 8586218"/>
              <a:gd name="connsiteY0" fmla="*/ 6662721 h 8077391"/>
              <a:gd name="connsiteX1" fmla="*/ 5927673 w 8586218"/>
              <a:gd name="connsiteY1" fmla="*/ 272780 h 8077391"/>
              <a:gd name="connsiteX2" fmla="*/ 8450352 w 8586218"/>
              <a:gd name="connsiteY2" fmla="*/ 1328644 h 8077391"/>
              <a:gd name="connsiteX3" fmla="*/ 8586218 w 8586218"/>
              <a:gd name="connsiteY3" fmla="*/ 7998917 h 8077391"/>
              <a:gd name="connsiteX4" fmla="*/ 725429 w 8586218"/>
              <a:gd name="connsiteY4" fmla="*/ 8077391 h 8077391"/>
              <a:gd name="connsiteX5" fmla="*/ 0 w 8586218"/>
              <a:gd name="connsiteY5" fmla="*/ 7793771 h 8077391"/>
              <a:gd name="connsiteX6" fmla="*/ 1821995 w 8586218"/>
              <a:gd name="connsiteY6" fmla="*/ 6662721 h 807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86218" h="8077391">
                <a:moveTo>
                  <a:pt x="1821995" y="6662721"/>
                </a:moveTo>
                <a:cubicBezTo>
                  <a:pt x="2809941" y="5409223"/>
                  <a:pt x="4822947" y="1161793"/>
                  <a:pt x="5927673" y="272780"/>
                </a:cubicBezTo>
                <a:cubicBezTo>
                  <a:pt x="7032399" y="-616233"/>
                  <a:pt x="8174545" y="917058"/>
                  <a:pt x="8450352" y="1328644"/>
                </a:cubicBezTo>
                <a:lnTo>
                  <a:pt x="8586218" y="7998917"/>
                </a:lnTo>
                <a:lnTo>
                  <a:pt x="725429" y="8077391"/>
                </a:lnTo>
                <a:cubicBezTo>
                  <a:pt x="725524" y="8026446"/>
                  <a:pt x="-95" y="7844716"/>
                  <a:pt x="0" y="7793771"/>
                </a:cubicBezTo>
                <a:cubicBezTo>
                  <a:pt x="7744" y="7729046"/>
                  <a:pt x="834050" y="7916220"/>
                  <a:pt x="1821995" y="6662721"/>
                </a:cubicBezTo>
                <a:close/>
              </a:path>
            </a:pathLst>
          </a:custGeom>
          <a:solidFill>
            <a:srgbClr val="419ED7"/>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5" name="Wave 12">
            <a:extLst>
              <a:ext uri="{FF2B5EF4-FFF2-40B4-BE49-F238E27FC236}">
                <a16:creationId xmlns:a16="http://schemas.microsoft.com/office/drawing/2014/main" id="{77752AE3-7725-4310-9E99-E549333C77F2}"/>
              </a:ext>
            </a:extLst>
          </p:cNvPr>
          <p:cNvSpPr/>
          <p:nvPr/>
        </p:nvSpPr>
        <p:spPr>
          <a:xfrm rot="20964955" flipV="1">
            <a:off x="-4506721" y="5965237"/>
            <a:ext cx="7612486" cy="1972904"/>
          </a:xfrm>
          <a:custGeom>
            <a:avLst/>
            <a:gdLst>
              <a:gd name="connsiteX0" fmla="*/ 0 w 3048000"/>
              <a:gd name="connsiteY0" fmla="*/ 152400 h 1219200"/>
              <a:gd name="connsiteX1" fmla="*/ 3048000 w 3048000"/>
              <a:gd name="connsiteY1" fmla="*/ 152400 h 1219200"/>
              <a:gd name="connsiteX2" fmla="*/ 3048000 w 3048000"/>
              <a:gd name="connsiteY2" fmla="*/ 1066800 h 1219200"/>
              <a:gd name="connsiteX3" fmla="*/ 0 w 3048000"/>
              <a:gd name="connsiteY3" fmla="*/ 1066800 h 1219200"/>
              <a:gd name="connsiteX4" fmla="*/ 0 w 3048000"/>
              <a:gd name="connsiteY4" fmla="*/ 152400 h 1219200"/>
              <a:gd name="connsiteX0" fmla="*/ 0 w 6286500"/>
              <a:gd name="connsiteY0" fmla="*/ 109432 h 1170478"/>
              <a:gd name="connsiteX1" fmla="*/ 6286500 w 6286500"/>
              <a:gd name="connsiteY1" fmla="*/ 547582 h 1170478"/>
              <a:gd name="connsiteX2" fmla="*/ 3048000 w 6286500"/>
              <a:gd name="connsiteY2" fmla="*/ 1023832 h 1170478"/>
              <a:gd name="connsiteX3" fmla="*/ 0 w 6286500"/>
              <a:gd name="connsiteY3" fmla="*/ 1023832 h 1170478"/>
              <a:gd name="connsiteX4" fmla="*/ 0 w 6286500"/>
              <a:gd name="connsiteY4" fmla="*/ 109432 h 1170478"/>
              <a:gd name="connsiteX0" fmla="*/ 1181100 w 6286500"/>
              <a:gd name="connsiteY0" fmla="*/ 118534 h 1046230"/>
              <a:gd name="connsiteX1" fmla="*/ 6286500 w 6286500"/>
              <a:gd name="connsiteY1" fmla="*/ 423334 h 1046230"/>
              <a:gd name="connsiteX2" fmla="*/ 3048000 w 6286500"/>
              <a:gd name="connsiteY2" fmla="*/ 899584 h 1046230"/>
              <a:gd name="connsiteX3" fmla="*/ 0 w 6286500"/>
              <a:gd name="connsiteY3" fmla="*/ 899584 h 1046230"/>
              <a:gd name="connsiteX4" fmla="*/ 1181100 w 6286500"/>
              <a:gd name="connsiteY4" fmla="*/ 118534 h 1046230"/>
              <a:gd name="connsiteX0" fmla="*/ 1809750 w 6915150"/>
              <a:gd name="connsiteY0" fmla="*/ 118534 h 1034200"/>
              <a:gd name="connsiteX1" fmla="*/ 6915150 w 6915150"/>
              <a:gd name="connsiteY1" fmla="*/ 423334 h 1034200"/>
              <a:gd name="connsiteX2" fmla="*/ 3676650 w 6915150"/>
              <a:gd name="connsiteY2" fmla="*/ 899584 h 1034200"/>
              <a:gd name="connsiteX3" fmla="*/ 0 w 6915150"/>
              <a:gd name="connsiteY3" fmla="*/ 785284 h 1034200"/>
              <a:gd name="connsiteX4" fmla="*/ 1809750 w 6915150"/>
              <a:gd name="connsiteY4" fmla="*/ 118534 h 1034200"/>
              <a:gd name="connsiteX0" fmla="*/ 1809750 w 6915150"/>
              <a:gd name="connsiteY0" fmla="*/ 62702 h 978368"/>
              <a:gd name="connsiteX1" fmla="*/ 1759038 w 6915150"/>
              <a:gd name="connsiteY1" fmla="*/ 62702 h 978368"/>
              <a:gd name="connsiteX2" fmla="*/ 6915150 w 6915150"/>
              <a:gd name="connsiteY2" fmla="*/ 367502 h 978368"/>
              <a:gd name="connsiteX3" fmla="*/ 3676650 w 6915150"/>
              <a:gd name="connsiteY3" fmla="*/ 843752 h 978368"/>
              <a:gd name="connsiteX4" fmla="*/ 0 w 6915150"/>
              <a:gd name="connsiteY4" fmla="*/ 729452 h 978368"/>
              <a:gd name="connsiteX5" fmla="*/ 1809750 w 6915150"/>
              <a:gd name="connsiteY5" fmla="*/ 62702 h 978368"/>
              <a:gd name="connsiteX0" fmla="*/ 495300 w 6915150"/>
              <a:gd name="connsiteY0" fmla="*/ 5518 h 2464234"/>
              <a:gd name="connsiteX1" fmla="*/ 1759038 w 6915150"/>
              <a:gd name="connsiteY1" fmla="*/ 1548568 h 2464234"/>
              <a:gd name="connsiteX2" fmla="*/ 6915150 w 6915150"/>
              <a:gd name="connsiteY2" fmla="*/ 1853368 h 2464234"/>
              <a:gd name="connsiteX3" fmla="*/ 3676650 w 6915150"/>
              <a:gd name="connsiteY3" fmla="*/ 2329618 h 2464234"/>
              <a:gd name="connsiteX4" fmla="*/ 0 w 6915150"/>
              <a:gd name="connsiteY4" fmla="*/ 2215318 h 2464234"/>
              <a:gd name="connsiteX5" fmla="*/ 495300 w 6915150"/>
              <a:gd name="connsiteY5" fmla="*/ 5518 h 2464234"/>
              <a:gd name="connsiteX0" fmla="*/ 495300 w 6915150"/>
              <a:gd name="connsiteY0" fmla="*/ 7826 h 2466542"/>
              <a:gd name="connsiteX1" fmla="*/ 2120988 w 6915150"/>
              <a:gd name="connsiteY1" fmla="*/ 1055576 h 2466542"/>
              <a:gd name="connsiteX2" fmla="*/ 6915150 w 6915150"/>
              <a:gd name="connsiteY2" fmla="*/ 1855676 h 2466542"/>
              <a:gd name="connsiteX3" fmla="*/ 3676650 w 6915150"/>
              <a:gd name="connsiteY3" fmla="*/ 2331926 h 2466542"/>
              <a:gd name="connsiteX4" fmla="*/ 0 w 6915150"/>
              <a:gd name="connsiteY4" fmla="*/ 2217626 h 2466542"/>
              <a:gd name="connsiteX5" fmla="*/ 495300 w 6915150"/>
              <a:gd name="connsiteY5" fmla="*/ 7826 h 2466542"/>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6561 h 2465277"/>
              <a:gd name="connsiteX1" fmla="*/ 2425788 w 6915150"/>
              <a:gd name="connsiteY1" fmla="*/ 1282911 h 2465277"/>
              <a:gd name="connsiteX2" fmla="*/ 6915150 w 6915150"/>
              <a:gd name="connsiteY2" fmla="*/ 1854411 h 2465277"/>
              <a:gd name="connsiteX3" fmla="*/ 3676650 w 6915150"/>
              <a:gd name="connsiteY3" fmla="*/ 2330661 h 2465277"/>
              <a:gd name="connsiteX4" fmla="*/ 0 w 6915150"/>
              <a:gd name="connsiteY4" fmla="*/ 2216361 h 2465277"/>
              <a:gd name="connsiteX5" fmla="*/ 495300 w 6915150"/>
              <a:gd name="connsiteY5" fmla="*/ 6561 h 2465277"/>
              <a:gd name="connsiteX0" fmla="*/ 495300 w 6915150"/>
              <a:gd name="connsiteY0" fmla="*/ 5995 h 2464711"/>
              <a:gd name="connsiteX1" fmla="*/ 2368638 w 6915150"/>
              <a:gd name="connsiteY1" fmla="*/ 1415695 h 2464711"/>
              <a:gd name="connsiteX2" fmla="*/ 6915150 w 6915150"/>
              <a:gd name="connsiteY2" fmla="*/ 1853845 h 2464711"/>
              <a:gd name="connsiteX3" fmla="*/ 3676650 w 6915150"/>
              <a:gd name="connsiteY3" fmla="*/ 2330095 h 2464711"/>
              <a:gd name="connsiteX4" fmla="*/ 0 w 6915150"/>
              <a:gd name="connsiteY4" fmla="*/ 2215795 h 2464711"/>
              <a:gd name="connsiteX5" fmla="*/ 495300 w 6915150"/>
              <a:gd name="connsiteY5" fmla="*/ 5995 h 2464711"/>
              <a:gd name="connsiteX0" fmla="*/ 628650 w 6915150"/>
              <a:gd name="connsiteY0" fmla="*/ 9327 h 1915593"/>
              <a:gd name="connsiteX1" fmla="*/ 2368638 w 6915150"/>
              <a:gd name="connsiteY1" fmla="*/ 866577 h 1915593"/>
              <a:gd name="connsiteX2" fmla="*/ 6915150 w 6915150"/>
              <a:gd name="connsiteY2" fmla="*/ 1304727 h 1915593"/>
              <a:gd name="connsiteX3" fmla="*/ 3676650 w 6915150"/>
              <a:gd name="connsiteY3" fmla="*/ 1780977 h 1915593"/>
              <a:gd name="connsiteX4" fmla="*/ 0 w 6915150"/>
              <a:gd name="connsiteY4" fmla="*/ 1666677 h 1915593"/>
              <a:gd name="connsiteX5" fmla="*/ 628650 w 6915150"/>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943725"/>
              <a:gd name="connsiteY0" fmla="*/ 9327 h 1915593"/>
              <a:gd name="connsiteX1" fmla="*/ 2368638 w 6943725"/>
              <a:gd name="connsiteY1" fmla="*/ 866577 h 1915593"/>
              <a:gd name="connsiteX2" fmla="*/ 6943725 w 6943725"/>
              <a:gd name="connsiteY2" fmla="*/ 1476177 h 1915593"/>
              <a:gd name="connsiteX3" fmla="*/ 3676650 w 6943725"/>
              <a:gd name="connsiteY3" fmla="*/ 1780977 h 1915593"/>
              <a:gd name="connsiteX4" fmla="*/ 0 w 6943725"/>
              <a:gd name="connsiteY4" fmla="*/ 1666677 h 1915593"/>
              <a:gd name="connsiteX5" fmla="*/ 628650 w 69437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6791325"/>
              <a:gd name="connsiteY0" fmla="*/ 9327 h 1915593"/>
              <a:gd name="connsiteX1" fmla="*/ 2368638 w 6791325"/>
              <a:gd name="connsiteY1" fmla="*/ 866577 h 1915593"/>
              <a:gd name="connsiteX2" fmla="*/ 6791325 w 6791325"/>
              <a:gd name="connsiteY2" fmla="*/ 1361877 h 1915593"/>
              <a:gd name="connsiteX3" fmla="*/ 3676650 w 6791325"/>
              <a:gd name="connsiteY3" fmla="*/ 1780977 h 1915593"/>
              <a:gd name="connsiteX4" fmla="*/ 0 w 6791325"/>
              <a:gd name="connsiteY4" fmla="*/ 1666677 h 1915593"/>
              <a:gd name="connsiteX5" fmla="*/ 628650 w 6791325"/>
              <a:gd name="connsiteY5" fmla="*/ 9327 h 1915593"/>
              <a:gd name="connsiteX0" fmla="*/ 628650 w 7027792"/>
              <a:gd name="connsiteY0" fmla="*/ 9327 h 2112588"/>
              <a:gd name="connsiteX1" fmla="*/ 2368638 w 7027792"/>
              <a:gd name="connsiteY1" fmla="*/ 866577 h 2112588"/>
              <a:gd name="connsiteX2" fmla="*/ 6791325 w 7027792"/>
              <a:gd name="connsiteY2" fmla="*/ 1361877 h 2112588"/>
              <a:gd name="connsiteX3" fmla="*/ 6007188 w 7027792"/>
              <a:gd name="connsiteY3" fmla="*/ 2104827 h 2112588"/>
              <a:gd name="connsiteX4" fmla="*/ 3676650 w 7027792"/>
              <a:gd name="connsiteY4" fmla="*/ 1780977 h 2112588"/>
              <a:gd name="connsiteX5" fmla="*/ 0 w 7027792"/>
              <a:gd name="connsiteY5" fmla="*/ 1666677 h 2112588"/>
              <a:gd name="connsiteX6" fmla="*/ 628650 w 7027792"/>
              <a:gd name="connsiteY6" fmla="*/ 9327 h 2112588"/>
              <a:gd name="connsiteX0" fmla="*/ 628650 w 7027792"/>
              <a:gd name="connsiteY0" fmla="*/ 9327 h 2109782"/>
              <a:gd name="connsiteX1" fmla="*/ 2368638 w 7027792"/>
              <a:gd name="connsiteY1" fmla="*/ 866577 h 2109782"/>
              <a:gd name="connsiteX2" fmla="*/ 6791325 w 7027792"/>
              <a:gd name="connsiteY2" fmla="*/ 1361877 h 2109782"/>
              <a:gd name="connsiteX3" fmla="*/ 6007188 w 7027792"/>
              <a:gd name="connsiteY3" fmla="*/ 2104827 h 2109782"/>
              <a:gd name="connsiteX4" fmla="*/ 3498850 w 7027792"/>
              <a:gd name="connsiteY4" fmla="*/ 1514277 h 2109782"/>
              <a:gd name="connsiteX5" fmla="*/ 0 w 7027792"/>
              <a:gd name="connsiteY5" fmla="*/ 1666677 h 2109782"/>
              <a:gd name="connsiteX6" fmla="*/ 628650 w 7027792"/>
              <a:gd name="connsiteY6" fmla="*/ 9327 h 2109782"/>
              <a:gd name="connsiteX0" fmla="*/ 628650 w 7027792"/>
              <a:gd name="connsiteY0" fmla="*/ 9327 h 2110353"/>
              <a:gd name="connsiteX1" fmla="*/ 2368638 w 7027792"/>
              <a:gd name="connsiteY1" fmla="*/ 866577 h 2110353"/>
              <a:gd name="connsiteX2" fmla="*/ 6791325 w 7027792"/>
              <a:gd name="connsiteY2" fmla="*/ 1361877 h 2110353"/>
              <a:gd name="connsiteX3" fmla="*/ 6007188 w 7027792"/>
              <a:gd name="connsiteY3" fmla="*/ 2104827 h 2110353"/>
              <a:gd name="connsiteX4" fmla="*/ 3575050 w 7027792"/>
              <a:gd name="connsiteY4" fmla="*/ 1590477 h 2110353"/>
              <a:gd name="connsiteX5" fmla="*/ 0 w 7027792"/>
              <a:gd name="connsiteY5" fmla="*/ 1666677 h 2110353"/>
              <a:gd name="connsiteX6" fmla="*/ 628650 w 7027792"/>
              <a:gd name="connsiteY6" fmla="*/ 9327 h 2110353"/>
              <a:gd name="connsiteX0" fmla="*/ 69850 w 6468992"/>
              <a:gd name="connsiteY0" fmla="*/ 9327 h 2110353"/>
              <a:gd name="connsiteX1" fmla="*/ 1809838 w 6468992"/>
              <a:gd name="connsiteY1" fmla="*/ 866577 h 2110353"/>
              <a:gd name="connsiteX2" fmla="*/ 6232525 w 6468992"/>
              <a:gd name="connsiteY2" fmla="*/ 1361877 h 2110353"/>
              <a:gd name="connsiteX3" fmla="*/ 5448388 w 6468992"/>
              <a:gd name="connsiteY3" fmla="*/ 2104827 h 2110353"/>
              <a:gd name="connsiteX4" fmla="*/ 3016250 w 6468992"/>
              <a:gd name="connsiteY4" fmla="*/ 1590477 h 2110353"/>
              <a:gd name="connsiteX5" fmla="*/ 0 w 6468992"/>
              <a:gd name="connsiteY5" fmla="*/ 1819077 h 2110353"/>
              <a:gd name="connsiteX6" fmla="*/ 69850 w 6468992"/>
              <a:gd name="connsiteY6" fmla="*/ 9327 h 2110353"/>
              <a:gd name="connsiteX0" fmla="*/ 69850 w 6468992"/>
              <a:gd name="connsiteY0" fmla="*/ 9327 h 2112191"/>
              <a:gd name="connsiteX1" fmla="*/ 1809838 w 6468992"/>
              <a:gd name="connsiteY1" fmla="*/ 866577 h 2112191"/>
              <a:gd name="connsiteX2" fmla="*/ 6232525 w 6468992"/>
              <a:gd name="connsiteY2" fmla="*/ 1361877 h 2112191"/>
              <a:gd name="connsiteX3" fmla="*/ 5448388 w 6468992"/>
              <a:gd name="connsiteY3" fmla="*/ 2104827 h 2112191"/>
              <a:gd name="connsiteX4" fmla="*/ 2978150 w 6468992"/>
              <a:gd name="connsiteY4" fmla="*/ 1755577 h 2112191"/>
              <a:gd name="connsiteX5" fmla="*/ 0 w 6468992"/>
              <a:gd name="connsiteY5" fmla="*/ 1819077 h 2112191"/>
              <a:gd name="connsiteX6" fmla="*/ 69850 w 6468992"/>
              <a:gd name="connsiteY6" fmla="*/ 9327 h 2112191"/>
              <a:gd name="connsiteX0" fmla="*/ 69850 w 6468992"/>
              <a:gd name="connsiteY0" fmla="*/ 9327 h 2108684"/>
              <a:gd name="connsiteX1" fmla="*/ 1809838 w 6468992"/>
              <a:gd name="connsiteY1" fmla="*/ 866577 h 2108684"/>
              <a:gd name="connsiteX2" fmla="*/ 6232525 w 6468992"/>
              <a:gd name="connsiteY2" fmla="*/ 1361877 h 2108684"/>
              <a:gd name="connsiteX3" fmla="*/ 5448388 w 6468992"/>
              <a:gd name="connsiteY3" fmla="*/ 2104827 h 2108684"/>
              <a:gd name="connsiteX4" fmla="*/ 2978150 w 6468992"/>
              <a:gd name="connsiteY4" fmla="*/ 1755577 h 2108684"/>
              <a:gd name="connsiteX5" fmla="*/ 0 w 6468992"/>
              <a:gd name="connsiteY5" fmla="*/ 1819077 h 2108684"/>
              <a:gd name="connsiteX6" fmla="*/ 69850 w 6468992"/>
              <a:gd name="connsiteY6" fmla="*/ 9327 h 2108684"/>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468992"/>
              <a:gd name="connsiteY0" fmla="*/ 9327 h 2108487"/>
              <a:gd name="connsiteX1" fmla="*/ 1809838 w 6468992"/>
              <a:gd name="connsiteY1" fmla="*/ 866577 h 2108487"/>
              <a:gd name="connsiteX2" fmla="*/ 6232525 w 6468992"/>
              <a:gd name="connsiteY2" fmla="*/ 1361877 h 2108487"/>
              <a:gd name="connsiteX3" fmla="*/ 5448388 w 6468992"/>
              <a:gd name="connsiteY3" fmla="*/ 2104827 h 2108487"/>
              <a:gd name="connsiteX4" fmla="*/ 2978150 w 6468992"/>
              <a:gd name="connsiteY4" fmla="*/ 1704777 h 2108487"/>
              <a:gd name="connsiteX5" fmla="*/ 0 w 6468992"/>
              <a:gd name="connsiteY5" fmla="*/ 1819077 h 2108487"/>
              <a:gd name="connsiteX6" fmla="*/ 69850 w 6468992"/>
              <a:gd name="connsiteY6" fmla="*/ 9327 h 2108487"/>
              <a:gd name="connsiteX0" fmla="*/ 69850 w 6665390"/>
              <a:gd name="connsiteY0" fmla="*/ 9327 h 2108487"/>
              <a:gd name="connsiteX1" fmla="*/ 1809838 w 6665390"/>
              <a:gd name="connsiteY1" fmla="*/ 866577 h 2108487"/>
              <a:gd name="connsiteX2" fmla="*/ 6459580 w 6665390"/>
              <a:gd name="connsiteY2" fmla="*/ 1491923 h 2108487"/>
              <a:gd name="connsiteX3" fmla="*/ 5448388 w 6665390"/>
              <a:gd name="connsiteY3" fmla="*/ 2104827 h 2108487"/>
              <a:gd name="connsiteX4" fmla="*/ 2978150 w 6665390"/>
              <a:gd name="connsiteY4" fmla="*/ 1704777 h 2108487"/>
              <a:gd name="connsiteX5" fmla="*/ 0 w 6665390"/>
              <a:gd name="connsiteY5" fmla="*/ 1819077 h 2108487"/>
              <a:gd name="connsiteX6" fmla="*/ 69850 w 6665390"/>
              <a:gd name="connsiteY6" fmla="*/ 9327 h 2108487"/>
              <a:gd name="connsiteX0" fmla="*/ 69850 w 6661047"/>
              <a:gd name="connsiteY0" fmla="*/ 9327 h 1951477"/>
              <a:gd name="connsiteX1" fmla="*/ 1809838 w 6661047"/>
              <a:gd name="connsiteY1" fmla="*/ 866577 h 1951477"/>
              <a:gd name="connsiteX2" fmla="*/ 6459580 w 6661047"/>
              <a:gd name="connsiteY2" fmla="*/ 1491923 h 1951477"/>
              <a:gd name="connsiteX3" fmla="*/ 5410938 w 6661047"/>
              <a:gd name="connsiteY3" fmla="*/ 1906166 h 1951477"/>
              <a:gd name="connsiteX4" fmla="*/ 2978150 w 6661047"/>
              <a:gd name="connsiteY4" fmla="*/ 1704777 h 1951477"/>
              <a:gd name="connsiteX5" fmla="*/ 0 w 6661047"/>
              <a:gd name="connsiteY5" fmla="*/ 1819077 h 1951477"/>
              <a:gd name="connsiteX6" fmla="*/ 69850 w 6661047"/>
              <a:gd name="connsiteY6" fmla="*/ 9327 h 1951477"/>
              <a:gd name="connsiteX0" fmla="*/ 69850 w 6699938"/>
              <a:gd name="connsiteY0" fmla="*/ 9327 h 1976657"/>
              <a:gd name="connsiteX1" fmla="*/ 1809838 w 6699938"/>
              <a:gd name="connsiteY1" fmla="*/ 866577 h 1976657"/>
              <a:gd name="connsiteX2" fmla="*/ 6459580 w 6699938"/>
              <a:gd name="connsiteY2" fmla="*/ 1491923 h 1976657"/>
              <a:gd name="connsiteX3" fmla="*/ 5410938 w 6699938"/>
              <a:gd name="connsiteY3" fmla="*/ 1906166 h 1976657"/>
              <a:gd name="connsiteX4" fmla="*/ 2978150 w 6699938"/>
              <a:gd name="connsiteY4" fmla="*/ 1704777 h 1976657"/>
              <a:gd name="connsiteX5" fmla="*/ 0 w 6699938"/>
              <a:gd name="connsiteY5" fmla="*/ 1819077 h 1976657"/>
              <a:gd name="connsiteX6" fmla="*/ 69850 w 6699938"/>
              <a:gd name="connsiteY6" fmla="*/ 9327 h 1976657"/>
              <a:gd name="connsiteX0" fmla="*/ 69850 w 7205129"/>
              <a:gd name="connsiteY0" fmla="*/ 9327 h 2012457"/>
              <a:gd name="connsiteX1" fmla="*/ 1809838 w 7205129"/>
              <a:gd name="connsiteY1" fmla="*/ 866577 h 2012457"/>
              <a:gd name="connsiteX2" fmla="*/ 7030522 w 7205129"/>
              <a:gd name="connsiteY2" fmla="*/ 1758621 h 2012457"/>
              <a:gd name="connsiteX3" fmla="*/ 5410938 w 7205129"/>
              <a:gd name="connsiteY3" fmla="*/ 1906166 h 2012457"/>
              <a:gd name="connsiteX4" fmla="*/ 2978150 w 7205129"/>
              <a:gd name="connsiteY4" fmla="*/ 1704777 h 2012457"/>
              <a:gd name="connsiteX5" fmla="*/ 0 w 7205129"/>
              <a:gd name="connsiteY5" fmla="*/ 1819077 h 2012457"/>
              <a:gd name="connsiteX6" fmla="*/ 69850 w 7205129"/>
              <a:gd name="connsiteY6" fmla="*/ 9327 h 2012457"/>
              <a:gd name="connsiteX0" fmla="*/ 69850 w 7086051"/>
              <a:gd name="connsiteY0" fmla="*/ 9327 h 1986375"/>
              <a:gd name="connsiteX1" fmla="*/ 1809838 w 7086051"/>
              <a:gd name="connsiteY1" fmla="*/ 866577 h 1986375"/>
              <a:gd name="connsiteX2" fmla="*/ 6899574 w 7086051"/>
              <a:gd name="connsiteY2" fmla="*/ 1587128 h 1986375"/>
              <a:gd name="connsiteX3" fmla="*/ 5410938 w 7086051"/>
              <a:gd name="connsiteY3" fmla="*/ 1906166 h 1986375"/>
              <a:gd name="connsiteX4" fmla="*/ 2978150 w 7086051"/>
              <a:gd name="connsiteY4" fmla="*/ 1704777 h 1986375"/>
              <a:gd name="connsiteX5" fmla="*/ 0 w 7086051"/>
              <a:gd name="connsiteY5" fmla="*/ 1819077 h 1986375"/>
              <a:gd name="connsiteX6" fmla="*/ 69850 w 7086051"/>
              <a:gd name="connsiteY6" fmla="*/ 9327 h 1986375"/>
              <a:gd name="connsiteX0" fmla="*/ 69850 w 7045057"/>
              <a:gd name="connsiteY0" fmla="*/ 9327 h 1951477"/>
              <a:gd name="connsiteX1" fmla="*/ 1809838 w 7045057"/>
              <a:gd name="connsiteY1" fmla="*/ 866577 h 1951477"/>
              <a:gd name="connsiteX2" fmla="*/ 6899574 w 7045057"/>
              <a:gd name="connsiteY2" fmla="*/ 1587128 h 1951477"/>
              <a:gd name="connsiteX3" fmla="*/ 4872387 w 7045057"/>
              <a:gd name="connsiteY3" fmla="*/ 1704410 h 1951477"/>
              <a:gd name="connsiteX4" fmla="*/ 2978150 w 7045057"/>
              <a:gd name="connsiteY4" fmla="*/ 1704777 h 1951477"/>
              <a:gd name="connsiteX5" fmla="*/ 0 w 7045057"/>
              <a:gd name="connsiteY5" fmla="*/ 1819077 h 1951477"/>
              <a:gd name="connsiteX6" fmla="*/ 69850 w 7045057"/>
              <a:gd name="connsiteY6" fmla="*/ 9327 h 1951477"/>
              <a:gd name="connsiteX0" fmla="*/ 637279 w 7612486"/>
              <a:gd name="connsiteY0" fmla="*/ 9327 h 1972904"/>
              <a:gd name="connsiteX1" fmla="*/ 2377267 w 7612486"/>
              <a:gd name="connsiteY1" fmla="*/ 866577 h 1972904"/>
              <a:gd name="connsiteX2" fmla="*/ 7467003 w 7612486"/>
              <a:gd name="connsiteY2" fmla="*/ 1587128 h 1972904"/>
              <a:gd name="connsiteX3" fmla="*/ 5439816 w 7612486"/>
              <a:gd name="connsiteY3" fmla="*/ 1704410 h 1972904"/>
              <a:gd name="connsiteX4" fmla="*/ 3545579 w 7612486"/>
              <a:gd name="connsiteY4" fmla="*/ 1704777 h 1972904"/>
              <a:gd name="connsiteX5" fmla="*/ 0 w 7612486"/>
              <a:gd name="connsiteY5" fmla="*/ 1936648 h 1972904"/>
              <a:gd name="connsiteX6" fmla="*/ 637279 w 7612486"/>
              <a:gd name="connsiteY6" fmla="*/ 9327 h 197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2486" h="1972904">
                <a:moveTo>
                  <a:pt x="637279" y="9327"/>
                </a:moveTo>
                <a:cubicBezTo>
                  <a:pt x="930452" y="-101798"/>
                  <a:pt x="1526367" y="815777"/>
                  <a:pt x="2377267" y="866577"/>
                </a:cubicBezTo>
                <a:cubicBezTo>
                  <a:pt x="3228167" y="784027"/>
                  <a:pt x="5280501" y="1666503"/>
                  <a:pt x="7467003" y="1587128"/>
                </a:cubicBezTo>
                <a:cubicBezTo>
                  <a:pt x="8144866" y="1688728"/>
                  <a:pt x="6280545" y="1973710"/>
                  <a:pt x="5439816" y="1704410"/>
                </a:cubicBezTo>
                <a:cubicBezTo>
                  <a:pt x="4920704" y="1774260"/>
                  <a:pt x="4097515" y="1215827"/>
                  <a:pt x="3545579" y="1704777"/>
                </a:cubicBezTo>
                <a:cubicBezTo>
                  <a:pt x="2694679" y="2415977"/>
                  <a:pt x="1016000" y="1428648"/>
                  <a:pt x="0" y="1936648"/>
                </a:cubicBezTo>
                <a:lnTo>
                  <a:pt x="637279" y="9327"/>
                </a:lnTo>
                <a:close/>
              </a:path>
            </a:pathLst>
          </a:cu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7" name="Straight Connector 16">
            <a:extLst>
              <a:ext uri="{FF2B5EF4-FFF2-40B4-BE49-F238E27FC236}">
                <a16:creationId xmlns:a16="http://schemas.microsoft.com/office/drawing/2014/main" id="{64F17E48-8612-4B91-A901-500FBD171C03}"/>
              </a:ext>
            </a:extLst>
          </p:cNvPr>
          <p:cNvCxnSpPr>
            <a:cxnSpLocks/>
          </p:cNvCxnSpPr>
          <p:nvPr/>
        </p:nvCxnSpPr>
        <p:spPr>
          <a:xfrm>
            <a:off x="5105400" y="356048"/>
            <a:ext cx="0" cy="274320"/>
          </a:xfrm>
          <a:prstGeom prst="line">
            <a:avLst/>
          </a:prstGeom>
          <a:ln w="38100">
            <a:solidFill>
              <a:srgbClr val="F3C1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704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8.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F81BD"/>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CF75E400C5F940934CD3D009EE2201" ma:contentTypeVersion="0" ma:contentTypeDescription="Create a new document." ma:contentTypeScope="" ma:versionID="78282ecf73efe5c546c9c69a6e52fcd3">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06E98D-C051-423E-B0FE-A2AC9AA484D5}"/>
</file>

<file path=customXml/itemProps2.xml><?xml version="1.0" encoding="utf-8"?>
<ds:datastoreItem xmlns:ds="http://schemas.openxmlformats.org/officeDocument/2006/customXml" ds:itemID="{73FB774F-68B1-4A0E-B2BA-3AC9E13E0064}"/>
</file>

<file path=customXml/itemProps3.xml><?xml version="1.0" encoding="utf-8"?>
<ds:datastoreItem xmlns:ds="http://schemas.openxmlformats.org/officeDocument/2006/customXml" ds:itemID="{9B036F3F-D4E2-4A70-9408-EFB186D6AF86}"/>
</file>

<file path=docProps/app.xml><?xml version="1.0" encoding="utf-8"?>
<Properties xmlns="http://schemas.openxmlformats.org/officeDocument/2006/extended-properties" xmlns:vt="http://schemas.openxmlformats.org/officeDocument/2006/docPropsVTypes">
  <TotalTime>9826</TotalTime>
  <Words>6267</Words>
  <Application>Microsoft Office PowerPoint</Application>
  <PresentationFormat>On-screen Show (16:9)</PresentationFormat>
  <Paragraphs>469</Paragraphs>
  <Slides>60</Slides>
  <Notes>38</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Arial</vt:lpstr>
      <vt:lpstr>Berlin Sans FB</vt:lpstr>
      <vt:lpstr>Calibri</vt:lpstr>
      <vt:lpstr>Century Gothic</vt:lpstr>
      <vt:lpstr>Lato</vt:lpstr>
      <vt:lpstr>Lobster</vt:lpstr>
      <vt:lpstr>Montserrat</vt:lpstr>
      <vt:lpstr>Open Sans</vt:lpstr>
      <vt:lpstr>Raleway</vt:lpstr>
      <vt:lpstr>Source Sans Pro</vt:lpstr>
      <vt:lpstr>Source Sans Pro Black</vt:lpstr>
      <vt:lpstr>Source Sans Pro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indra</dc:creator>
  <cp:lastModifiedBy>Indra Kurniawan</cp:lastModifiedBy>
  <cp:revision>425</cp:revision>
  <dcterms:created xsi:type="dcterms:W3CDTF">2019-01-26T09:11:27Z</dcterms:created>
  <dcterms:modified xsi:type="dcterms:W3CDTF">2020-07-14T06:40:10Z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0x01010022CF75E400C5F940934CD3D009EE2201</vt:lpwstr>
  </property>
</Properties>
</file>